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1.jpg" ContentType="image/jpg"/>
  <Override PartName="/ppt/media/image13.jpg" ContentType="image/jpg"/>
  <Override PartName="/ppt/media/image14.jpg" ContentType="image/jpg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media/image23.jpg" ContentType="image/jpg"/>
  <Override PartName="/ppt/notesSlides/notesSlide1.xml" ContentType="application/vnd.openxmlformats-officedocument.presentationml.notesSlide+xml"/>
  <Override PartName="/ppt/media/image29.jpg" ContentType="image/jpg"/>
  <Override PartName="/ppt/media/image30.jpg" ContentType="image/jpg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0"/>
  </p:notesMasterIdLst>
  <p:sldIdLst>
    <p:sldId id="256" r:id="rId5"/>
    <p:sldId id="257" r:id="rId6"/>
    <p:sldId id="258" r:id="rId7"/>
    <p:sldId id="259" r:id="rId8"/>
    <p:sldId id="260" r:id="rId9"/>
    <p:sldId id="261" r:id="rId10"/>
    <p:sldId id="274" r:id="rId11"/>
    <p:sldId id="264" r:id="rId12"/>
    <p:sldId id="266" r:id="rId13"/>
    <p:sldId id="262" r:id="rId14"/>
    <p:sldId id="263" r:id="rId15"/>
    <p:sldId id="267" r:id="rId16"/>
    <p:sldId id="268" r:id="rId17"/>
    <p:sldId id="275" r:id="rId18"/>
    <p:sldId id="270" r:id="rId19"/>
  </p:sldIdLst>
  <p:sldSz cx="18288000" cy="10287000"/>
  <p:notesSz cx="6858000" cy="9144000"/>
  <p:embeddedFontLst>
    <p:embeddedFont>
      <p:font typeface="Calibri" panose="020F0502020204030204" pitchFamily="34" charset="0"/>
      <p:regular r:id="rId21"/>
      <p:bold r:id="rId22"/>
    </p:embeddedFont>
    <p:embeddedFont>
      <p:font typeface="Cambria Math" panose="02040503050406030204" pitchFamily="18" charset="0"/>
      <p:regular r:id="rId23"/>
    </p:embeddedFont>
    <p:embeddedFont>
      <p:font typeface="Century" panose="02040604050505020304" pitchFamily="18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D84742-971C-4351-840A-C8D67129CDAA}" v="6" dt="2023-05-02T07:44:05.3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29" autoAdjust="0"/>
    <p:restoredTop sz="94622" autoAdjust="0"/>
  </p:normalViewPr>
  <p:slideViewPr>
    <p:cSldViewPr>
      <p:cViewPr varScale="1">
        <p:scale>
          <a:sx n="41" d="100"/>
          <a:sy n="41" d="100"/>
        </p:scale>
        <p:origin x="114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01T12:20:51.027"/>
    </inkml:context>
    <inkml:brush xml:id="br0">
      <inkml:brushProperty name="width" value="0.3" units="cm"/>
      <inkml:brushProperty name="height" value="0.6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0 199,'2871'0,"-2831"-2,0-3,67-15,17-3,112 7,245 15,-208 4,2531-3,-2766 3,0 1,-1 3,0 0,0 3,59 22,-52-16,0-2,1-2,54 7,28-11,130-9,-117-1,-104-1,1-1,-1-2,44-12,63-10,51-4,-119 17,104-8,422 20,-301 6,1147-3,-1392-3,0-2,73-18,60-6,568 19,-438 14,720-4,-996-3,-1-1,0-2,46-13,-39 8,85-9,388 20,-454 8,0 4,-1 2,-1 3,72 29,-66-21,1-3,146 25,-78-38,180-11,-111-3,-143 5,0-2,128-21,-103 6,0 4,99 0,188 14,-152 2,203-3,-417-3,-23-5,-26-7,-14 2,0 3,-1 2,0 2,-84 1,71 4,0-3,-92-17,76 6,0 3,-99-2,-165 15,141 3,-3224-4,3365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01T12:21:04.791"/>
    </inkml:context>
    <inkml:brush xml:id="br0">
      <inkml:brushProperty name="width" value="0.3" units="cm"/>
      <inkml:brushProperty name="height" value="0.6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6443 134,'-4257'0,"4148"5,-115 20,-25 3,-582-19,479-12,-68 3,430-1,0-1,0 0,0-1,0 0,13-6,31-10,9 8,107-6,-102 13,86-17,-9-13,-58 12,2 4,178-14,186 35,-397-2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01T12:22:29.548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1,'163'0,"206"27,-171 3,19 5,284 8,488-44,-381-3,4437 4,-5027 0,0 1,0 0,0 1,21 6,1 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01T12:22:37.240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51,'0'-2,"1"1,-1 0,0-1,1 1,0 0,-1-1,1 1,0 0,-1 0,1 0,0 0,0-1,0 1,0 0,0 0,0 1,1-1,-1 0,0 0,0 1,1-1,-1 0,0 1,1-1,1 0,45-10,-43 10,64-6,-1 4,0 2,132 16,-105-7,326 45,-304-34,199 7,120-27,-175-3,8356 4,-8561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3BD5BD7-D5E3-4715-A0A7-65DE3D43C0AD}" type="datetimeFigureOut">
              <a:rPr lang="ar-SA" smtClean="0"/>
              <a:t>15/10/44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947E1F0-47A6-485F-B5BE-C07F6711354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90413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7E1F0-47A6-485F-B5BE-C07F6711354D}" type="slidenum">
              <a:rPr lang="ar-SA" smtClean="0"/>
              <a:t>14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01291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emf"/><Relationship Id="rId5" Type="http://schemas.openxmlformats.org/officeDocument/2006/relationships/image" Target="../media/image14.jpg"/><Relationship Id="rId10" Type="http://schemas.openxmlformats.org/officeDocument/2006/relationships/image" Target="../media/image19.emf"/><Relationship Id="rId4" Type="http://schemas.openxmlformats.org/officeDocument/2006/relationships/image" Target="../media/image13.jpg"/><Relationship Id="rId9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22.jpg"/><Relationship Id="rId7" Type="http://schemas.openxmlformats.org/officeDocument/2006/relationships/image" Target="../media/image24.png"/><Relationship Id="rId12" Type="http://schemas.openxmlformats.org/officeDocument/2006/relationships/image" Target="../media/image2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11" Type="http://schemas.openxmlformats.org/officeDocument/2006/relationships/image" Target="../media/image26.png"/><Relationship Id="rId5" Type="http://schemas.openxmlformats.org/officeDocument/2006/relationships/image" Target="../media/image23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1.png"/><Relationship Id="rId7" Type="http://schemas.openxmlformats.org/officeDocument/2006/relationships/image" Target="../media/image30.jp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jpe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E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2700000">
            <a:off x="1671469" y="-5785846"/>
            <a:ext cx="16978020" cy="24488916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" name="AutoShape 3"/>
          <p:cNvSpPr/>
          <p:nvPr/>
        </p:nvSpPr>
        <p:spPr>
          <a:xfrm rot="2700000">
            <a:off x="4866130" y="-2007441"/>
            <a:ext cx="57378" cy="6072282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4" name="AutoShape 4"/>
          <p:cNvSpPr/>
          <p:nvPr/>
        </p:nvSpPr>
        <p:spPr>
          <a:xfrm rot="2700000">
            <a:off x="-3944528" y="6017756"/>
            <a:ext cx="10158279" cy="5360249"/>
          </a:xfrm>
          <a:prstGeom prst="rect">
            <a:avLst/>
          </a:prstGeom>
          <a:solidFill>
            <a:srgbClr val="D9D9D9"/>
          </a:soli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799995" y="-315057"/>
            <a:ext cx="2488005" cy="249299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86FAD37C-5135-D3AE-409A-562890726474}"/>
              </a:ext>
            </a:extLst>
          </p:cNvPr>
          <p:cNvSpPr txBox="1"/>
          <p:nvPr/>
        </p:nvSpPr>
        <p:spPr>
          <a:xfrm>
            <a:off x="4894819" y="5555306"/>
            <a:ext cx="9144000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6600" b="1" dirty="0">
                <a:latin typeface="Century" panose="02040604050505020304" pitchFamily="18" charset="0"/>
              </a:rPr>
              <a:t>Ch 1</a:t>
            </a:r>
            <a:endParaRPr lang="ar-SA" sz="6600" b="1" dirty="0">
              <a:latin typeface="Century" panose="02040604050505020304" pitchFamily="18" charset="0"/>
            </a:endParaRPr>
          </a:p>
        </p:txBody>
      </p:sp>
      <p:sp>
        <p:nvSpPr>
          <p:cNvPr id="7" name="Shape 141">
            <a:extLst>
              <a:ext uri="{FF2B5EF4-FFF2-40B4-BE49-F238E27FC236}">
                <a16:creationId xmlns:a16="http://schemas.microsoft.com/office/drawing/2014/main" id="{AE59454C-993C-2733-CE31-8CBB687CB40A}"/>
              </a:ext>
            </a:extLst>
          </p:cNvPr>
          <p:cNvSpPr/>
          <p:nvPr/>
        </p:nvSpPr>
        <p:spPr>
          <a:xfrm>
            <a:off x="3352800" y="2770477"/>
            <a:ext cx="12001500" cy="2492990"/>
          </a:xfrm>
          <a:prstGeom prst="rect">
            <a:avLst/>
          </a:prstGeom>
          <a:noFill/>
          <a:ln/>
          <a:extLst>
            <a:ext uri="{C572A759-6A51-4108-AA02-DFA0A04FC94B}"/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25717" rIns="25717">
            <a:spAutoFit/>
          </a:bodyPr>
          <a:lstStyle/>
          <a:p>
            <a:pPr algn="ctr" rtl="1" eaLnBrk="1" hangingPunct="1">
              <a:defRPr sz="2800" b="1"/>
            </a:pPr>
            <a:r>
              <a:rPr lang="en-US" sz="6000" b="1" dirty="0">
                <a:solidFill>
                  <a:srgbClr val="C00000"/>
                </a:solidFill>
                <a:latin typeface="Century" panose="02040604050505020304" pitchFamily="18" charset="0"/>
              </a:rPr>
              <a:t>Chem.312</a:t>
            </a:r>
            <a:endParaRPr lang="ar-SA" sz="6000" b="1" dirty="0">
              <a:solidFill>
                <a:srgbClr val="C00000"/>
              </a:solidFill>
              <a:latin typeface="Century" panose="02040604050505020304" pitchFamily="18" charset="0"/>
            </a:endParaRPr>
          </a:p>
          <a:p>
            <a:pPr algn="ctr" rtl="1" eaLnBrk="1" hangingPunct="1">
              <a:defRPr sz="2800" b="1"/>
            </a:pPr>
            <a:endParaRPr lang="en-US" sz="4800" b="1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pPr algn="ctr" rtl="1" eaLnBrk="1" hangingPunct="1">
              <a:defRPr sz="2800" b="1"/>
            </a:pPr>
            <a:r>
              <a:rPr lang="en-US" sz="4800" b="1" dirty="0">
                <a:solidFill>
                  <a:srgbClr val="000000">
                    <a:lumMod val="75000"/>
                  </a:srgbClr>
                </a:solidFill>
                <a:latin typeface="Century" panose="02040604050505020304" pitchFamily="18" charset="0"/>
              </a:rPr>
              <a:t>          Instrumental Methods of Analysis</a:t>
            </a:r>
            <a:endParaRPr sz="4800" b="1" dirty="0">
              <a:solidFill>
                <a:srgbClr val="000000">
                  <a:lumMod val="75000"/>
                </a:srgbClr>
              </a:solidFill>
              <a:latin typeface="Century" panose="020406040505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2700000">
            <a:off x="-6017663" y="-7242243"/>
            <a:ext cx="5353583" cy="17276940"/>
          </a:xfrm>
          <a:prstGeom prst="rect">
            <a:avLst/>
          </a:prstGeom>
          <a:solidFill>
            <a:srgbClr val="005E62"/>
          </a:solidFill>
        </p:spPr>
        <p:txBody>
          <a:bodyPr/>
          <a:lstStyle/>
          <a:p>
            <a:endParaRPr lang="ar-SA" dirty="0"/>
          </a:p>
        </p:txBody>
      </p:sp>
      <p:sp>
        <p:nvSpPr>
          <p:cNvPr id="3" name="AutoShape 3"/>
          <p:cNvSpPr/>
          <p:nvPr/>
        </p:nvSpPr>
        <p:spPr>
          <a:xfrm rot="2700000">
            <a:off x="-6255629" y="-348419"/>
            <a:ext cx="5930465" cy="6072282"/>
          </a:xfrm>
          <a:prstGeom prst="rect">
            <a:avLst/>
          </a:prstGeom>
          <a:solidFill>
            <a:srgbClr val="D9D9D9"/>
          </a:solidFill>
        </p:spPr>
        <p:txBody>
          <a:bodyPr/>
          <a:lstStyle/>
          <a:p>
            <a:endParaRPr lang="ar-SA" dirty="0"/>
          </a:p>
        </p:txBody>
      </p:sp>
      <p:sp>
        <p:nvSpPr>
          <p:cNvPr id="4" name="AutoShape 4"/>
          <p:cNvSpPr/>
          <p:nvPr/>
        </p:nvSpPr>
        <p:spPr>
          <a:xfrm rot="2700000">
            <a:off x="1699916" y="-1196997"/>
            <a:ext cx="48002" cy="3193977"/>
          </a:xfrm>
          <a:prstGeom prst="rect">
            <a:avLst/>
          </a:prstGeom>
          <a:solidFill>
            <a:srgbClr val="005E62"/>
          </a:soli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3418"/>
          <a:stretch>
            <a:fillRect/>
          </a:stretch>
        </p:blipFill>
        <p:spPr>
          <a:xfrm>
            <a:off x="16078200" y="-38951"/>
            <a:ext cx="2211649" cy="191871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389BB00-754D-F06A-E9C4-B021D55927B1}"/>
              </a:ext>
            </a:extLst>
          </p:cNvPr>
          <p:cNvSpPr txBox="1">
            <a:spLocks/>
          </p:cNvSpPr>
          <p:nvPr/>
        </p:nvSpPr>
        <p:spPr>
          <a:xfrm>
            <a:off x="3209443" y="141904"/>
            <a:ext cx="7772400" cy="8572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Instruments for analysis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F2AFF0-34EB-C83A-56CF-0C8B153E5A7F}"/>
              </a:ext>
            </a:extLst>
          </p:cNvPr>
          <p:cNvSpPr txBox="1">
            <a:spLocks/>
          </p:cNvSpPr>
          <p:nvPr/>
        </p:nvSpPr>
        <p:spPr>
          <a:xfrm>
            <a:off x="973811" y="979725"/>
            <a:ext cx="17314189" cy="433032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Instrumental Methods of Analysis (CHEM 312) describes the concept and the fundamental of instruments </a:t>
            </a:r>
          </a:p>
          <a:p>
            <a:pPr marL="0" indent="0">
              <a:buNone/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that </a:t>
            </a: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based on light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current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qualitative and quantitative analysis.</a:t>
            </a:r>
          </a:p>
          <a:p>
            <a:pPr>
              <a:defRPr/>
            </a:pP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Converts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stored in the physical or chemical characteristics of the analyte into useful information, </a:t>
            </a:r>
          </a:p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source of energy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stimulate measurable response from analyte.</a:t>
            </a:r>
          </a:p>
          <a:p>
            <a:pPr marL="0" indent="0">
              <a:buNone/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domains </a:t>
            </a:r>
          </a:p>
          <a:p>
            <a:pPr marL="0" indent="0">
              <a:buNone/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measurement process is aided by a wide variety of </a:t>
            </a: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devices that convert information from one form to another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In order to investigate how instruments function , it is important to understand the way in which information is encoded (represented) , or </a:t>
            </a: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transformed from one system of information to another, as a characteristic of electrical signals . </a:t>
            </a:r>
          </a:p>
          <a:p>
            <a:pPr marL="0" indent="0">
              <a:buFont typeface="Arial" pitchFamily="34" charset="0"/>
              <a:buNone/>
              <a:defRPr/>
            </a:pP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 various modes of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encoding information </a:t>
            </a: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electrically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called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domains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Font typeface="Arial" pitchFamily="34" charset="0"/>
              <a:buNone/>
              <a:defRPr/>
            </a:pPr>
            <a:endParaRPr lang="en-US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BAB287A-71BB-2079-7000-0E7378712929}"/>
              </a:ext>
            </a:extLst>
          </p:cNvPr>
          <p:cNvSpPr txBox="1">
            <a:spLocks/>
          </p:cNvSpPr>
          <p:nvPr/>
        </p:nvSpPr>
        <p:spPr>
          <a:xfrm>
            <a:off x="551169" y="6366725"/>
            <a:ext cx="8592831" cy="68644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</a:t>
            </a:r>
            <a:b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79644AD8-88A5-E3B5-EFAB-2D2C652A08AC}"/>
              </a:ext>
            </a:extLst>
          </p:cNvPr>
          <p:cNvSpPr txBox="1"/>
          <p:nvPr/>
        </p:nvSpPr>
        <p:spPr>
          <a:xfrm>
            <a:off x="1314234" y="6913406"/>
            <a:ext cx="761999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Impossibility of analysis using volumetric and Gravimetric analysis.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sensitivity ( ng,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….)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Simultaneous analysis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Huge Number of analysis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analysis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analysis</a:t>
            </a: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56DDE20D-BC19-73BF-F1B5-44B7F88B025B}"/>
              </a:ext>
            </a:extLst>
          </p:cNvPr>
          <p:cNvSpPr/>
          <p:nvPr/>
        </p:nvSpPr>
        <p:spPr>
          <a:xfrm>
            <a:off x="1201931" y="6352495"/>
            <a:ext cx="7362185" cy="3669453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97A592E8-53AC-C25E-8AD3-C63FDE967F5A}"/>
              </a:ext>
            </a:extLst>
          </p:cNvPr>
          <p:cNvSpPr txBox="1"/>
          <p:nvPr/>
        </p:nvSpPr>
        <p:spPr>
          <a:xfrm>
            <a:off x="10079082" y="6352495"/>
            <a:ext cx="7157530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eaLnBrk="1" hangingPunct="1">
              <a:spcBef>
                <a:spcPct val="0"/>
              </a:spcBef>
              <a:buNone/>
            </a:pP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Defining the problem</a:t>
            </a:r>
          </a:p>
          <a:p>
            <a:pPr marL="514350" indent="-51435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Accuracy</a:t>
            </a:r>
          </a:p>
          <a:p>
            <a:pPr marL="514350" indent="-51435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Amount of sample </a:t>
            </a:r>
          </a:p>
          <a:p>
            <a:pPr marL="514350" indent="-51435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concentration range of the analyte</a:t>
            </a:r>
          </a:p>
          <a:p>
            <a:pPr marL="514350" indent="-51435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Interference</a:t>
            </a:r>
          </a:p>
          <a:p>
            <a:pPr marL="514350" indent="-51435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physical and chemical properties of the sample matrix</a:t>
            </a:r>
          </a:p>
          <a:p>
            <a:pPr marL="514350" indent="-51435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 of samples </a:t>
            </a:r>
          </a:p>
          <a:p>
            <a:pPr marL="0" indent="0" eaLnBrk="1" hangingPunct="1">
              <a:spcBef>
                <a:spcPct val="0"/>
              </a:spcBef>
              <a:buNone/>
            </a:pP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C764E7F8-3383-B18E-8126-6B200F466BA7}"/>
              </a:ext>
            </a:extLst>
          </p:cNvPr>
          <p:cNvSpPr/>
          <p:nvPr/>
        </p:nvSpPr>
        <p:spPr>
          <a:xfrm>
            <a:off x="9689156" y="6371923"/>
            <a:ext cx="7362185" cy="3650025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2700000">
            <a:off x="-2254499" y="-6588009"/>
            <a:ext cx="7086262" cy="7473345"/>
          </a:xfrm>
          <a:prstGeom prst="rect">
            <a:avLst/>
          </a:prstGeom>
          <a:solidFill>
            <a:srgbClr val="D9D9D9"/>
          </a:solidFill>
        </p:spPr>
      </p:sp>
      <p:sp>
        <p:nvSpPr>
          <p:cNvPr id="3" name="AutoShape 3"/>
          <p:cNvSpPr/>
          <p:nvPr/>
        </p:nvSpPr>
        <p:spPr>
          <a:xfrm rot="2700000">
            <a:off x="14922967" y="9932328"/>
            <a:ext cx="4725548" cy="4724623"/>
          </a:xfrm>
          <a:prstGeom prst="rect">
            <a:avLst/>
          </a:prstGeom>
          <a:solidFill>
            <a:srgbClr val="005E62"/>
          </a:solidFill>
        </p:spPr>
        <p:txBody>
          <a:bodyPr/>
          <a:lstStyle/>
          <a:p>
            <a:endParaRPr lang="ar-SA" dirty="0"/>
          </a:p>
        </p:txBody>
      </p:sp>
      <p:sp>
        <p:nvSpPr>
          <p:cNvPr id="4" name="AutoShape 4"/>
          <p:cNvSpPr/>
          <p:nvPr/>
        </p:nvSpPr>
        <p:spPr>
          <a:xfrm rot="2700000">
            <a:off x="3738673" y="-2874803"/>
            <a:ext cx="57378" cy="6072282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5" name="AutoShape 5"/>
          <p:cNvSpPr/>
          <p:nvPr/>
        </p:nvSpPr>
        <p:spPr>
          <a:xfrm rot="2700000">
            <a:off x="-274591" y="8749507"/>
            <a:ext cx="43907" cy="3580261"/>
          </a:xfrm>
          <a:prstGeom prst="rect">
            <a:avLst/>
          </a:prstGeom>
          <a:solidFill>
            <a:srgbClr val="005E62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3418"/>
          <a:stretch>
            <a:fillRect/>
          </a:stretch>
        </p:blipFill>
        <p:spPr>
          <a:xfrm>
            <a:off x="7294" y="0"/>
            <a:ext cx="2562675" cy="1943100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E06E350A-EB11-5332-8A87-EE437B5EA6D9}"/>
              </a:ext>
            </a:extLst>
          </p:cNvPr>
          <p:cNvSpPr txBox="1"/>
          <p:nvPr/>
        </p:nvSpPr>
        <p:spPr>
          <a:xfrm>
            <a:off x="4721600" y="262010"/>
            <a:ext cx="80975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spcBef>
                <a:spcPct val="0"/>
              </a:spcBef>
              <a:buNone/>
            </a:pPr>
            <a:r>
              <a:rPr lang="en-US" sz="32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Performance characteristics of </a:t>
            </a:r>
            <a:r>
              <a:rPr lang="en-US" sz="36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instruments</a:t>
            </a:r>
            <a:endParaRPr lang="en-US" sz="3200" b="1" u="sng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endParaRPr lang="en-US" sz="18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endParaRPr lang="en-US" sz="18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5920262C-1198-4CCA-F301-94AB21B55333}"/>
              </a:ext>
            </a:extLst>
          </p:cNvPr>
          <p:cNvSpPr txBox="1"/>
          <p:nvPr/>
        </p:nvSpPr>
        <p:spPr>
          <a:xfrm>
            <a:off x="2570416" y="2034392"/>
            <a:ext cx="4572000" cy="26776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Quantitative characteristics: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Precision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Bias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Sensitivity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Detection limit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Dynamic range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Selectivity</a:t>
            </a:r>
          </a:p>
        </p:txBody>
      </p:sp>
      <p:cxnSp>
        <p:nvCxnSpPr>
          <p:cNvPr id="11" name="رابط كسهم مستقيم 10">
            <a:extLst>
              <a:ext uri="{FF2B5EF4-FFF2-40B4-BE49-F238E27FC236}">
                <a16:creationId xmlns:a16="http://schemas.microsoft.com/office/drawing/2014/main" id="{DBA7872A-4150-895F-132F-BA0B16D3E4AA}"/>
              </a:ext>
            </a:extLst>
          </p:cNvPr>
          <p:cNvCxnSpPr>
            <a:cxnSpLocks/>
          </p:cNvCxnSpPr>
          <p:nvPr/>
        </p:nvCxnSpPr>
        <p:spPr>
          <a:xfrm flipH="1">
            <a:off x="5934525" y="1028700"/>
            <a:ext cx="1914075" cy="914400"/>
          </a:xfrm>
          <a:prstGeom prst="straightConnector1">
            <a:avLst/>
          </a:prstGeom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3207547F-4E9E-2F32-498D-28ADA6631E80}"/>
              </a:ext>
            </a:extLst>
          </p:cNvPr>
          <p:cNvSpPr txBox="1"/>
          <p:nvPr/>
        </p:nvSpPr>
        <p:spPr>
          <a:xfrm>
            <a:off x="9609397" y="2056743"/>
            <a:ext cx="4572000" cy="26776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Qualitative characteristics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Ease and convenience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Skill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Coast and availability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Per-sample cost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رابط كسهم مستقيم 16">
            <a:extLst>
              <a:ext uri="{FF2B5EF4-FFF2-40B4-BE49-F238E27FC236}">
                <a16:creationId xmlns:a16="http://schemas.microsoft.com/office/drawing/2014/main" id="{0964F49D-1932-E5F0-20DB-14D20DD4E99D}"/>
              </a:ext>
            </a:extLst>
          </p:cNvPr>
          <p:cNvCxnSpPr/>
          <p:nvPr/>
        </p:nvCxnSpPr>
        <p:spPr>
          <a:xfrm>
            <a:off x="9677400" y="1028700"/>
            <a:ext cx="1716291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8A23D56F-61BE-6CE7-BA6B-C908049BB0DE}"/>
              </a:ext>
            </a:extLst>
          </p:cNvPr>
          <p:cNvSpPr txBox="1"/>
          <p:nvPr/>
        </p:nvSpPr>
        <p:spPr>
          <a:xfrm>
            <a:off x="4856416" y="4610100"/>
            <a:ext cx="7239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u="sng" spc="-15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spectrometric methods</a:t>
            </a:r>
            <a:endParaRPr lang="ar-SA" sz="3600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21" name="موصل: على شكل مرفق 20">
            <a:extLst>
              <a:ext uri="{FF2B5EF4-FFF2-40B4-BE49-F238E27FC236}">
                <a16:creationId xmlns:a16="http://schemas.microsoft.com/office/drawing/2014/main" id="{3380F4B6-4568-B3C6-3CF7-F4989D58C023}"/>
              </a:ext>
            </a:extLst>
          </p:cNvPr>
          <p:cNvCxnSpPr>
            <a:cxnSpLocks/>
          </p:cNvCxnSpPr>
          <p:nvPr/>
        </p:nvCxnSpPr>
        <p:spPr>
          <a:xfrm>
            <a:off x="8229600" y="5340265"/>
            <a:ext cx="7239000" cy="495299"/>
          </a:xfrm>
          <a:prstGeom prst="bentConnector3">
            <a:avLst>
              <a:gd name="adj1" fmla="val 91457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موصل: على شكل مرفق 24">
            <a:extLst>
              <a:ext uri="{FF2B5EF4-FFF2-40B4-BE49-F238E27FC236}">
                <a16:creationId xmlns:a16="http://schemas.microsoft.com/office/drawing/2014/main" id="{293E531C-E03F-103E-70F4-D35ECA45DA6F}"/>
              </a:ext>
            </a:extLst>
          </p:cNvPr>
          <p:cNvCxnSpPr>
            <a:cxnSpLocks/>
          </p:cNvCxnSpPr>
          <p:nvPr/>
        </p:nvCxnSpPr>
        <p:spPr>
          <a:xfrm rot="10800000" flipV="1">
            <a:off x="1752602" y="5340262"/>
            <a:ext cx="6476999" cy="509557"/>
          </a:xfrm>
          <a:prstGeom prst="bentConnector3">
            <a:avLst>
              <a:gd name="adj1" fmla="val 90181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رابط كسهم مستقيم 33">
            <a:extLst>
              <a:ext uri="{FF2B5EF4-FFF2-40B4-BE49-F238E27FC236}">
                <a16:creationId xmlns:a16="http://schemas.microsoft.com/office/drawing/2014/main" id="{C302C56D-579D-F868-CC72-48B7E85E58D7}"/>
              </a:ext>
            </a:extLst>
          </p:cNvPr>
          <p:cNvCxnSpPr>
            <a:cxnSpLocks/>
          </p:cNvCxnSpPr>
          <p:nvPr/>
        </p:nvCxnSpPr>
        <p:spPr>
          <a:xfrm>
            <a:off x="8610600" y="5340264"/>
            <a:ext cx="0" cy="509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مستطيل 34">
            <a:extLst>
              <a:ext uri="{FF2B5EF4-FFF2-40B4-BE49-F238E27FC236}">
                <a16:creationId xmlns:a16="http://schemas.microsoft.com/office/drawing/2014/main" id="{3B02E388-36AD-17AA-3025-15632FB53280}"/>
              </a:ext>
            </a:extLst>
          </p:cNvPr>
          <p:cNvSpPr/>
          <p:nvPr/>
        </p:nvSpPr>
        <p:spPr>
          <a:xfrm>
            <a:off x="12649200" y="6036228"/>
            <a:ext cx="4709615" cy="3222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مستطيل 40">
            <a:extLst>
              <a:ext uri="{FF2B5EF4-FFF2-40B4-BE49-F238E27FC236}">
                <a16:creationId xmlns:a16="http://schemas.microsoft.com/office/drawing/2014/main" id="{952E1F8B-5341-EEE7-FCE6-1BA88EF42D8D}"/>
              </a:ext>
            </a:extLst>
          </p:cNvPr>
          <p:cNvSpPr/>
          <p:nvPr/>
        </p:nvSpPr>
        <p:spPr>
          <a:xfrm>
            <a:off x="6096447" y="5983317"/>
            <a:ext cx="5297241" cy="40416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مستطيل 41">
            <a:extLst>
              <a:ext uri="{FF2B5EF4-FFF2-40B4-BE49-F238E27FC236}">
                <a16:creationId xmlns:a16="http://schemas.microsoft.com/office/drawing/2014/main" id="{8B847BF4-4D71-74ED-3073-F65E66823652}"/>
              </a:ext>
            </a:extLst>
          </p:cNvPr>
          <p:cNvSpPr/>
          <p:nvPr/>
        </p:nvSpPr>
        <p:spPr>
          <a:xfrm>
            <a:off x="457201" y="6057745"/>
            <a:ext cx="4709615" cy="32005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C2F22A9A-B4C3-80FF-D4D0-DF0976028225}"/>
              </a:ext>
            </a:extLst>
          </p:cNvPr>
          <p:cNvSpPr txBox="1"/>
          <p:nvPr/>
        </p:nvSpPr>
        <p:spPr>
          <a:xfrm>
            <a:off x="451491" y="6610293"/>
            <a:ext cx="533971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marR="1016635" indent="-342900">
              <a:lnSpc>
                <a:spcPct val="100000"/>
              </a:lnSpc>
              <a:spcBef>
                <a:spcPts val="100"/>
              </a:spcBef>
              <a:buSzPct val="79166"/>
              <a:buFont typeface="Wingdings" panose="05000000000000000000" pitchFamily="2" charset="2"/>
              <a:buChar char="Ø"/>
              <a:tabLst>
                <a:tab pos="332105" algn="l"/>
                <a:tab pos="332740" algn="l"/>
              </a:tabLst>
            </a:pPr>
            <a:r>
              <a:rPr lang="en-US" sz="2800" dirty="0">
                <a:solidFill>
                  <a:srgbClr val="C00000"/>
                </a:solidFill>
                <a:latin typeface="Times New Roman"/>
                <a:cs typeface="Times New Roman"/>
              </a:rPr>
              <a:t>Spectro</a:t>
            </a:r>
            <a:r>
              <a:rPr lang="en-US" sz="2800" dirty="0">
                <a:solidFill>
                  <a:srgbClr val="C00000"/>
                </a:solidFill>
                <a:highlight>
                  <a:srgbClr val="FFFF00"/>
                </a:highlight>
                <a:latin typeface="Times New Roman"/>
                <a:cs typeface="Times New Roman"/>
              </a:rPr>
              <a:t>scopy</a:t>
            </a:r>
            <a:r>
              <a:rPr lang="en-US" sz="28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800" spc="-5" dirty="0">
                <a:latin typeface="Times New Roman"/>
                <a:cs typeface="Times New Roman"/>
              </a:rPr>
              <a:t>is </a:t>
            </a:r>
            <a:r>
              <a:rPr lang="en-US" sz="2800" dirty="0">
                <a:latin typeface="Times New Roman"/>
                <a:cs typeface="Times New Roman"/>
              </a:rPr>
              <a:t>the study of the interaction between</a:t>
            </a:r>
            <a:r>
              <a:rPr lang="en-US" sz="2800" spc="-165" dirty="0">
                <a:latin typeface="Times New Roman"/>
                <a:cs typeface="Times New Roman"/>
              </a:rPr>
              <a:t> </a:t>
            </a:r>
            <a:r>
              <a:rPr lang="en-US" sz="2800" dirty="0">
                <a:latin typeface="Times New Roman"/>
                <a:cs typeface="Times New Roman"/>
              </a:rPr>
              <a:t>the  </a:t>
            </a:r>
            <a:r>
              <a:rPr lang="en-US" sz="2800" spc="-5" dirty="0">
                <a:highlight>
                  <a:srgbClr val="FFFF00"/>
                </a:highlight>
                <a:latin typeface="Times New Roman"/>
                <a:cs typeface="Times New Roman"/>
              </a:rPr>
              <a:t>electromagnetic</a:t>
            </a:r>
            <a:r>
              <a:rPr lang="en-US" sz="2800" spc="-5" dirty="0">
                <a:latin typeface="Times New Roman"/>
                <a:cs typeface="Times New Roman"/>
              </a:rPr>
              <a:t> </a:t>
            </a:r>
            <a:r>
              <a:rPr lang="en-US" sz="2800" dirty="0">
                <a:highlight>
                  <a:srgbClr val="FFFF00"/>
                </a:highlight>
                <a:latin typeface="Times New Roman"/>
                <a:cs typeface="Times New Roman"/>
              </a:rPr>
              <a:t>radiation</a:t>
            </a:r>
            <a:r>
              <a:rPr lang="en-US" sz="2800" dirty="0">
                <a:latin typeface="Times New Roman"/>
                <a:cs typeface="Times New Roman"/>
              </a:rPr>
              <a:t> and </a:t>
            </a:r>
            <a:r>
              <a:rPr lang="en-US" sz="2800" dirty="0">
                <a:highlight>
                  <a:srgbClr val="FFFF00"/>
                </a:highlight>
                <a:latin typeface="Times New Roman"/>
                <a:cs typeface="Times New Roman"/>
              </a:rPr>
              <a:t>the</a:t>
            </a:r>
            <a:r>
              <a:rPr lang="en-US" sz="2800" spc="-75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lang="en-US" sz="2800" spc="-20" dirty="0">
                <a:highlight>
                  <a:srgbClr val="FFFF00"/>
                </a:highlight>
                <a:latin typeface="Times New Roman"/>
                <a:cs typeface="Times New Roman"/>
              </a:rPr>
              <a:t>matter.</a:t>
            </a:r>
            <a:endParaRPr lang="en-US" sz="2800" dirty="0">
              <a:highlight>
                <a:srgbClr val="FFFF00"/>
              </a:highlight>
              <a:latin typeface="Times New Roman"/>
              <a:cs typeface="Times New Roman"/>
            </a:endParaRP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CB7A3175-A3A3-F3B9-A8B5-04BC41A1E735}"/>
              </a:ext>
            </a:extLst>
          </p:cNvPr>
          <p:cNvSpPr txBox="1"/>
          <p:nvPr/>
        </p:nvSpPr>
        <p:spPr>
          <a:xfrm>
            <a:off x="6174620" y="6031269"/>
            <a:ext cx="497810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spc="-5" dirty="0">
                <a:solidFill>
                  <a:srgbClr val="FF0000"/>
                </a:solidFill>
                <a:latin typeface="Times New Roman"/>
                <a:cs typeface="Times New Roman"/>
              </a:rPr>
              <a:t>Spectro</a:t>
            </a:r>
            <a:r>
              <a:rPr lang="en-US" sz="2800" spc="-5" dirty="0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cs typeface="Times New Roman"/>
              </a:rPr>
              <a:t>photometry</a:t>
            </a:r>
            <a:endParaRPr lang="en-US" sz="2600" spc="-5" dirty="0">
              <a:solidFill>
                <a:srgbClr val="FF0000"/>
              </a:solidFill>
              <a:highlight>
                <a:srgbClr val="FFFF00"/>
              </a:highlight>
              <a:latin typeface="Times New Roman"/>
              <a:cs typeface="Times New Roman"/>
            </a:endParaRPr>
          </a:p>
          <a:p>
            <a:r>
              <a:rPr lang="en-US" sz="2600" spc="-5" dirty="0">
                <a:latin typeface="Times New Roman"/>
                <a:cs typeface="Times New Roman"/>
              </a:rPr>
              <a:t> </a:t>
            </a:r>
            <a:r>
              <a:rPr lang="en-US" sz="2800" spc="-5" dirty="0">
                <a:latin typeface="Times New Roman"/>
                <a:cs typeface="Times New Roman"/>
              </a:rPr>
              <a:t>is </a:t>
            </a:r>
            <a:r>
              <a:rPr lang="en-US" sz="2800" dirty="0">
                <a:latin typeface="Times New Roman"/>
                <a:cs typeface="Times New Roman"/>
              </a:rPr>
              <a:t>the </a:t>
            </a:r>
            <a:r>
              <a:rPr lang="en-US" sz="2800" spc="-5" dirty="0">
                <a:latin typeface="Times New Roman"/>
                <a:cs typeface="Times New Roman"/>
              </a:rPr>
              <a:t>measurement </a:t>
            </a:r>
            <a:r>
              <a:rPr lang="en-US" sz="2800" dirty="0">
                <a:latin typeface="Times New Roman"/>
                <a:cs typeface="Times New Roman"/>
              </a:rPr>
              <a:t>of these interactions i.e. </a:t>
            </a:r>
            <a:r>
              <a:rPr lang="en-US" sz="2800" dirty="0">
                <a:highlight>
                  <a:srgbClr val="FFFF00"/>
                </a:highlight>
                <a:latin typeface="Times New Roman"/>
                <a:cs typeface="Times New Roman"/>
              </a:rPr>
              <a:t>the </a:t>
            </a:r>
            <a:r>
              <a:rPr lang="en-US" sz="2800" spc="-5" dirty="0">
                <a:highlight>
                  <a:srgbClr val="FFFF00"/>
                </a:highlight>
                <a:latin typeface="Times New Roman"/>
                <a:cs typeface="Times New Roman"/>
              </a:rPr>
              <a:t>measurement </a:t>
            </a:r>
            <a:r>
              <a:rPr lang="en-US" sz="2800" dirty="0">
                <a:highlight>
                  <a:srgbClr val="FFFF00"/>
                </a:highlight>
                <a:latin typeface="Times New Roman"/>
                <a:cs typeface="Times New Roman"/>
              </a:rPr>
              <a:t>of the intensity of light </a:t>
            </a:r>
            <a:r>
              <a:rPr lang="en-US" sz="2800" dirty="0">
                <a:latin typeface="Times New Roman"/>
                <a:cs typeface="Times New Roman"/>
              </a:rPr>
              <a:t>absorbed</a:t>
            </a:r>
            <a:r>
              <a:rPr lang="en-US" sz="2800" spc="-70" dirty="0">
                <a:latin typeface="Times New Roman"/>
                <a:cs typeface="Times New Roman"/>
              </a:rPr>
              <a:t> </a:t>
            </a:r>
            <a:r>
              <a:rPr lang="en-US" sz="2800" dirty="0">
                <a:latin typeface="Times New Roman"/>
                <a:cs typeface="Times New Roman"/>
              </a:rPr>
              <a:t>,</a:t>
            </a:r>
            <a:r>
              <a:rPr lang="en-US" sz="2800" spc="5" dirty="0">
                <a:latin typeface="Times New Roman"/>
                <a:cs typeface="Times New Roman"/>
              </a:rPr>
              <a:t> </a:t>
            </a:r>
            <a:r>
              <a:rPr lang="en-US" sz="2800" spc="-5" dirty="0">
                <a:latin typeface="Times New Roman"/>
                <a:cs typeface="Times New Roman"/>
              </a:rPr>
              <a:t>emitted </a:t>
            </a:r>
            <a:r>
              <a:rPr lang="en-US" sz="2800" dirty="0">
                <a:latin typeface="Times New Roman"/>
                <a:cs typeface="Times New Roman"/>
              </a:rPr>
              <a:t>or  scattered at a</a:t>
            </a:r>
            <a:r>
              <a:rPr lang="en-US" sz="2800" spc="-55" dirty="0">
                <a:latin typeface="Times New Roman"/>
                <a:cs typeface="Times New Roman"/>
              </a:rPr>
              <a:t> </a:t>
            </a:r>
            <a:r>
              <a:rPr lang="en-US" sz="2800" dirty="0">
                <a:latin typeface="Times New Roman"/>
                <a:cs typeface="Times New Roman"/>
              </a:rPr>
              <a:t>selected</a:t>
            </a:r>
            <a:r>
              <a:rPr lang="en-US" sz="2800" spc="-40" dirty="0">
                <a:latin typeface="Times New Roman"/>
                <a:cs typeface="Times New Roman"/>
              </a:rPr>
              <a:t> </a:t>
            </a:r>
            <a:r>
              <a:rPr lang="en-US" sz="2800" dirty="0">
                <a:latin typeface="Times New Roman"/>
                <a:cs typeface="Times New Roman"/>
              </a:rPr>
              <a:t>wavelength.</a:t>
            </a:r>
            <a:endParaRPr lang="ar-SA" sz="2600" dirty="0"/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7B0D2667-E40E-AAF8-3041-8C91C3D6A435}"/>
              </a:ext>
            </a:extLst>
          </p:cNvPr>
          <p:cNvSpPr txBox="1"/>
          <p:nvPr/>
        </p:nvSpPr>
        <p:spPr>
          <a:xfrm>
            <a:off x="6053437" y="8708925"/>
            <a:ext cx="55289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marR="5080" indent="-342900">
              <a:lnSpc>
                <a:spcPct val="100000"/>
              </a:lnSpc>
              <a:buSzPct val="79166"/>
              <a:buFont typeface="Wingdings" panose="05000000000000000000" pitchFamily="2" charset="2"/>
              <a:buChar char="Ø"/>
              <a:tabLst>
                <a:tab pos="408305" algn="l"/>
                <a:tab pos="408940" algn="l"/>
                <a:tab pos="4604385" algn="l"/>
                <a:tab pos="7731759" algn="l"/>
              </a:tabLst>
            </a:pPr>
            <a:r>
              <a:rPr lang="en-US" sz="2400" dirty="0">
                <a:latin typeface="Times New Roman"/>
                <a:cs typeface="Times New Roman"/>
              </a:rPr>
              <a:t>The </a:t>
            </a:r>
            <a:r>
              <a:rPr lang="en-US" sz="2400" spc="-5" dirty="0">
                <a:latin typeface="Times New Roman"/>
                <a:cs typeface="Times New Roman"/>
              </a:rPr>
              <a:t>method </a:t>
            </a:r>
            <a:r>
              <a:rPr lang="en-US" sz="2400" dirty="0">
                <a:latin typeface="Times New Roman"/>
                <a:cs typeface="Times New Roman"/>
              </a:rPr>
              <a:t>depends on the  light absorbing property of either the analyte or one of it`s  derivatives</a:t>
            </a:r>
            <a:r>
              <a:rPr lang="en-US" sz="2400" spc="-40" dirty="0">
                <a:latin typeface="Times New Roman"/>
                <a:cs typeface="Times New Roman"/>
              </a:rPr>
              <a:t> </a:t>
            </a:r>
            <a:r>
              <a:rPr lang="en-US" sz="24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7E955274-3182-5F81-B710-3D8EF602DF62}"/>
              </a:ext>
            </a:extLst>
          </p:cNvPr>
          <p:cNvSpPr txBox="1"/>
          <p:nvPr/>
        </p:nvSpPr>
        <p:spPr>
          <a:xfrm>
            <a:off x="12727379" y="6057746"/>
            <a:ext cx="4478915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marR="5080" indent="-342900">
              <a:lnSpc>
                <a:spcPct val="100000"/>
              </a:lnSpc>
              <a:buSzPct val="79166"/>
              <a:buFont typeface="Wingdings" panose="05000000000000000000" pitchFamily="2" charset="2"/>
              <a:buChar char="Ø"/>
              <a:tabLst>
                <a:tab pos="408305" algn="l"/>
                <a:tab pos="408940" algn="l"/>
                <a:tab pos="4604385" algn="l"/>
                <a:tab pos="7731759" algn="l"/>
              </a:tabLst>
            </a:pPr>
            <a:r>
              <a:rPr lang="en-US" sz="2800" dirty="0">
                <a:solidFill>
                  <a:srgbClr val="C00000"/>
                </a:solidFill>
                <a:latin typeface="Times New Roman"/>
                <a:cs typeface="Times New Roman"/>
              </a:rPr>
              <a:t>Spectro</a:t>
            </a:r>
            <a:r>
              <a:rPr lang="en-US" sz="2800" dirty="0">
                <a:solidFill>
                  <a:srgbClr val="C00000"/>
                </a:solidFill>
                <a:highlight>
                  <a:srgbClr val="FFFF00"/>
                </a:highlight>
                <a:latin typeface="Times New Roman"/>
                <a:cs typeface="Times New Roman"/>
              </a:rPr>
              <a:t>metry</a:t>
            </a:r>
            <a:r>
              <a:rPr lang="en-US" sz="2800" dirty="0">
                <a:solidFill>
                  <a:srgbClr val="C00000"/>
                </a:solidFill>
                <a:latin typeface="Times New Roman"/>
                <a:cs typeface="Times New Roman"/>
              </a:rPr>
              <a:t> or spectro</a:t>
            </a:r>
            <a:r>
              <a:rPr lang="en-US" sz="2800" dirty="0">
                <a:solidFill>
                  <a:srgbClr val="C00000"/>
                </a:solidFill>
                <a:highlight>
                  <a:srgbClr val="FFFF00"/>
                </a:highlight>
                <a:latin typeface="Times New Roman"/>
                <a:cs typeface="Times New Roman"/>
              </a:rPr>
              <a:t>metric</a:t>
            </a:r>
            <a:r>
              <a:rPr lang="en-US" sz="2800" dirty="0">
                <a:solidFill>
                  <a:srgbClr val="C00000"/>
                </a:solidFill>
                <a:latin typeface="Times New Roman"/>
                <a:cs typeface="Times New Roman"/>
              </a:rPr>
              <a:t> methods </a:t>
            </a:r>
            <a:r>
              <a:rPr lang="en-US" sz="2800" dirty="0">
                <a:latin typeface="Times New Roman"/>
                <a:cs typeface="Times New Roman"/>
              </a:rPr>
              <a:t>refer to the measurement of the intensity of radiation with </a:t>
            </a:r>
            <a:r>
              <a:rPr lang="en-US" sz="2800" dirty="0">
                <a:highlight>
                  <a:srgbClr val="FFFF00"/>
                </a:highlight>
                <a:latin typeface="Times New Roman"/>
                <a:cs typeface="Times New Roman"/>
              </a:rPr>
              <a:t>photoelectric transducer </a:t>
            </a:r>
            <a:r>
              <a:rPr lang="en-US" sz="2800" dirty="0">
                <a:latin typeface="Times New Roman"/>
                <a:cs typeface="Times New Roman"/>
              </a:rPr>
              <a:t>or other type of </a:t>
            </a:r>
            <a:r>
              <a:rPr lang="en-US" sz="2800" dirty="0">
                <a:highlight>
                  <a:srgbClr val="FFFF00"/>
                </a:highlight>
                <a:latin typeface="Times New Roman"/>
                <a:cs typeface="Times New Roman"/>
              </a:rPr>
              <a:t>electronic device</a:t>
            </a:r>
            <a:r>
              <a:rPr lang="en-US" sz="2800" dirty="0">
                <a:latin typeface="Times New Roman"/>
                <a:cs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2569061">
            <a:off x="16494108" y="1295178"/>
            <a:ext cx="11969608" cy="20267365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3" name="AutoShape 3"/>
          <p:cNvSpPr/>
          <p:nvPr/>
        </p:nvSpPr>
        <p:spPr>
          <a:xfrm rot="2700000">
            <a:off x="18058162" y="4029038"/>
            <a:ext cx="3882710" cy="3975558"/>
          </a:xfrm>
          <a:prstGeom prst="rect">
            <a:avLst/>
          </a:prstGeom>
          <a:solidFill>
            <a:srgbClr val="D9D9D9"/>
          </a:solidFill>
        </p:spPr>
      </p:sp>
      <p:sp>
        <p:nvSpPr>
          <p:cNvPr id="4" name="AutoShape 4"/>
          <p:cNvSpPr/>
          <p:nvPr/>
        </p:nvSpPr>
        <p:spPr>
          <a:xfrm rot="2700000">
            <a:off x="18259311" y="4979510"/>
            <a:ext cx="57378" cy="6072282"/>
          </a:xfrm>
          <a:prstGeom prst="rect">
            <a:avLst/>
          </a:prstGeom>
          <a:solidFill>
            <a:srgbClr val="F8FBFD"/>
          </a:soli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3418"/>
          <a:stretch>
            <a:fillRect/>
          </a:stretch>
        </p:blipFill>
        <p:spPr>
          <a:xfrm>
            <a:off x="15822827" y="70205"/>
            <a:ext cx="2438400" cy="2115434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905FB5CF-CFC8-4337-AAB6-E66305487BC6}"/>
              </a:ext>
            </a:extLst>
          </p:cNvPr>
          <p:cNvSpPr txBox="1"/>
          <p:nvPr/>
        </p:nvSpPr>
        <p:spPr>
          <a:xfrm>
            <a:off x="1841351" y="70205"/>
            <a:ext cx="114300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95"/>
              </a:spcBef>
            </a:pPr>
            <a:r>
              <a:rPr lang="en-US" sz="3200" b="1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Wave Properties of </a:t>
            </a:r>
            <a:r>
              <a:rPr lang="en-US" sz="3600" b="1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Electromagnetic</a:t>
            </a:r>
            <a:r>
              <a:rPr lang="en-US" sz="3200" b="1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Radiation </a:t>
            </a:r>
            <a:r>
              <a:rPr lang="en-US" sz="3200" b="1" spc="-5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(EMR</a:t>
            </a:r>
            <a:r>
              <a:rPr lang="en-US" sz="3200" b="1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2B45149A-2B5D-1292-E762-CAE0E5BE23EF}"/>
              </a:ext>
            </a:extLst>
          </p:cNvPr>
          <p:cNvSpPr txBox="1"/>
          <p:nvPr/>
        </p:nvSpPr>
        <p:spPr>
          <a:xfrm>
            <a:off x="222811" y="901849"/>
            <a:ext cx="8463989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339725">
              <a:lnSpc>
                <a:spcPct val="100000"/>
              </a:lnSpc>
            </a:pPr>
            <a:r>
              <a:rPr lang="en-US"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form of energy that has both</a:t>
            </a:r>
            <a:r>
              <a:rPr lang="en-US" sz="3200" spc="-5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Wave </a:t>
            </a:r>
            <a:r>
              <a:rPr lang="en-US"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3200" spc="-5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Particle Properties </a:t>
            </a:r>
            <a:r>
              <a:rPr lang="en-US"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en-US"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characterized by</a:t>
            </a:r>
            <a:r>
              <a:rPr lang="en-US" sz="3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99900"/>
              </a:lnSpc>
              <a:spcBef>
                <a:spcPts val="15"/>
              </a:spcBef>
              <a:tabLst>
                <a:tab pos="2398395" algn="l"/>
              </a:tabLs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is the wavelength of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the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waves</a:t>
            </a:r>
          </a:p>
          <a:p>
            <a:pPr marL="12700" marR="5080">
              <a:lnSpc>
                <a:spcPct val="99900"/>
              </a:lnSpc>
              <a:spcBef>
                <a:spcPts val="15"/>
              </a:spcBef>
              <a:tabLst>
                <a:tab pos="2398395" algn="l"/>
              </a:tabLst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ν is the frequency of the waves</a:t>
            </a:r>
          </a:p>
          <a:p>
            <a:pPr marL="12700" marR="5080">
              <a:lnSpc>
                <a:spcPct val="99900"/>
              </a:lnSpc>
              <a:spcBef>
                <a:spcPts val="15"/>
              </a:spcBef>
              <a:tabLst>
                <a:tab pos="2398395" algn="l"/>
              </a:tabLst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c is the speed of light</a:t>
            </a:r>
          </a:p>
        </p:txBody>
      </p:sp>
      <p:pic>
        <p:nvPicPr>
          <p:cNvPr id="13" name="صورة 12" descr="صورة تحتوي على رسم بياني&#10;&#10;تم إنشاء الوصف تلقائياً">
            <a:extLst>
              <a:ext uri="{FF2B5EF4-FFF2-40B4-BE49-F238E27FC236}">
                <a16:creationId xmlns:a16="http://schemas.microsoft.com/office/drawing/2014/main" id="{91864527-0CE1-FA0F-622A-3764CB20EA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9" t="11736" r="5200" b="7647"/>
          <a:stretch/>
        </p:blipFill>
        <p:spPr>
          <a:xfrm>
            <a:off x="8153399" y="797263"/>
            <a:ext cx="7543799" cy="3213299"/>
          </a:xfrm>
          <a:prstGeom prst="rect">
            <a:avLst/>
          </a:prstGeom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73E194DD-A16E-C559-177A-BA5D5209A3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136"/>
          <a:stretch/>
        </p:blipFill>
        <p:spPr bwMode="auto">
          <a:xfrm>
            <a:off x="320831" y="3619500"/>
            <a:ext cx="4821417" cy="31970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مربع نص 15">
            <a:extLst>
              <a:ext uri="{FF2B5EF4-FFF2-40B4-BE49-F238E27FC236}">
                <a16:creationId xmlns:a16="http://schemas.microsoft.com/office/drawing/2014/main" id="{06BBF409-60B4-36BE-AE3B-F1EE646C6469}"/>
              </a:ext>
            </a:extLst>
          </p:cNvPr>
          <p:cNvSpPr txBox="1"/>
          <p:nvPr/>
        </p:nvSpPr>
        <p:spPr>
          <a:xfrm>
            <a:off x="5291684" y="4235559"/>
            <a:ext cx="12298258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Figure. Wave nature of a beam of single-frequency electromagnetic radiation. 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 (a). </a:t>
            </a:r>
            <a:r>
              <a:rPr lang="en-US" altLang="zh-CN" sz="32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 plane-polarized wave is shown propagating along the x-axis. The </a:t>
            </a:r>
            <a:r>
              <a:rPr lang="en-US" altLang="zh-CN" sz="3200" dirty="0">
                <a:highlight>
                  <a:srgbClr val="FFFF00"/>
                </a:highligh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electric field </a:t>
            </a:r>
            <a:r>
              <a:rPr lang="en-US" altLang="zh-CN" sz="32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oscillates in a plane</a:t>
            </a:r>
            <a:r>
              <a:rPr lang="en-US" altLang="zh-CN" sz="3200" dirty="0">
                <a:highlight>
                  <a:srgbClr val="FFFF00"/>
                </a:highligh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perpendicular </a:t>
            </a:r>
            <a:r>
              <a:rPr lang="en-US" altLang="zh-CN" sz="32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to the </a:t>
            </a:r>
            <a:r>
              <a:rPr lang="en-US" altLang="zh-CN" sz="3200" dirty="0">
                <a:highlight>
                  <a:srgbClr val="FFFF00"/>
                </a:highligh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magnetic field</a:t>
            </a:r>
            <a:r>
              <a:rPr lang="en-US" altLang="zh-CN" sz="32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32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If the radiation were </a:t>
            </a:r>
            <a:r>
              <a:rPr lang="en-US" altLang="zh-CN" sz="3200" dirty="0">
                <a:highlight>
                  <a:srgbClr val="FFFF00"/>
                </a:highligh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unpolarized </a:t>
            </a:r>
            <a:r>
              <a:rPr lang="en-US" altLang="zh-CN" sz="32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 component of the </a:t>
            </a:r>
            <a:r>
              <a:rPr lang="en-US" altLang="zh-CN" sz="3200" dirty="0">
                <a:highlight>
                  <a:srgbClr val="FFFF00"/>
                </a:highligh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electric field</a:t>
            </a:r>
            <a:r>
              <a:rPr lang="en-US" altLang="zh-CN" sz="32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would be seen in </a:t>
            </a:r>
            <a:r>
              <a:rPr lang="en-US" altLang="zh-CN" sz="3200" dirty="0">
                <a:highlight>
                  <a:srgbClr val="FFFF00"/>
                </a:highligh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all planes.</a:t>
            </a:r>
            <a:endParaRPr lang="en-US" altLang="zh-CN" sz="32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7" name="Picture 6">
            <a:extLst>
              <a:ext uri="{FF2B5EF4-FFF2-40B4-BE49-F238E27FC236}">
                <a16:creationId xmlns:a16="http://schemas.microsoft.com/office/drawing/2014/main" id="{BAADECFF-F7D7-5865-4E9B-8C8DCA514C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19"/>
          <a:stretch/>
        </p:blipFill>
        <p:spPr bwMode="auto">
          <a:xfrm>
            <a:off x="309622" y="7019697"/>
            <a:ext cx="4871978" cy="31970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A43E301A-0D1F-620C-7115-91337FE65119}"/>
              </a:ext>
            </a:extLst>
          </p:cNvPr>
          <p:cNvSpPr txBox="1"/>
          <p:nvPr/>
        </p:nvSpPr>
        <p:spPr>
          <a:xfrm>
            <a:off x="5467976" y="8466228"/>
            <a:ext cx="104058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 (b).</a:t>
            </a:r>
            <a:r>
              <a:rPr lang="en-US" altLang="zh-CN" sz="32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32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highlight>
                  <a:srgbClr val="FFFF00"/>
                </a:highligh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only the electric field oscillations</a:t>
            </a:r>
            <a:r>
              <a:rPr lang="en-US" altLang="zh-CN" sz="32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are shown</a:t>
            </a:r>
            <a:r>
              <a:rPr lang="en-US" altLang="zh-CN" sz="32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endParaRPr lang="ar-SA" sz="3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2700000">
            <a:off x="-2122763" y="-5557095"/>
            <a:ext cx="6181513" cy="5780189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3" name="AutoShape 3"/>
          <p:cNvSpPr/>
          <p:nvPr/>
        </p:nvSpPr>
        <p:spPr>
          <a:xfrm rot="2700000">
            <a:off x="3433873" y="-3535980"/>
            <a:ext cx="57378" cy="6072282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4" name="AutoShape 4"/>
          <p:cNvSpPr/>
          <p:nvPr/>
        </p:nvSpPr>
        <p:spPr>
          <a:xfrm rot="1245440">
            <a:off x="18467592" y="6025683"/>
            <a:ext cx="43907" cy="3580261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5" name="AutoShape 5"/>
          <p:cNvSpPr/>
          <p:nvPr/>
        </p:nvSpPr>
        <p:spPr>
          <a:xfrm rot="1245440">
            <a:off x="18373808" y="7206385"/>
            <a:ext cx="43907" cy="3580261"/>
          </a:xfrm>
          <a:prstGeom prst="rect">
            <a:avLst/>
          </a:prstGeom>
          <a:solidFill>
            <a:srgbClr val="005E62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3418"/>
          <a:stretch>
            <a:fillRect/>
          </a:stretch>
        </p:blipFill>
        <p:spPr>
          <a:xfrm>
            <a:off x="2352132" y="0"/>
            <a:ext cx="2042806" cy="1772236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E9099DA0-07D1-0DBB-42AE-37D86D4C86F2}"/>
              </a:ext>
            </a:extLst>
          </p:cNvPr>
          <p:cNvSpPr txBox="1"/>
          <p:nvPr/>
        </p:nvSpPr>
        <p:spPr>
          <a:xfrm>
            <a:off x="219525" y="1467266"/>
            <a:ext cx="10820400" cy="9859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sz="2800" b="1" dirty="0">
                <a:latin typeface="Century" panose="02040604050505020304" pitchFamily="18" charset="0"/>
                <a:cs typeface="Calibri" panose="020F0502020204030204" pitchFamily="34" charset="0"/>
              </a:rPr>
              <a:t>1- Amplitude  (A)</a:t>
            </a:r>
          </a:p>
          <a:p>
            <a:pPr>
              <a:spcBef>
                <a:spcPct val="0"/>
              </a:spcBef>
            </a:pPr>
            <a:r>
              <a:rPr lang="en-GB" sz="2800" dirty="0">
                <a:latin typeface="Century" panose="02040604050505020304" pitchFamily="18" charset="0"/>
                <a:cs typeface="Calibri" panose="020F0502020204030204" pitchFamily="34" charset="0"/>
              </a:rPr>
              <a:t>It is the maximum vertical displacement of the wave from normal position.</a:t>
            </a:r>
          </a:p>
          <a:p>
            <a:pPr>
              <a:spcBef>
                <a:spcPct val="0"/>
              </a:spcBef>
            </a:pPr>
            <a:endParaRPr lang="en-GB" sz="2800" dirty="0">
              <a:latin typeface="Century" panose="02040604050505020304" pitchFamily="18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GB" sz="2800" b="1" dirty="0">
                <a:latin typeface="Century" panose="02040604050505020304" pitchFamily="18" charset="0"/>
                <a:cs typeface="Calibri" panose="020F0502020204030204" pitchFamily="34" charset="0"/>
              </a:rPr>
              <a:t>2- Wave length (</a:t>
            </a:r>
            <a:r>
              <a:rPr lang="el-GR" sz="2800" b="1" dirty="0">
                <a:latin typeface="Century" panose="02040604050505020304" pitchFamily="18" charset="0"/>
                <a:cs typeface="Calibri" panose="020F0502020204030204" pitchFamily="34" charset="0"/>
              </a:rPr>
              <a:t>λ</a:t>
            </a:r>
            <a:r>
              <a:rPr lang="en-GB" sz="2800" b="1" dirty="0">
                <a:latin typeface="Century" panose="02040604050505020304" pitchFamily="18" charset="0"/>
                <a:cs typeface="Calibri" panose="020F0502020204030204" pitchFamily="34" charset="0"/>
              </a:rPr>
              <a:t> ) </a:t>
            </a:r>
            <a:r>
              <a:rPr lang="en-GB" sz="2800" dirty="0">
                <a:latin typeface="Century" panose="02040604050505020304" pitchFamily="18" charset="0"/>
                <a:cs typeface="Calibri" panose="020F0502020204030204" pitchFamily="34" charset="0"/>
              </a:rPr>
              <a:t>(</a:t>
            </a:r>
            <a:r>
              <a:rPr lang="en-GB" sz="2800" dirty="0">
                <a:solidFill>
                  <a:schemeClr val="accent2">
                    <a:lumMod val="50000"/>
                  </a:schemeClr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nm, </a:t>
            </a:r>
            <a:r>
              <a:rPr lang="el-GR" sz="2800" dirty="0">
                <a:solidFill>
                  <a:schemeClr val="accent2">
                    <a:lumMod val="50000"/>
                  </a:schemeClr>
                </a:solidFill>
                <a:latin typeface="Century" panose="02040604050505020304" pitchFamily="18" charset="0"/>
                <a:cs typeface="Times New Roman"/>
              </a:rPr>
              <a:t>μ</a:t>
            </a:r>
            <a:r>
              <a:rPr lang="en-GB" sz="2800" dirty="0">
                <a:solidFill>
                  <a:schemeClr val="accent2">
                    <a:lumMod val="50000"/>
                  </a:schemeClr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m, cm, m</a:t>
            </a:r>
            <a:r>
              <a:rPr lang="en-GB" sz="2800" dirty="0">
                <a:latin typeface="Century" panose="02040604050505020304" pitchFamily="18" charset="0"/>
                <a:cs typeface="Calibri" panose="020F0502020204030204" pitchFamily="34" charset="0"/>
              </a:rPr>
              <a:t>) </a:t>
            </a:r>
            <a:endParaRPr lang="en-GB" sz="2800" b="1" dirty="0">
              <a:latin typeface="Century" panose="02040604050505020304" pitchFamily="18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GB" sz="2800" dirty="0">
                <a:latin typeface="Century" panose="02040604050505020304" pitchFamily="18" charset="0"/>
                <a:cs typeface="Calibri" panose="020F0502020204030204" pitchFamily="34" charset="0"/>
              </a:rPr>
              <a:t>It is a measure of distance between two identical adjacent  peaks (high points or crests) or troughs (low points) in a wave. </a:t>
            </a:r>
          </a:p>
          <a:p>
            <a:pPr>
              <a:defRPr/>
            </a:pPr>
            <a:endParaRPr lang="en-GB" sz="2800" dirty="0">
              <a:latin typeface="Century" panose="02040604050505020304" pitchFamily="18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GB" sz="2800" b="1" dirty="0">
                <a:latin typeface="Century" panose="02040604050505020304" pitchFamily="18" charset="0"/>
                <a:cs typeface="Calibri" panose="020F0502020204030204" pitchFamily="34" charset="0"/>
              </a:rPr>
              <a:t>3- Frequency (</a:t>
            </a:r>
            <a:r>
              <a:rPr lang="en-US" altLang="en-US" sz="2800" b="1" i="1" dirty="0">
                <a:solidFill>
                  <a:srgbClr val="00000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v</a:t>
            </a:r>
            <a:r>
              <a:rPr lang="en-GB" sz="2800" b="1" dirty="0">
                <a:latin typeface="Century" panose="02040604050505020304" pitchFamily="18" charset="0"/>
                <a:cs typeface="Calibri" panose="020F0502020204030204" pitchFamily="34" charset="0"/>
              </a:rPr>
              <a:t>)</a:t>
            </a:r>
          </a:p>
          <a:p>
            <a:pPr>
              <a:spcBef>
                <a:spcPct val="0"/>
              </a:spcBef>
            </a:pPr>
            <a:r>
              <a:rPr lang="en-GB" sz="2800" dirty="0">
                <a:latin typeface="Century" panose="02040604050505020304" pitchFamily="18" charset="0"/>
                <a:cs typeface="Calibri" panose="020F0502020204030204" pitchFamily="34" charset="0"/>
              </a:rPr>
              <a:t>It is  the number of waves or cycles that pass a fixed point per second. The unit of frequency is Hertz (Hz), (s</a:t>
            </a:r>
            <a:r>
              <a:rPr lang="en-GB" sz="2800" baseline="30000" dirty="0">
                <a:latin typeface="Century" panose="02040604050505020304" pitchFamily="18" charset="0"/>
                <a:cs typeface="Calibri" panose="020F0502020204030204" pitchFamily="34" charset="0"/>
              </a:rPr>
              <a:t>-1</a:t>
            </a:r>
            <a:r>
              <a:rPr lang="en-GB" sz="2800" dirty="0">
                <a:latin typeface="Century" panose="02040604050505020304" pitchFamily="18" charset="0"/>
                <a:cs typeface="Calibri" panose="020F0502020204030204" pitchFamily="34" charset="0"/>
              </a:rPr>
              <a:t>)</a:t>
            </a:r>
          </a:p>
          <a:p>
            <a:pPr>
              <a:spcBef>
                <a:spcPct val="0"/>
              </a:spcBef>
            </a:pPr>
            <a:endParaRPr lang="en-GB" sz="2800" dirty="0">
              <a:latin typeface="Century" panose="02040604050505020304" pitchFamily="18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r>
              <a:rPr lang="en-GB" sz="2800" b="1" dirty="0">
                <a:latin typeface="Century" panose="02040604050505020304" pitchFamily="18" charset="0"/>
                <a:cs typeface="Calibri" panose="020F0502020204030204" pitchFamily="34" charset="0"/>
              </a:rPr>
              <a:t>4- Wave number (  v  ) </a:t>
            </a:r>
          </a:p>
          <a:p>
            <a:pPr>
              <a:spcBef>
                <a:spcPct val="0"/>
              </a:spcBef>
            </a:pPr>
            <a:r>
              <a:rPr lang="en-GB" sz="2800" dirty="0">
                <a:latin typeface="Century" panose="02040604050505020304" pitchFamily="18" charset="0"/>
                <a:cs typeface="Calibri" panose="020F0502020204030204" pitchFamily="34" charset="0"/>
              </a:rPr>
              <a:t>It is  the number of waves in a unit length or distance per cm in units of cm</a:t>
            </a:r>
            <a:r>
              <a:rPr lang="en-GB" sz="2800" baseline="30000" dirty="0">
                <a:latin typeface="Century" panose="02040604050505020304" pitchFamily="18" charset="0"/>
                <a:cs typeface="Calibri" panose="020F0502020204030204" pitchFamily="34" charset="0"/>
              </a:rPr>
              <a:t>-1</a:t>
            </a:r>
          </a:p>
          <a:p>
            <a:pPr>
              <a:spcBef>
                <a:spcPct val="0"/>
              </a:spcBef>
            </a:pPr>
            <a:endParaRPr lang="en-GB" sz="2800" baseline="30000" dirty="0">
              <a:latin typeface="Century" panose="02040604050505020304" pitchFamily="18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sz="2800" b="1" i="1" dirty="0">
                <a:latin typeface="Century" panose="02040604050505020304" pitchFamily="18" charset="0"/>
                <a:cs typeface="Calibri" panose="020F0502020204030204" pitchFamily="34" charset="0"/>
              </a:rPr>
              <a:t>5- Period (P)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800" dirty="0">
                <a:solidFill>
                  <a:srgbClr val="00330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Century" panose="02040604050505020304" pitchFamily="18" charset="0"/>
                <a:cs typeface="Calibri" panose="020F0502020204030204" pitchFamily="34" charset="0"/>
              </a:rPr>
              <a:t>It is the time required for one cycle to pass a fixed point in space</a:t>
            </a:r>
            <a:r>
              <a:rPr lang="en-US" sz="2800" dirty="0">
                <a:latin typeface="Century" panose="020406040505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Century" panose="02040604050505020304" pitchFamily="18" charset="0"/>
            </a:endParaRPr>
          </a:p>
          <a:p>
            <a:pPr>
              <a:spcBef>
                <a:spcPct val="0"/>
              </a:spcBef>
            </a:pPr>
            <a:endParaRPr lang="en-GB" sz="2400" b="1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endParaRPr lang="en-GB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FC878353-0C44-B507-E65F-8D4E838EBC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2" t="25458" r="31731" b="36264"/>
          <a:stretch>
            <a:fillRect/>
          </a:stretch>
        </p:blipFill>
        <p:spPr bwMode="auto">
          <a:xfrm>
            <a:off x="10734039" y="348971"/>
            <a:ext cx="7089335" cy="40278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CE83BDEC-4E10-764C-EF37-0C5C01805F2A}"/>
              </a:ext>
            </a:extLst>
          </p:cNvPr>
          <p:cNvSpPr txBox="1"/>
          <p:nvPr/>
        </p:nvSpPr>
        <p:spPr>
          <a:xfrm>
            <a:off x="11039925" y="4875269"/>
            <a:ext cx="6747760" cy="44012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6" charset="0"/>
              </a:rPr>
              <a:t>Radiant Power ( P )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6" charset="0"/>
              </a:rPr>
              <a:t>: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6" charset="0"/>
                <a:cs typeface="Times New Roman" pitchFamily="16" charset="0"/>
              </a:rPr>
              <a:t>The amount of energy reaching a given area per second. Unit in watts (W)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6" charset="0"/>
              <a:cs typeface="Times New Roman" pitchFamily="16" charset="0"/>
            </a:endParaRP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6" charset="0"/>
              </a:rPr>
              <a:t>Intensity ( I )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6" charset="0"/>
              </a:rPr>
              <a:t>: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6" charset="0"/>
                <a:cs typeface="Times New Roman" pitchFamily="16" charset="0"/>
              </a:rPr>
              <a:t>The radiant power per unit solid angle.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CA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6" charset="0"/>
              <a:cs typeface="Times New Roman" pitchFamily="16" charset="0"/>
            </a:endParaRP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6" charset="0"/>
                <a:cs typeface="Times New Roman" pitchFamily="16" charset="0"/>
              </a:rPr>
              <a:t>Absorbance spectrum: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6" charset="0"/>
                <a:cs typeface="Times New Roman" pitchFamily="16" charset="0"/>
              </a:rPr>
              <a:t>A graph of a sample’s absorbance of electromagnetic radiation versus wavelength.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A150F433-EC40-6A15-EDBC-97486642B52B}"/>
              </a:ext>
            </a:extLst>
          </p:cNvPr>
          <p:cNvSpPr txBox="1"/>
          <p:nvPr/>
        </p:nvSpPr>
        <p:spPr>
          <a:xfrm>
            <a:off x="5458075" y="641194"/>
            <a:ext cx="52759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b="1" u="sng" dirty="0">
                <a:latin typeface="Century" panose="02040604050505020304" pitchFamily="18" charset="0"/>
              </a:rPr>
              <a:t>Wave characteristics</a:t>
            </a:r>
            <a:endParaRPr lang="en-IE" sz="3600" b="1" u="sng" dirty="0">
              <a:latin typeface="Century" panose="020406040505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2700000">
            <a:off x="14245662" y="-6132804"/>
            <a:ext cx="6665510" cy="6664206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3" name="AutoShape 3"/>
          <p:cNvSpPr/>
          <p:nvPr/>
        </p:nvSpPr>
        <p:spPr>
          <a:xfrm rot="2700000">
            <a:off x="10407058" y="-67986"/>
            <a:ext cx="6665510" cy="50247"/>
          </a:xfrm>
          <a:prstGeom prst="rect">
            <a:avLst/>
          </a:prstGeom>
          <a:solidFill>
            <a:srgbClr val="D9D9D9"/>
          </a:solidFill>
        </p:spPr>
      </p:sp>
      <p:sp>
        <p:nvSpPr>
          <p:cNvPr id="4" name="AutoShape 4"/>
          <p:cNvSpPr/>
          <p:nvPr/>
        </p:nvSpPr>
        <p:spPr>
          <a:xfrm rot="2700000">
            <a:off x="18671180" y="-1000587"/>
            <a:ext cx="6665510" cy="6664206"/>
          </a:xfrm>
          <a:prstGeom prst="rect">
            <a:avLst/>
          </a:prstGeom>
          <a:solidFill>
            <a:srgbClr val="D9D9D9"/>
          </a:soli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3418"/>
          <a:stretch>
            <a:fillRect/>
          </a:stretch>
        </p:blipFill>
        <p:spPr>
          <a:xfrm>
            <a:off x="314826" y="139829"/>
            <a:ext cx="2042806" cy="1772236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1E353618-164D-3AF3-C4CE-5D922DCFD062}"/>
              </a:ext>
            </a:extLst>
          </p:cNvPr>
          <p:cNvSpPr txBox="1"/>
          <p:nvPr/>
        </p:nvSpPr>
        <p:spPr>
          <a:xfrm>
            <a:off x="4419600" y="363349"/>
            <a:ext cx="7924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u="sng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The Electromagnetic Spectrum</a:t>
            </a: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57933330-34ED-2DE2-BDEE-2CEAD58BA9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7"/>
          <a:stretch/>
        </p:blipFill>
        <p:spPr>
          <a:xfrm>
            <a:off x="10515600" y="3398582"/>
            <a:ext cx="7439057" cy="54179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1E58C6D0-9145-5AB2-477F-7AFCF7E0A4A2}"/>
              </a:ext>
            </a:extLst>
          </p:cNvPr>
          <p:cNvSpPr txBox="1"/>
          <p:nvPr/>
        </p:nvSpPr>
        <p:spPr>
          <a:xfrm>
            <a:off x="615243" y="1912065"/>
            <a:ext cx="159258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9900" marR="386080" indent="-457200">
              <a:lnSpc>
                <a:spcPct val="100000"/>
              </a:lnSpc>
              <a:spcBef>
                <a:spcPts val="58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/>
                <a:cs typeface="Times New Roman"/>
              </a:rPr>
              <a:t>The </a:t>
            </a:r>
            <a:r>
              <a:rPr lang="en-US" sz="3200" dirty="0">
                <a:solidFill>
                  <a:srgbClr val="C00000"/>
                </a:solidFill>
                <a:latin typeface="Times New Roman"/>
                <a:cs typeface="Times New Roman"/>
              </a:rPr>
              <a:t>EMR spectrum </a:t>
            </a:r>
            <a:r>
              <a:rPr lang="en-US" sz="3200" spc="-5" dirty="0">
                <a:latin typeface="Times New Roman"/>
                <a:cs typeface="Times New Roman"/>
              </a:rPr>
              <a:t>is </a:t>
            </a:r>
            <a:r>
              <a:rPr lang="en-US" sz="3200" dirty="0">
                <a:latin typeface="Times New Roman"/>
                <a:cs typeface="Times New Roman"/>
              </a:rPr>
              <a:t>the entire range of EMR </a:t>
            </a:r>
            <a:r>
              <a:rPr lang="en-US" sz="3200" spc="-5" dirty="0">
                <a:latin typeface="Times New Roman"/>
                <a:cs typeface="Times New Roman"/>
              </a:rPr>
              <a:t>waves </a:t>
            </a:r>
            <a:r>
              <a:rPr lang="en-US" sz="3200" dirty="0">
                <a:latin typeface="Times New Roman"/>
                <a:cs typeface="Times New Roman"/>
              </a:rPr>
              <a:t>in order</a:t>
            </a:r>
            <a:r>
              <a:rPr lang="en-US" sz="3200" spc="-155" dirty="0">
                <a:latin typeface="Times New Roman"/>
                <a:cs typeface="Times New Roman"/>
              </a:rPr>
              <a:t> </a:t>
            </a:r>
            <a:r>
              <a:rPr lang="en-US" sz="3200" dirty="0">
                <a:latin typeface="Times New Roman"/>
                <a:cs typeface="Times New Roman"/>
              </a:rPr>
              <a:t>of  </a:t>
            </a:r>
            <a:r>
              <a:rPr lang="en-US" sz="3200" dirty="0">
                <a:highlight>
                  <a:srgbClr val="FFFF00"/>
                </a:highlight>
                <a:latin typeface="Times New Roman"/>
                <a:cs typeface="Times New Roman"/>
              </a:rPr>
              <a:t>increasing frequency </a:t>
            </a:r>
            <a:r>
              <a:rPr lang="en-US" sz="3200" dirty="0">
                <a:latin typeface="Times New Roman"/>
                <a:cs typeface="Times New Roman"/>
              </a:rPr>
              <a:t>and </a:t>
            </a:r>
            <a:r>
              <a:rPr lang="en-US" sz="3200" dirty="0">
                <a:highlight>
                  <a:srgbClr val="FFFF00"/>
                </a:highlight>
                <a:latin typeface="Times New Roman"/>
                <a:cs typeface="Times New Roman"/>
              </a:rPr>
              <a:t>decreasing</a:t>
            </a:r>
            <a:r>
              <a:rPr lang="en-US" sz="3200" spc="-95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lang="en-US" sz="3200" dirty="0">
                <a:highlight>
                  <a:srgbClr val="FFFF00"/>
                </a:highlight>
                <a:latin typeface="Times New Roman"/>
                <a:cs typeface="Times New Roman"/>
              </a:rPr>
              <a:t>wavelength.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3B9D0D9A-28D8-F947-FB81-8D0D1C7FE4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74" y="3289028"/>
            <a:ext cx="10035256" cy="57970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2700000">
            <a:off x="-2240279" y="-6226186"/>
            <a:ext cx="6181513" cy="5780189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3" name="AutoShape 3"/>
          <p:cNvSpPr/>
          <p:nvPr/>
        </p:nvSpPr>
        <p:spPr>
          <a:xfrm rot="2700000">
            <a:off x="1906355" y="-2784249"/>
            <a:ext cx="57378" cy="6072282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4" name="AutoShape 4"/>
          <p:cNvSpPr/>
          <p:nvPr/>
        </p:nvSpPr>
        <p:spPr>
          <a:xfrm rot="1245440">
            <a:off x="18467592" y="6025683"/>
            <a:ext cx="43907" cy="3580261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5" name="AutoShape 5"/>
          <p:cNvSpPr/>
          <p:nvPr/>
        </p:nvSpPr>
        <p:spPr>
          <a:xfrm rot="1245440">
            <a:off x="18373808" y="7206385"/>
            <a:ext cx="43907" cy="3580261"/>
          </a:xfrm>
          <a:prstGeom prst="rect">
            <a:avLst/>
          </a:prstGeom>
          <a:solidFill>
            <a:srgbClr val="005E62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3418"/>
          <a:stretch>
            <a:fillRect/>
          </a:stretch>
        </p:blipFill>
        <p:spPr>
          <a:xfrm>
            <a:off x="16352955" y="-145513"/>
            <a:ext cx="2042806" cy="1772236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6DA43974-AE04-EF85-C79E-F129D3D4DFD0}"/>
              </a:ext>
            </a:extLst>
          </p:cNvPr>
          <p:cNvSpPr txBox="1"/>
          <p:nvPr/>
        </p:nvSpPr>
        <p:spPr>
          <a:xfrm>
            <a:off x="4474457" y="112884"/>
            <a:ext cx="93390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b="1" u="sng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Quantum Mechanical Properties of </a:t>
            </a:r>
            <a:r>
              <a:rPr lang="en-US" sz="36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Radiation</a:t>
            </a:r>
            <a:endParaRPr lang="en-IE" sz="3600" u="sng" kern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16D2F46B-1595-4D6A-9371-6C0248D19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477" y="1476520"/>
            <a:ext cx="933908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one particle of light (photon) is</a:t>
            </a:r>
            <a:r>
              <a:rPr lang="en-GB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proportional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its </a:t>
            </a:r>
            <a:r>
              <a:rPr lang="en-GB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frequency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can be given by :</a:t>
            </a:r>
          </a:p>
        </p:txBody>
      </p:sp>
      <p:graphicFrame>
        <p:nvGraphicFramePr>
          <p:cNvPr id="14" name="Object 56">
            <a:extLst>
              <a:ext uri="{FF2B5EF4-FFF2-40B4-BE49-F238E27FC236}">
                <a16:creationId xmlns:a16="http://schemas.microsoft.com/office/drawing/2014/main" id="{D0204550-AB95-26C5-1357-CFEF12D7F9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6422325"/>
              </p:ext>
            </p:extLst>
          </p:nvPr>
        </p:nvGraphicFramePr>
        <p:xfrm>
          <a:off x="5563145" y="2265845"/>
          <a:ext cx="1827710" cy="673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معادلة" r:id="rId3" imgW="482181" imgH="177646" progId="">
                  <p:embed/>
                </p:oleObj>
              </mc:Choice>
              <mc:Fallback>
                <p:oleObj name="معادلة" r:id="rId3" imgW="482181" imgH="177646" progId="">
                  <p:embed/>
                  <p:pic>
                    <p:nvPicPr>
                      <p:cNvPr id="33797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3145" y="2265845"/>
                        <a:ext cx="1827710" cy="673935"/>
                      </a:xfrm>
                      <a:prstGeom prst="rect">
                        <a:avLst/>
                      </a:prstGeom>
                      <a:solidFill>
                        <a:srgbClr val="F2F2F2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7">
            <a:extLst>
              <a:ext uri="{FF2B5EF4-FFF2-40B4-BE49-F238E27FC236}">
                <a16:creationId xmlns:a16="http://schemas.microsoft.com/office/drawing/2014/main" id="{DD46C251-53C6-8D4B-20AA-F403F2554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280" y="3072182"/>
            <a:ext cx="1032192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Century" panose="02040604050505020304" pitchFamily="18" charset="0"/>
                <a:cs typeface="+mj-cs"/>
              </a:rPr>
              <a:t>where:	E = photon energy (Joules) or (electron volts (eV))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Century" panose="02040604050505020304" pitchFamily="18" charset="0"/>
                <a:cs typeface="+mj-cs"/>
              </a:rPr>
              <a:t>	           v = frequency (sec-1)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Century" panose="02040604050505020304" pitchFamily="18" charset="0"/>
                <a:cs typeface="+mj-cs"/>
              </a:rPr>
              <a:t>	           h = Planck’s constant (6.626x10-34J.s)</a:t>
            </a:r>
            <a:endParaRPr lang="en-US" sz="2800" dirty="0">
              <a:latin typeface="Times New Roman"/>
              <a:cs typeface="Times New Roman"/>
            </a:endParaRPr>
          </a:p>
          <a:p>
            <a:pPr>
              <a:spcBef>
                <a:spcPct val="0"/>
              </a:spcBef>
              <a:buNone/>
              <a:defRPr/>
            </a:pPr>
            <a:endParaRPr lang="en-US" sz="2400" dirty="0">
              <a:latin typeface="Times New Roman"/>
              <a:cs typeface="Times New Roman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en-US" sz="2800" dirty="0">
                <a:latin typeface="Times New Roman"/>
                <a:cs typeface="Times New Roman"/>
              </a:rPr>
              <a:t>In </a:t>
            </a:r>
            <a:r>
              <a:rPr lang="en-US" sz="2800" spc="-5" dirty="0">
                <a:latin typeface="Times New Roman"/>
                <a:cs typeface="Times New Roman"/>
              </a:rPr>
              <a:t>vacuum, </a:t>
            </a:r>
            <a:r>
              <a:rPr lang="en-US" sz="2800" dirty="0">
                <a:latin typeface="Times New Roman"/>
                <a:cs typeface="Times New Roman"/>
              </a:rPr>
              <a:t>velocity of light</a:t>
            </a:r>
            <a:r>
              <a:rPr lang="en-US" sz="2800" spc="-80" dirty="0">
                <a:latin typeface="Times New Roman"/>
                <a:cs typeface="Times New Roman"/>
              </a:rPr>
              <a:t> </a:t>
            </a:r>
            <a:r>
              <a:rPr lang="en-US" sz="2800" dirty="0">
                <a:latin typeface="Times New Roman"/>
                <a:cs typeface="Times New Roman"/>
              </a:rPr>
              <a:t>:  c = </a:t>
            </a:r>
            <a:r>
              <a:rPr lang="en-US" sz="2800" spc="60" dirty="0">
                <a:latin typeface="Symbol"/>
                <a:cs typeface="Symbol"/>
              </a:rPr>
              <a:t></a:t>
            </a:r>
            <a:r>
              <a:rPr lang="en-US" sz="2800" spc="60" dirty="0">
                <a:latin typeface="Times New Roman"/>
                <a:cs typeface="Times New Roman"/>
              </a:rPr>
              <a:t> </a:t>
            </a:r>
            <a:r>
              <a:rPr lang="en-US" sz="2800" dirty="0">
                <a:latin typeface="Times New Roman"/>
                <a:cs typeface="Times New Roman"/>
              </a:rPr>
              <a:t>= 3 x </a:t>
            </a:r>
            <a:r>
              <a:rPr lang="en-US" sz="2800" spc="-5" dirty="0">
                <a:latin typeface="Times New Roman"/>
                <a:cs typeface="Times New Roman"/>
              </a:rPr>
              <a:t>10</a:t>
            </a:r>
            <a:r>
              <a:rPr lang="en-US" sz="2800" spc="-7" baseline="24305" dirty="0">
                <a:latin typeface="Times New Roman"/>
                <a:cs typeface="Times New Roman"/>
              </a:rPr>
              <a:t>10 </a:t>
            </a:r>
            <a:r>
              <a:rPr lang="en-US" sz="2800" spc="-5" dirty="0">
                <a:latin typeface="Times New Roman"/>
                <a:cs typeface="Times New Roman"/>
              </a:rPr>
              <a:t>cm/s 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en-US" spc="-5" dirty="0">
                <a:latin typeface="Times New Roman"/>
                <a:cs typeface="Times New Roman"/>
              </a:rPr>
              <a:t>which gives, </a:t>
            </a:r>
            <a:r>
              <a:rPr lang="en-US" b="1" spc="125" dirty="0">
                <a:latin typeface="Symbol"/>
                <a:cs typeface="Symbol"/>
              </a:rPr>
              <a:t></a:t>
            </a:r>
            <a:r>
              <a:rPr lang="en-US" b="1" spc="125" dirty="0">
                <a:latin typeface="Times New Roman"/>
                <a:cs typeface="Times New Roman"/>
              </a:rPr>
              <a:t> =</a:t>
            </a:r>
            <a:r>
              <a:rPr lang="en-US" b="1" dirty="0">
                <a:latin typeface="Times New Roman"/>
                <a:cs typeface="Times New Roman"/>
              </a:rPr>
              <a:t>c/</a:t>
            </a:r>
            <a:r>
              <a:rPr lang="en-US" b="1" dirty="0">
                <a:latin typeface="Symbol"/>
                <a:cs typeface="Symbol"/>
              </a:rPr>
              <a:t></a:t>
            </a:r>
            <a:r>
              <a:rPr lang="en-US" b="1" dirty="0">
                <a:latin typeface="Times New Roman"/>
                <a:cs typeface="Times New Roman"/>
              </a:rPr>
              <a:t> ,  E = h</a:t>
            </a:r>
            <a:r>
              <a:rPr lang="en-US" b="1" spc="-25" dirty="0">
                <a:latin typeface="Times New Roman"/>
                <a:cs typeface="Times New Roman"/>
              </a:rPr>
              <a:t> </a:t>
            </a:r>
            <a:r>
              <a:rPr lang="en-US" b="1" dirty="0">
                <a:latin typeface="Times New Roman"/>
                <a:cs typeface="Times New Roman"/>
              </a:rPr>
              <a:t>(c/</a:t>
            </a:r>
            <a:r>
              <a:rPr lang="en-US" b="1" dirty="0">
                <a:latin typeface="Symbol"/>
                <a:cs typeface="Symbol"/>
              </a:rPr>
              <a:t></a:t>
            </a:r>
            <a:r>
              <a:rPr lang="en-US" b="1" dirty="0">
                <a:latin typeface="Times New Roman"/>
                <a:cs typeface="Times New Roman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B221FA71-2974-D23D-8393-E20CA48C8FDB}"/>
              </a:ext>
            </a:extLst>
          </p:cNvPr>
          <p:cNvSpPr/>
          <p:nvPr/>
        </p:nvSpPr>
        <p:spPr>
          <a:xfrm>
            <a:off x="286665" y="6315966"/>
            <a:ext cx="5793048" cy="22551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18AD4889-9907-786D-C7D9-7F0C77045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947591"/>
            <a:ext cx="8240158" cy="25970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111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20792600">
            <a:off x="17965437" y="216074"/>
            <a:ext cx="4335434" cy="5593352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3" name="AutoShape 3"/>
          <p:cNvSpPr/>
          <p:nvPr/>
        </p:nvSpPr>
        <p:spPr>
          <a:xfrm rot="2924744">
            <a:off x="-3699060" y="8381130"/>
            <a:ext cx="4725548" cy="4724623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4" name="AutoShape 4"/>
          <p:cNvSpPr/>
          <p:nvPr/>
        </p:nvSpPr>
        <p:spPr>
          <a:xfrm rot="19140803">
            <a:off x="1048541" y="7606064"/>
            <a:ext cx="88939" cy="3999759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5" name="AutoShape 5"/>
          <p:cNvSpPr/>
          <p:nvPr/>
        </p:nvSpPr>
        <p:spPr>
          <a:xfrm rot="2700000">
            <a:off x="15963238" y="-3197467"/>
            <a:ext cx="5469837" cy="5388937"/>
          </a:xfrm>
          <a:prstGeom prst="rect">
            <a:avLst/>
          </a:prstGeom>
          <a:solidFill>
            <a:srgbClr val="D9D9D9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3418"/>
          <a:stretch>
            <a:fillRect/>
          </a:stretch>
        </p:blipFill>
        <p:spPr>
          <a:xfrm>
            <a:off x="16002000" y="0"/>
            <a:ext cx="2042806" cy="177223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0C72DC4-CF3B-E606-8668-F80F953301CE}"/>
              </a:ext>
            </a:extLst>
          </p:cNvPr>
          <p:cNvSpPr txBox="1">
            <a:spLocks/>
          </p:cNvSpPr>
          <p:nvPr/>
        </p:nvSpPr>
        <p:spPr>
          <a:xfrm>
            <a:off x="455978" y="1450976"/>
            <a:ext cx="8991600" cy="243877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b="1" u="sng" dirty="0">
                <a:solidFill>
                  <a:schemeClr val="accent1">
                    <a:lumMod val="75000"/>
                  </a:schemeClr>
                </a:solidFill>
                <a:latin typeface="Century" panose="02040604050505020304" pitchFamily="18" charset="0"/>
              </a:rPr>
              <a:t>Notes :</a:t>
            </a:r>
          </a:p>
          <a:p>
            <a:r>
              <a:rPr lang="en-CA" sz="2800" dirty="0">
                <a:latin typeface="Century" panose="02040604050505020304" pitchFamily="18" charset="0"/>
              </a:rPr>
              <a:t>Angstrom unit (A◦) : a unit of length equal to 1 x 10</a:t>
            </a:r>
            <a:r>
              <a:rPr lang="en-CA" sz="2800" baseline="30000" dirty="0">
                <a:latin typeface="Century" panose="02040604050505020304" pitchFamily="18" charset="0"/>
              </a:rPr>
              <a:t>-10 </a:t>
            </a:r>
            <a:r>
              <a:rPr lang="en-CA" sz="2800" dirty="0">
                <a:latin typeface="Century" panose="02040604050505020304" pitchFamily="18" charset="0"/>
              </a:rPr>
              <a:t>meter.</a:t>
            </a:r>
          </a:p>
          <a:p>
            <a:r>
              <a:rPr lang="en-CA" sz="2800" dirty="0">
                <a:latin typeface="Century" panose="02040604050505020304" pitchFamily="18" charset="0"/>
              </a:rPr>
              <a:t>Nanometer unit ( nm) : a unit of length equal to  1x10</a:t>
            </a:r>
            <a:r>
              <a:rPr lang="en-CA" sz="2800" baseline="30000" dirty="0">
                <a:latin typeface="Century" panose="02040604050505020304" pitchFamily="18" charset="0"/>
              </a:rPr>
              <a:t>-9 </a:t>
            </a:r>
            <a:r>
              <a:rPr lang="en-CA" sz="2800" dirty="0">
                <a:latin typeface="Century" panose="02040604050505020304" pitchFamily="18" charset="0"/>
              </a:rPr>
              <a:t>meter.</a:t>
            </a:r>
          </a:p>
          <a:p>
            <a:pPr marL="0" indent="0">
              <a:buFont typeface="Arial" pitchFamily="34" charset="0"/>
              <a:buNone/>
            </a:pPr>
            <a:r>
              <a:rPr lang="en-CA" sz="3600" dirty="0">
                <a:solidFill>
                  <a:srgbClr val="FFFF00"/>
                </a:solidFill>
                <a:latin typeface="Century" panose="02040604050505020304" pitchFamily="18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Century" panose="02040604050505020304" pitchFamily="18" charset="0"/>
              </a:rPr>
              <a:t>Regions of the UV, visible and IR spectrum</a:t>
            </a:r>
          </a:p>
          <a:p>
            <a:pPr marL="0" indent="0">
              <a:buFont typeface="Arial" pitchFamily="34" charset="0"/>
              <a:buNone/>
            </a:pPr>
            <a:endParaRPr lang="en-US" sz="3600" b="1" dirty="0">
              <a:solidFill>
                <a:srgbClr val="FFFF00"/>
              </a:solidFill>
              <a:latin typeface="Times New Roman" pitchFamily="16" charset="0"/>
            </a:endParaRPr>
          </a:p>
          <a:p>
            <a:pPr marL="0" indent="0">
              <a:buFont typeface="Arial" pitchFamily="34" charset="0"/>
              <a:buNone/>
            </a:pPr>
            <a:endParaRPr lang="en-US" sz="3600" dirty="0">
              <a:solidFill>
                <a:srgbClr val="FFFF00"/>
              </a:solidFill>
            </a:endParaRPr>
          </a:p>
        </p:txBody>
      </p:sp>
      <p:graphicFrame>
        <p:nvGraphicFramePr>
          <p:cNvPr id="8" name="Group 2">
            <a:extLst>
              <a:ext uri="{FF2B5EF4-FFF2-40B4-BE49-F238E27FC236}">
                <a16:creationId xmlns:a16="http://schemas.microsoft.com/office/drawing/2014/main" id="{D1B7DEC4-C35E-D8EE-E06D-8BA3A36734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615422"/>
              </p:ext>
            </p:extLst>
          </p:nvPr>
        </p:nvGraphicFramePr>
        <p:xfrm>
          <a:off x="10134600" y="433514"/>
          <a:ext cx="5752145" cy="4260175"/>
        </p:xfrm>
        <a:graphic>
          <a:graphicData uri="http://schemas.openxmlformats.org/drawingml/2006/table">
            <a:tbl>
              <a:tblPr/>
              <a:tblGrid>
                <a:gridCol w="28768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53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203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itchFamily="16" charset="0"/>
                          <a:cs typeface="Lucida Sans Unicode" charset="0"/>
                        </a:rPr>
                        <a:t>Region</a:t>
                      </a:r>
                    </a:p>
                  </a:txBody>
                  <a:tcPr marL="67500" marR="67500" marT="69120" marB="35100" horzOverflow="overflow">
                    <a:lnL w="2844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itchFamily="16" charset="0"/>
                          <a:cs typeface="Lucida Sans Unicode" charset="0"/>
                        </a:rPr>
                        <a:t>Wavelength Range</a:t>
                      </a:r>
                    </a:p>
                  </a:txBody>
                  <a:tcPr marL="67500" marR="67500" marT="69120" marB="35100" horzOverflow="overflow">
                    <a:lnL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203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UV</a:t>
                      </a:r>
                    </a:p>
                  </a:txBody>
                  <a:tcPr marL="67500" marR="67500" marT="69120" marB="35100" horzOverflow="overflow">
                    <a:lnL w="2844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Times New Roman" pitchFamily="16" charset="0"/>
                          <a:cs typeface="Arial" charset="0"/>
                        </a:rPr>
                        <a:t>180 – 380 nm</a:t>
                      </a:r>
                    </a:p>
                  </a:txBody>
                  <a:tcPr marL="67500" marR="67500" marT="69120" marB="35100" horzOverflow="overflow">
                    <a:lnL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203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Visible</a:t>
                      </a:r>
                    </a:p>
                  </a:txBody>
                  <a:tcPr marL="67500" marR="67500" marT="69120" marB="35100" horzOverflow="overflow">
                    <a:lnL w="2844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380 – 780 nm</a:t>
                      </a:r>
                    </a:p>
                  </a:txBody>
                  <a:tcPr marL="67500" marR="67500" marT="69120" marB="35100" horzOverflow="overflow">
                    <a:lnL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203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Near-IR</a:t>
                      </a:r>
                    </a:p>
                  </a:txBody>
                  <a:tcPr marL="67500" marR="67500" marT="69120" marB="35100" horzOverflow="overflow">
                    <a:lnL w="2844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0.78 – 2.5 </a:t>
                      </a:r>
                      <a:r>
                        <a:rPr kumimoji="0" lang="el-G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Times New Roman" pitchFamily="16" charset="0"/>
                          <a:cs typeface="Arial" charset="0"/>
                        </a:rPr>
                        <a:t>μ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m</a:t>
                      </a:r>
                    </a:p>
                  </a:txBody>
                  <a:tcPr marL="67500" marR="67500" marT="69120" marB="35100" horzOverflow="overflow">
                    <a:lnL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203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Mid-IR</a:t>
                      </a:r>
                    </a:p>
                  </a:txBody>
                  <a:tcPr marL="67500" marR="67500" marT="69120" marB="35100" horzOverflow="overflow">
                    <a:lnL w="2844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2.5 – 50 </a:t>
                      </a:r>
                      <a:r>
                        <a:rPr kumimoji="0" lang="el-G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Times New Roman" pitchFamily="16" charset="0"/>
                          <a:cs typeface="Arial" charset="0"/>
                        </a:rPr>
                        <a:t>μ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m</a:t>
                      </a:r>
                    </a:p>
                  </a:txBody>
                  <a:tcPr marL="67500" marR="67500" marT="69120" marB="35100" horzOverflow="overflow">
                    <a:lnL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2">
            <a:extLst>
              <a:ext uri="{FF2B5EF4-FFF2-40B4-BE49-F238E27FC236}">
                <a16:creationId xmlns:a16="http://schemas.microsoft.com/office/drawing/2014/main" id="{82E8E0C3-FCCF-89B6-67E0-2E13DF09AB3A}"/>
              </a:ext>
            </a:extLst>
          </p:cNvPr>
          <p:cNvSpPr txBox="1">
            <a:spLocks noChangeArrowheads="1"/>
          </p:cNvSpPr>
          <p:nvPr/>
        </p:nvSpPr>
        <p:spPr>
          <a:xfrm>
            <a:off x="523999" y="5769024"/>
            <a:ext cx="4057650" cy="62865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0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6" charset="0"/>
                <a:cs typeface="Times New Roman" pitchFamily="16" charset="0"/>
              </a:rPr>
              <a:t>Prefixes for units</a:t>
            </a:r>
          </a:p>
        </p:txBody>
      </p:sp>
      <p:pic>
        <p:nvPicPr>
          <p:cNvPr id="11" name="صورة 10" descr="صورة تحتوي على طاولة&#10;&#10;تم إنشاء الوصف تلقائياً">
            <a:extLst>
              <a:ext uri="{FF2B5EF4-FFF2-40B4-BE49-F238E27FC236}">
                <a16:creationId xmlns:a16="http://schemas.microsoft.com/office/drawing/2014/main" id="{6CDFEACD-5FCA-635A-D0B3-C4E01B30C4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60" b="7579"/>
          <a:stretch/>
        </p:blipFill>
        <p:spPr>
          <a:xfrm>
            <a:off x="5127143" y="5198660"/>
            <a:ext cx="11156003" cy="44072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2700000">
            <a:off x="14803669" y="-5372985"/>
            <a:ext cx="6665510" cy="6664206"/>
          </a:xfrm>
          <a:prstGeom prst="rect">
            <a:avLst/>
          </a:prstGeom>
          <a:solidFill>
            <a:srgbClr val="D9D9D9"/>
          </a:solidFill>
        </p:spPr>
      </p:sp>
      <p:sp>
        <p:nvSpPr>
          <p:cNvPr id="3" name="AutoShape 3"/>
          <p:cNvSpPr/>
          <p:nvPr/>
        </p:nvSpPr>
        <p:spPr>
          <a:xfrm rot="2700000">
            <a:off x="14150564" y="2349255"/>
            <a:ext cx="6665510" cy="50247"/>
          </a:xfrm>
          <a:prstGeom prst="rect">
            <a:avLst/>
          </a:prstGeom>
          <a:solidFill>
            <a:srgbClr val="D9D9D9"/>
          </a:solidFill>
        </p:spPr>
      </p:sp>
      <p:sp>
        <p:nvSpPr>
          <p:cNvPr id="4" name="AutoShape 4"/>
          <p:cNvSpPr/>
          <p:nvPr/>
        </p:nvSpPr>
        <p:spPr>
          <a:xfrm rot="2700000">
            <a:off x="-527440" y="8916739"/>
            <a:ext cx="43907" cy="3580261"/>
          </a:xfrm>
          <a:prstGeom prst="rect">
            <a:avLst/>
          </a:prstGeom>
          <a:solidFill>
            <a:srgbClr val="D9D9D9"/>
          </a:solidFill>
        </p:spPr>
      </p:sp>
      <p:sp>
        <p:nvSpPr>
          <p:cNvPr id="5" name="AutoShape 5"/>
          <p:cNvSpPr/>
          <p:nvPr/>
        </p:nvSpPr>
        <p:spPr>
          <a:xfrm rot="2700000">
            <a:off x="17043399" y="8181176"/>
            <a:ext cx="2489201" cy="2488714"/>
          </a:xfrm>
          <a:prstGeom prst="rect">
            <a:avLst/>
          </a:prstGeom>
          <a:solidFill>
            <a:srgbClr val="D9D9D9"/>
          </a:solidFill>
        </p:spPr>
        <p:txBody>
          <a:bodyPr/>
          <a:lstStyle/>
          <a:p>
            <a:endParaRPr lang="ar-SA" dirty="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3418"/>
          <a:stretch>
            <a:fillRect/>
          </a:stretch>
        </p:blipFill>
        <p:spPr>
          <a:xfrm>
            <a:off x="16168921" y="-76297"/>
            <a:ext cx="2073210" cy="1798613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4CE4A28A-DE29-45B0-D513-15B8D36314E3}"/>
              </a:ext>
            </a:extLst>
          </p:cNvPr>
          <p:cNvSpPr txBox="1">
            <a:spLocks/>
          </p:cNvSpPr>
          <p:nvPr/>
        </p:nvSpPr>
        <p:spPr>
          <a:xfrm>
            <a:off x="855495" y="809822"/>
            <a:ext cx="876300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4000" b="1" u="sng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</a:t>
            </a:r>
            <a:r>
              <a:rPr lang="en-US" sz="4000" b="1" u="sng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4000" b="1" u="sng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spectroscopic</a:t>
            </a:r>
            <a:r>
              <a:rPr lang="en-US" sz="4000" b="1" u="sng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u="sng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endParaRPr lang="en-US" sz="4000" u="sng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7180B058-6261-ABA8-9C76-314578C0D2E8}"/>
              </a:ext>
            </a:extLst>
          </p:cNvPr>
          <p:cNvSpPr/>
          <p:nvPr/>
        </p:nvSpPr>
        <p:spPr>
          <a:xfrm>
            <a:off x="804682" y="2010166"/>
            <a:ext cx="101677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various techniques can be classified in several ways </a:t>
            </a:r>
          </a:p>
        </p:txBody>
      </p:sp>
      <p:cxnSp>
        <p:nvCxnSpPr>
          <p:cNvPr id="10" name="موصل: على شكل مرفق 9">
            <a:extLst>
              <a:ext uri="{FF2B5EF4-FFF2-40B4-BE49-F238E27FC236}">
                <a16:creationId xmlns:a16="http://schemas.microsoft.com/office/drawing/2014/main" id="{73C5FCC5-8A51-2513-BD29-7D7843B29C9C}"/>
              </a:ext>
            </a:extLst>
          </p:cNvPr>
          <p:cNvCxnSpPr>
            <a:cxnSpLocks/>
          </p:cNvCxnSpPr>
          <p:nvPr/>
        </p:nvCxnSpPr>
        <p:spPr>
          <a:xfrm flipV="1">
            <a:off x="10641533" y="1181100"/>
            <a:ext cx="1905000" cy="901610"/>
          </a:xfrm>
          <a:prstGeom prst="bentConnector3">
            <a:avLst>
              <a:gd name="adj1" fmla="val 2784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موصل: على شكل مرفق 11">
            <a:extLst>
              <a:ext uri="{FF2B5EF4-FFF2-40B4-BE49-F238E27FC236}">
                <a16:creationId xmlns:a16="http://schemas.microsoft.com/office/drawing/2014/main" id="{A4D19F3A-84BB-A2A1-BB9F-B840E4B68741}"/>
              </a:ext>
            </a:extLst>
          </p:cNvPr>
          <p:cNvCxnSpPr>
            <a:cxnSpLocks/>
          </p:cNvCxnSpPr>
          <p:nvPr/>
        </p:nvCxnSpPr>
        <p:spPr>
          <a:xfrm>
            <a:off x="10663415" y="2476500"/>
            <a:ext cx="1883118" cy="842037"/>
          </a:xfrm>
          <a:prstGeom prst="bentConnector3">
            <a:avLst>
              <a:gd name="adj1" fmla="val 2758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>
            <a:extLst>
              <a:ext uri="{FF2B5EF4-FFF2-40B4-BE49-F238E27FC236}">
                <a16:creationId xmlns:a16="http://schemas.microsoft.com/office/drawing/2014/main" id="{5C200B39-789D-875D-CC49-74BD4F885DC1}"/>
              </a:ext>
            </a:extLst>
          </p:cNvPr>
          <p:cNvCxnSpPr/>
          <p:nvPr/>
        </p:nvCxnSpPr>
        <p:spPr>
          <a:xfrm>
            <a:off x="10663415" y="2247900"/>
            <a:ext cx="18831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BCC2486D-C297-0DD6-A81A-326104D3BC62}"/>
              </a:ext>
            </a:extLst>
          </p:cNvPr>
          <p:cNvSpPr txBox="1"/>
          <p:nvPr/>
        </p:nvSpPr>
        <p:spPr>
          <a:xfrm>
            <a:off x="12617072" y="891320"/>
            <a:ext cx="3733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1- Nature of the interaction of radiation and matter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97B2E0FB-D586-63C0-363E-37B246F1F6F6}"/>
              </a:ext>
            </a:extLst>
          </p:cNvPr>
          <p:cNvSpPr txBox="1"/>
          <p:nvPr/>
        </p:nvSpPr>
        <p:spPr>
          <a:xfrm>
            <a:off x="12707452" y="2068255"/>
            <a:ext cx="3733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 Type of EM radiation. 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10FFA34A-CE84-1F44-17B0-4ABFD9483565}"/>
              </a:ext>
            </a:extLst>
          </p:cNvPr>
          <p:cNvSpPr txBox="1"/>
          <p:nvPr/>
        </p:nvSpPr>
        <p:spPr>
          <a:xfrm>
            <a:off x="12617072" y="3061947"/>
            <a:ext cx="53191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 Type of material (matter ).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FD57883E-385A-8727-38FA-6C09FF200BD3}"/>
              </a:ext>
            </a:extLst>
          </p:cNvPr>
          <p:cNvSpPr txBox="1"/>
          <p:nvPr/>
        </p:nvSpPr>
        <p:spPr>
          <a:xfrm>
            <a:off x="775850" y="3597032"/>
            <a:ext cx="6096000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2800" b="1" spc="-1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Interaction of Radiation and matter</a:t>
            </a:r>
            <a:br>
              <a:rPr lang="en-US" sz="2800" b="1" spc="-1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5">
            <a:extLst>
              <a:ext uri="{FF2B5EF4-FFF2-40B4-BE49-F238E27FC236}">
                <a16:creationId xmlns:a16="http://schemas.microsoft.com/office/drawing/2014/main" id="{3DD458AC-321B-3EC7-24BB-7EC10BA87728}"/>
              </a:ext>
            </a:extLst>
          </p:cNvPr>
          <p:cNvSpPr/>
          <p:nvPr/>
        </p:nvSpPr>
        <p:spPr>
          <a:xfrm>
            <a:off x="60493" y="6100605"/>
            <a:ext cx="11750507" cy="3539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A-Absorption: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transition from a </a:t>
            </a: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lower level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 </a:t>
            </a: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higher level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transfer of energy from the radiation field </a:t>
            </a: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to the atom or molecule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B- Emission: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transition from a </a:t>
            </a: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higher level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 </a:t>
            </a: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lower level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if energy is transferred </a:t>
            </a: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to the radiation field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 nonradiative decay if no radiation is emitted.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C- Scattering</a:t>
            </a:r>
            <a:r>
              <a:rPr lang="en-US"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redirection of light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its interaction with matter,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may or may not occur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transfer of energy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4239BD1F-568B-F91B-104C-0B4A644E741C}"/>
              </a:ext>
            </a:extLst>
          </p:cNvPr>
          <p:cNvSpPr txBox="1"/>
          <p:nvPr/>
        </p:nvSpPr>
        <p:spPr>
          <a:xfrm>
            <a:off x="870474" y="4913948"/>
            <a:ext cx="160642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spectroscopy can be distinguished by the nature of the interaction between the EM radiation  and the material</a:t>
            </a:r>
            <a:endParaRPr lang="ar-SA" sz="2800" b="1" dirty="0"/>
          </a:p>
        </p:txBody>
      </p:sp>
      <p:sp>
        <p:nvSpPr>
          <p:cNvPr id="31" name="object 2">
            <a:extLst>
              <a:ext uri="{FF2B5EF4-FFF2-40B4-BE49-F238E27FC236}">
                <a16:creationId xmlns:a16="http://schemas.microsoft.com/office/drawing/2014/main" id="{50238F48-D3DC-317B-8A36-88B0A51A1A22}"/>
              </a:ext>
            </a:extLst>
          </p:cNvPr>
          <p:cNvSpPr/>
          <p:nvPr/>
        </p:nvSpPr>
        <p:spPr>
          <a:xfrm>
            <a:off x="11887200" y="6170674"/>
            <a:ext cx="6223378" cy="3399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10010775" y="4803775"/>
            <a:ext cx="47625" cy="6664325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4" name="AutoShape 4"/>
          <p:cNvSpPr/>
          <p:nvPr/>
        </p:nvSpPr>
        <p:spPr>
          <a:xfrm rot="2700000">
            <a:off x="18411858" y="7151212"/>
            <a:ext cx="2839428" cy="2838872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5" name="AutoShape 5"/>
          <p:cNvSpPr/>
          <p:nvPr/>
        </p:nvSpPr>
        <p:spPr>
          <a:xfrm rot="2700000">
            <a:off x="-1031523" y="-1462253"/>
            <a:ext cx="1950383" cy="2219235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6" name="AutoShape 6"/>
          <p:cNvSpPr/>
          <p:nvPr/>
        </p:nvSpPr>
        <p:spPr>
          <a:xfrm rot="2700000">
            <a:off x="17370541" y="9826173"/>
            <a:ext cx="2839428" cy="50503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7" name="AutoShape 7"/>
          <p:cNvSpPr/>
          <p:nvPr/>
        </p:nvSpPr>
        <p:spPr>
          <a:xfrm rot="2700000">
            <a:off x="-874216" y="138907"/>
            <a:ext cx="43907" cy="3580261"/>
          </a:xfrm>
          <a:prstGeom prst="rect">
            <a:avLst/>
          </a:prstGeom>
          <a:solidFill>
            <a:srgbClr val="005E62"/>
          </a:solidFill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3418"/>
          <a:stretch>
            <a:fillRect/>
          </a:stretch>
        </p:blipFill>
        <p:spPr>
          <a:xfrm>
            <a:off x="16568186" y="9015194"/>
            <a:ext cx="2042806" cy="1772236"/>
          </a:xfrm>
          <a:prstGeom prst="rect">
            <a:avLst/>
          </a:prstGeom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4A971683-7B6B-4CE4-3575-4A73AA2CAD76}"/>
              </a:ext>
            </a:extLst>
          </p:cNvPr>
          <p:cNvSpPr txBox="1"/>
          <p:nvPr/>
        </p:nvSpPr>
        <p:spPr>
          <a:xfrm>
            <a:off x="457200" y="237459"/>
            <a:ext cx="2562675" cy="53035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1. Absorption</a:t>
            </a:r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63BFE040-DC18-28DF-2C29-0184DB4BA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453" y="266885"/>
            <a:ext cx="3119403" cy="14568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A6F25910-858B-5DA5-29CB-C310D541ECE1}"/>
              </a:ext>
            </a:extLst>
          </p:cNvPr>
          <p:cNvSpPr txBox="1"/>
          <p:nvPr/>
        </p:nvSpPr>
        <p:spPr>
          <a:xfrm>
            <a:off x="128014" y="784129"/>
            <a:ext cx="5586985" cy="2590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160"/>
              </a:spcBef>
            </a:pPr>
            <a:r>
              <a:rPr lang="en-US"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Ground and </a:t>
            </a:r>
            <a:r>
              <a:rPr lang="en-US" sz="2400" dirty="0">
                <a:solidFill>
                  <a:srgbClr val="FF0000"/>
                </a:solidFill>
                <a:latin typeface="Times New Roman"/>
                <a:cs typeface="Times New Roman"/>
              </a:rPr>
              <a:t>Excited</a:t>
            </a:r>
            <a:r>
              <a:rPr lang="en-US" sz="2400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imes New Roman"/>
                <a:cs typeface="Times New Roman"/>
              </a:rPr>
              <a:t>State</a:t>
            </a:r>
          </a:p>
          <a:p>
            <a:pPr marL="12700">
              <a:lnSpc>
                <a:spcPct val="100000"/>
              </a:lnSpc>
              <a:spcBef>
                <a:spcPts val="2160"/>
              </a:spcBef>
            </a:pPr>
            <a:r>
              <a:rPr lang="en-US" sz="2400" dirty="0">
                <a:latin typeface="Times New Roman"/>
                <a:cs typeface="Times New Roman"/>
              </a:rPr>
              <a:t>Under the </a:t>
            </a:r>
            <a:r>
              <a:rPr lang="en-US" sz="2400" spc="-5" dirty="0">
                <a:latin typeface="Times New Roman"/>
                <a:cs typeface="Times New Roman"/>
              </a:rPr>
              <a:t>normal </a:t>
            </a:r>
            <a:r>
              <a:rPr lang="en-US" sz="2400" dirty="0">
                <a:latin typeface="Times New Roman"/>
                <a:cs typeface="Times New Roman"/>
              </a:rPr>
              <a:t>condition electrons exist in the  ground state but when a </a:t>
            </a:r>
            <a:r>
              <a:rPr lang="en-US" sz="2400" spc="-5" dirty="0">
                <a:latin typeface="Times New Roman"/>
                <a:cs typeface="Times New Roman"/>
              </a:rPr>
              <a:t>chemical </a:t>
            </a:r>
            <a:r>
              <a:rPr lang="en-US" sz="2400" dirty="0">
                <a:latin typeface="Times New Roman"/>
                <a:cs typeface="Times New Roman"/>
              </a:rPr>
              <a:t>absorbs light,</a:t>
            </a:r>
            <a:r>
              <a:rPr lang="en-US" sz="2400" spc="-120" dirty="0">
                <a:latin typeface="Times New Roman"/>
                <a:cs typeface="Times New Roman"/>
              </a:rPr>
              <a:t> </a:t>
            </a:r>
            <a:r>
              <a:rPr lang="en-US" sz="2400" dirty="0">
                <a:highlight>
                  <a:srgbClr val="FFFF00"/>
                </a:highlight>
                <a:latin typeface="Times New Roman"/>
                <a:cs typeface="Times New Roman"/>
              </a:rPr>
              <a:t>these  electrons goes from a low </a:t>
            </a:r>
            <a:r>
              <a:rPr lang="en-US" sz="2400" spc="-10" dirty="0">
                <a:highlight>
                  <a:srgbClr val="FFFF00"/>
                </a:highlight>
                <a:latin typeface="Times New Roman"/>
                <a:cs typeface="Times New Roman"/>
              </a:rPr>
              <a:t>energy </a:t>
            </a:r>
            <a:r>
              <a:rPr lang="en-US" sz="2400" dirty="0">
                <a:highlight>
                  <a:srgbClr val="FFFF00"/>
                </a:highlight>
                <a:latin typeface="Times New Roman"/>
                <a:cs typeface="Times New Roman"/>
              </a:rPr>
              <a:t>state (ground state)  to a higher </a:t>
            </a:r>
            <a:r>
              <a:rPr lang="en-US" sz="2400" spc="-10" dirty="0">
                <a:highlight>
                  <a:srgbClr val="FFFF00"/>
                </a:highlight>
                <a:latin typeface="Times New Roman"/>
                <a:cs typeface="Times New Roman"/>
              </a:rPr>
              <a:t>energy </a:t>
            </a:r>
            <a:r>
              <a:rPr lang="en-US" sz="2400" dirty="0">
                <a:highlight>
                  <a:srgbClr val="FFFF00"/>
                </a:highlight>
                <a:latin typeface="Times New Roman"/>
                <a:cs typeface="Times New Roman"/>
              </a:rPr>
              <a:t>state (excited</a:t>
            </a:r>
            <a:r>
              <a:rPr lang="en-US" sz="2400" spc="-110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lang="en-US" sz="2400" dirty="0">
                <a:highlight>
                  <a:srgbClr val="FFFF00"/>
                </a:highlight>
                <a:latin typeface="Times New Roman"/>
                <a:cs typeface="Times New Roman"/>
              </a:rPr>
              <a:t>state</a:t>
            </a:r>
            <a:r>
              <a:rPr lang="en-US" sz="1800" dirty="0">
                <a:highlight>
                  <a:srgbClr val="FFFF00"/>
                </a:highlight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13" name="AutoShape 2">
            <a:extLst>
              <a:ext uri="{FF2B5EF4-FFF2-40B4-BE49-F238E27FC236}">
                <a16:creationId xmlns:a16="http://schemas.microsoft.com/office/drawing/2014/main" id="{EDE1CFE9-BA90-1568-FA54-21A38EB33382}"/>
              </a:ext>
            </a:extLst>
          </p:cNvPr>
          <p:cNvSpPr/>
          <p:nvPr/>
        </p:nvSpPr>
        <p:spPr>
          <a:xfrm>
            <a:off x="10010775" y="-1241953"/>
            <a:ext cx="47625" cy="6664325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5C48DB51-17DD-6534-7296-D2A505B4AFDF}"/>
              </a:ext>
            </a:extLst>
          </p:cNvPr>
          <p:cNvSpPr/>
          <p:nvPr/>
        </p:nvSpPr>
        <p:spPr>
          <a:xfrm>
            <a:off x="270418" y="3390900"/>
            <a:ext cx="3996781" cy="14467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BC5D4330-1EFE-DC86-6ED4-4D7A2A93505E}"/>
              </a:ext>
            </a:extLst>
          </p:cNvPr>
          <p:cNvSpPr txBox="1"/>
          <p:nvPr/>
        </p:nvSpPr>
        <p:spPr>
          <a:xfrm>
            <a:off x="270419" y="4838700"/>
            <a:ext cx="8076631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lr>
                <a:srgbClr val="FFFF00"/>
              </a:buClr>
              <a:buSzPct val="60416"/>
              <a:tabLst>
                <a:tab pos="469900" algn="l"/>
                <a:tab pos="470534" algn="l"/>
              </a:tabLst>
            </a:pPr>
            <a:r>
              <a:rPr lang="en-US" sz="2400" dirty="0">
                <a:latin typeface="Times New Roman"/>
                <a:cs typeface="Times New Roman"/>
              </a:rPr>
              <a:t>- Only photons with </a:t>
            </a:r>
            <a:r>
              <a:rPr lang="en-US" sz="2400" spc="-5" dirty="0">
                <a:latin typeface="Times New Roman"/>
                <a:cs typeface="Times New Roman"/>
              </a:rPr>
              <a:t>energies </a:t>
            </a:r>
            <a:r>
              <a:rPr lang="en-US" sz="2400" dirty="0">
                <a:latin typeface="Times New Roman"/>
                <a:cs typeface="Times New Roman"/>
              </a:rPr>
              <a:t>exactly equal to the</a:t>
            </a:r>
            <a:r>
              <a:rPr lang="en-US" sz="2400" spc="-180" dirty="0">
                <a:latin typeface="Times New Roman"/>
                <a:cs typeface="Times New Roman"/>
              </a:rPr>
              <a:t> </a:t>
            </a:r>
            <a:r>
              <a:rPr lang="en-US" sz="2400" spc="-10" dirty="0">
                <a:latin typeface="Times New Roman"/>
                <a:cs typeface="Times New Roman"/>
              </a:rPr>
              <a:t>energy  difference </a:t>
            </a:r>
            <a:r>
              <a:rPr lang="en-US" sz="2400" dirty="0">
                <a:latin typeface="Times New Roman"/>
                <a:cs typeface="Times New Roman"/>
              </a:rPr>
              <a:t>between the </a:t>
            </a:r>
            <a:r>
              <a:rPr lang="en-US" sz="2400" spc="-5" dirty="0">
                <a:latin typeface="Times New Roman"/>
                <a:cs typeface="Times New Roman"/>
              </a:rPr>
              <a:t>two </a:t>
            </a:r>
            <a:r>
              <a:rPr lang="en-US" sz="2400" dirty="0">
                <a:latin typeface="Times New Roman"/>
                <a:cs typeface="Times New Roman"/>
              </a:rPr>
              <a:t>electron states </a:t>
            </a:r>
            <a:r>
              <a:rPr lang="en-US" sz="2400" spc="-5" dirty="0">
                <a:latin typeface="Times New Roman"/>
                <a:cs typeface="Times New Roman"/>
              </a:rPr>
              <a:t>will </a:t>
            </a:r>
            <a:r>
              <a:rPr lang="en-US" sz="2400" dirty="0">
                <a:latin typeface="Times New Roman"/>
                <a:cs typeface="Times New Roman"/>
              </a:rPr>
              <a:t>be  absorbed.</a:t>
            </a:r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73B43442-5EFE-E289-0042-B84AAEB41ECA}"/>
              </a:ext>
            </a:extLst>
          </p:cNvPr>
          <p:cNvSpPr txBox="1"/>
          <p:nvPr/>
        </p:nvSpPr>
        <p:spPr>
          <a:xfrm>
            <a:off x="4618662" y="4026354"/>
            <a:ext cx="4841273" cy="6527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3683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290"/>
              </a:spcBef>
            </a:pPr>
            <a:r>
              <a:rPr sz="2100" spc="-55" dirty="0">
                <a:latin typeface="Times New Roman"/>
                <a:cs typeface="Times New Roman"/>
              </a:rPr>
              <a:t>Energy </a:t>
            </a:r>
            <a:r>
              <a:rPr sz="2100" spc="-70" dirty="0">
                <a:latin typeface="Times New Roman"/>
                <a:cs typeface="Times New Roman"/>
              </a:rPr>
              <a:t>required </a:t>
            </a:r>
            <a:r>
              <a:rPr sz="2100" spc="15" dirty="0">
                <a:latin typeface="Times New Roman"/>
                <a:cs typeface="Times New Roman"/>
              </a:rPr>
              <a:t>of </a:t>
            </a:r>
            <a:r>
              <a:rPr sz="2100" spc="-45" dirty="0">
                <a:latin typeface="Times New Roman"/>
                <a:cs typeface="Times New Roman"/>
              </a:rPr>
              <a:t>photon</a:t>
            </a:r>
            <a:r>
              <a:rPr sz="2100" spc="-150" dirty="0">
                <a:latin typeface="Times New Roman"/>
                <a:cs typeface="Times New Roman"/>
              </a:rPr>
              <a:t> </a:t>
            </a:r>
            <a:r>
              <a:rPr sz="2100" spc="-40" dirty="0">
                <a:latin typeface="Times New Roman"/>
                <a:cs typeface="Times New Roman"/>
              </a:rPr>
              <a:t>to  </a:t>
            </a:r>
            <a:r>
              <a:rPr sz="2100" spc="-15" dirty="0">
                <a:latin typeface="Times New Roman"/>
                <a:cs typeface="Times New Roman"/>
              </a:rPr>
              <a:t>give </a:t>
            </a:r>
            <a:r>
              <a:rPr sz="2100" spc="-35" dirty="0">
                <a:latin typeface="Times New Roman"/>
                <a:cs typeface="Times New Roman"/>
              </a:rPr>
              <a:t>this</a:t>
            </a:r>
            <a:r>
              <a:rPr sz="2100" spc="-95" dirty="0">
                <a:latin typeface="Times New Roman"/>
                <a:cs typeface="Times New Roman"/>
              </a:rPr>
              <a:t> </a:t>
            </a:r>
            <a:r>
              <a:rPr sz="2100" spc="-70" dirty="0">
                <a:latin typeface="Times New Roman"/>
                <a:cs typeface="Times New Roman"/>
              </a:rPr>
              <a:t>transition:</a:t>
            </a:r>
            <a:r>
              <a:rPr lang="ar-SA" sz="2100" spc="-70" dirty="0"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C00000"/>
                </a:solidFill>
                <a:latin typeface="Symbol"/>
                <a:cs typeface="Symbol"/>
              </a:rPr>
              <a:t></a:t>
            </a:r>
            <a:r>
              <a:rPr sz="2000" b="1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C00000"/>
                </a:solidFill>
                <a:latin typeface="Symbol"/>
                <a:cs typeface="Symbol"/>
              </a:rPr>
              <a:t></a:t>
            </a:r>
            <a:r>
              <a:rPr sz="2000" b="1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000" b="1" spc="5" dirty="0">
                <a:solidFill>
                  <a:srgbClr val="C00000"/>
                </a:solidFill>
                <a:latin typeface="Symbol"/>
                <a:cs typeface="Symbol"/>
              </a:rPr>
              <a:t></a:t>
            </a:r>
            <a:r>
              <a:rPr sz="1950" b="1" spc="7" baseline="-21367" dirty="0">
                <a:solidFill>
                  <a:srgbClr val="C00000"/>
                </a:solidFill>
                <a:latin typeface="Symbol"/>
                <a:cs typeface="Symbol"/>
              </a:rPr>
              <a:t></a:t>
            </a:r>
            <a:r>
              <a:rPr sz="1950" b="1" spc="7" baseline="-21367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C00000"/>
                </a:solidFill>
                <a:latin typeface="Symbol"/>
                <a:cs typeface="Symbol"/>
              </a:rPr>
              <a:t></a:t>
            </a:r>
            <a:r>
              <a:rPr sz="2000" b="1" spc="-20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000" b="1" spc="5" dirty="0">
                <a:solidFill>
                  <a:srgbClr val="C00000"/>
                </a:solidFill>
                <a:latin typeface="Symbol"/>
                <a:cs typeface="Symbol"/>
              </a:rPr>
              <a:t></a:t>
            </a:r>
            <a:r>
              <a:rPr sz="1950" b="1" spc="7" baseline="-21367" dirty="0">
                <a:solidFill>
                  <a:srgbClr val="C00000"/>
                </a:solidFill>
                <a:latin typeface="Symbol"/>
                <a:cs typeface="Symbol"/>
              </a:rPr>
              <a:t></a:t>
            </a:r>
            <a:endParaRPr sz="1950" b="1" baseline="-21367" dirty="0">
              <a:solidFill>
                <a:srgbClr val="C00000"/>
              </a:solidFill>
              <a:latin typeface="Symbol"/>
              <a:cs typeface="Symbol"/>
            </a:endParaRPr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0160163E-0269-764C-9E65-F0419881C37A}"/>
              </a:ext>
            </a:extLst>
          </p:cNvPr>
          <p:cNvSpPr/>
          <p:nvPr/>
        </p:nvSpPr>
        <p:spPr>
          <a:xfrm>
            <a:off x="104775" y="5829300"/>
            <a:ext cx="5437245" cy="30003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id="{F8D442A7-A8CA-BC85-16FB-35460BA2AAFE}"/>
              </a:ext>
            </a:extLst>
          </p:cNvPr>
          <p:cNvSpPr txBox="1"/>
          <p:nvPr/>
        </p:nvSpPr>
        <p:spPr>
          <a:xfrm>
            <a:off x="221087" y="9096503"/>
            <a:ext cx="9136083" cy="10736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22225" rIns="0" bIns="0" rtlCol="0">
            <a:spAutoFit/>
          </a:bodyPr>
          <a:lstStyle/>
          <a:p>
            <a:pPr marL="12700" marR="5080">
              <a:lnSpc>
                <a:spcPct val="98500"/>
              </a:lnSpc>
              <a:spcBef>
                <a:spcPts val="175"/>
              </a:spcBef>
            </a:pPr>
            <a:r>
              <a:rPr lang="ar-SA" sz="2300" spc="-5" dirty="0">
                <a:latin typeface="Times New Roman"/>
                <a:cs typeface="Times New Roman"/>
              </a:rPr>
              <a:t> ـــ </a:t>
            </a:r>
            <a:r>
              <a:rPr sz="2300" spc="-5" dirty="0">
                <a:latin typeface="Times New Roman"/>
                <a:cs typeface="Times New Roman"/>
              </a:rPr>
              <a:t>An </a:t>
            </a:r>
            <a:r>
              <a:rPr sz="2300" dirty="0">
                <a:latin typeface="Times New Roman"/>
                <a:cs typeface="Times New Roman"/>
              </a:rPr>
              <a:t>atom or </a:t>
            </a:r>
            <a:r>
              <a:rPr sz="2300" spc="-5" dirty="0">
                <a:latin typeface="Times New Roman"/>
                <a:cs typeface="Times New Roman"/>
              </a:rPr>
              <a:t>molecule </a:t>
            </a:r>
            <a:r>
              <a:rPr sz="2300" dirty="0">
                <a:latin typeface="Times New Roman"/>
                <a:cs typeface="Times New Roman"/>
              </a:rPr>
              <a:t>in </a:t>
            </a:r>
            <a:r>
              <a:rPr sz="2300" dirty="0">
                <a:highlight>
                  <a:srgbClr val="FFFF00"/>
                </a:highlight>
                <a:latin typeface="Times New Roman"/>
                <a:cs typeface="Times New Roman"/>
              </a:rPr>
              <a:t>an excited </a:t>
            </a:r>
            <a:r>
              <a:rPr sz="2300" spc="-5" dirty="0">
                <a:highlight>
                  <a:srgbClr val="FFFF00"/>
                </a:highlight>
                <a:latin typeface="Times New Roman"/>
                <a:cs typeface="Times New Roman"/>
              </a:rPr>
              <a:t>state</a:t>
            </a:r>
            <a:r>
              <a:rPr sz="2300" spc="-204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may  </a:t>
            </a:r>
            <a:r>
              <a:rPr sz="2300" spc="-5" dirty="0">
                <a:highlight>
                  <a:srgbClr val="FFFF00"/>
                </a:highlight>
                <a:latin typeface="Times New Roman"/>
                <a:cs typeface="Times New Roman"/>
              </a:rPr>
              <a:t>emit </a:t>
            </a:r>
            <a:r>
              <a:rPr sz="2300" dirty="0">
                <a:highlight>
                  <a:srgbClr val="FFFF00"/>
                </a:highlight>
                <a:latin typeface="Times New Roman"/>
                <a:cs typeface="Times New Roman"/>
              </a:rPr>
              <a:t>a photon</a:t>
            </a:r>
            <a:r>
              <a:rPr sz="2300" dirty="0">
                <a:latin typeface="Times New Roman"/>
                <a:cs typeface="Times New Roman"/>
              </a:rPr>
              <a:t> and </a:t>
            </a:r>
            <a:r>
              <a:rPr sz="2300" dirty="0">
                <a:highlight>
                  <a:srgbClr val="FFFF00"/>
                </a:highlight>
                <a:latin typeface="Times New Roman"/>
                <a:cs typeface="Times New Roman"/>
              </a:rPr>
              <a:t>return to the ground state</a:t>
            </a:r>
            <a:r>
              <a:rPr sz="2300" dirty="0">
                <a:latin typeface="Times New Roman"/>
                <a:cs typeface="Times New Roman"/>
              </a:rPr>
              <a:t>. The </a:t>
            </a:r>
            <a:r>
              <a:rPr sz="2300" spc="-20" dirty="0">
                <a:latin typeface="Times New Roman"/>
                <a:cs typeface="Times New Roman"/>
              </a:rPr>
              <a:t>photon’s  </a:t>
            </a:r>
            <a:r>
              <a:rPr sz="2300" spc="-30" dirty="0">
                <a:latin typeface="Times New Roman"/>
                <a:cs typeface="Times New Roman"/>
              </a:rPr>
              <a:t>energy, </a:t>
            </a:r>
            <a:r>
              <a:rPr sz="2300" i="1" spc="-20" dirty="0">
                <a:latin typeface="Times New Roman"/>
                <a:cs typeface="Times New Roman"/>
              </a:rPr>
              <a:t>h</a:t>
            </a:r>
            <a:r>
              <a:rPr sz="2300" spc="-20" dirty="0">
                <a:latin typeface="Times New Roman"/>
                <a:cs typeface="Times New Roman"/>
              </a:rPr>
              <a:t>ν, </a:t>
            </a:r>
            <a:r>
              <a:rPr sz="2300" dirty="0">
                <a:highlight>
                  <a:srgbClr val="FFFF00"/>
                </a:highlight>
                <a:latin typeface="Times New Roman"/>
                <a:cs typeface="Times New Roman"/>
              </a:rPr>
              <a:t>equals</a:t>
            </a:r>
            <a:r>
              <a:rPr sz="2300" dirty="0">
                <a:latin typeface="Times New Roman"/>
                <a:cs typeface="Times New Roman"/>
              </a:rPr>
              <a:t> the </a:t>
            </a:r>
            <a:r>
              <a:rPr sz="2300" spc="-10" dirty="0">
                <a:latin typeface="Times New Roman"/>
                <a:cs typeface="Times New Roman"/>
              </a:rPr>
              <a:t>difference </a:t>
            </a:r>
            <a:r>
              <a:rPr sz="2300" dirty="0">
                <a:latin typeface="Times New Roman"/>
                <a:cs typeface="Times New Roman"/>
              </a:rPr>
              <a:t>in </a:t>
            </a:r>
            <a:r>
              <a:rPr sz="2300" spc="-30" dirty="0">
                <a:latin typeface="Times New Roman"/>
                <a:cs typeface="Times New Roman"/>
              </a:rPr>
              <a:t>energy, </a:t>
            </a:r>
            <a:r>
              <a:rPr sz="2300" spc="-25" dirty="0">
                <a:latin typeface="Times New Roman"/>
                <a:cs typeface="Times New Roman"/>
              </a:rPr>
              <a:t>∆</a:t>
            </a:r>
            <a:r>
              <a:rPr sz="2300" i="1" spc="-25" dirty="0">
                <a:latin typeface="Times New Roman"/>
                <a:cs typeface="Times New Roman"/>
              </a:rPr>
              <a:t>E</a:t>
            </a:r>
            <a:r>
              <a:rPr sz="2300" spc="-25" dirty="0">
                <a:latin typeface="Times New Roman"/>
                <a:cs typeface="Times New Roman"/>
              </a:rPr>
              <a:t>, </a:t>
            </a:r>
            <a:r>
              <a:rPr sz="2300" dirty="0">
                <a:latin typeface="Times New Roman"/>
                <a:cs typeface="Times New Roman"/>
              </a:rPr>
              <a:t>between the  </a:t>
            </a:r>
            <a:r>
              <a:rPr sz="2300" spc="-5" dirty="0">
                <a:latin typeface="Times New Roman"/>
                <a:cs typeface="Times New Roman"/>
              </a:rPr>
              <a:t>two </a:t>
            </a:r>
            <a:r>
              <a:rPr sz="2300" dirty="0">
                <a:latin typeface="Times New Roman"/>
                <a:cs typeface="Times New Roman"/>
              </a:rPr>
              <a:t>states.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F88E14AD-461A-F733-CFE0-EE3B36E30754}"/>
              </a:ext>
            </a:extLst>
          </p:cNvPr>
          <p:cNvSpPr txBox="1"/>
          <p:nvPr/>
        </p:nvSpPr>
        <p:spPr>
          <a:xfrm>
            <a:off x="5742752" y="6044522"/>
            <a:ext cx="4150823" cy="25699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300" spc="-5" dirty="0">
                <a:latin typeface="Times New Roman"/>
                <a:cs typeface="Times New Roman"/>
              </a:rPr>
              <a:t>ــ</a:t>
            </a:r>
            <a:r>
              <a:rPr lang="en-US" sz="2300" spc="-5" dirty="0">
                <a:latin typeface="Times New Roman"/>
                <a:cs typeface="Times New Roman"/>
              </a:rPr>
              <a:t> When </a:t>
            </a:r>
            <a:r>
              <a:rPr lang="en-US" sz="2300" dirty="0">
                <a:latin typeface="Times New Roman"/>
                <a:cs typeface="Times New Roman"/>
              </a:rPr>
              <a:t>a photon of </a:t>
            </a:r>
            <a:r>
              <a:rPr lang="en-US" sz="2300" spc="-10" dirty="0">
                <a:latin typeface="Times New Roman"/>
                <a:cs typeface="Times New Roman"/>
              </a:rPr>
              <a:t>energy </a:t>
            </a:r>
            <a:r>
              <a:rPr lang="en-US" sz="2300" i="1" spc="-30" dirty="0" err="1">
                <a:latin typeface="Times New Roman"/>
                <a:cs typeface="Times New Roman"/>
              </a:rPr>
              <a:t>h</a:t>
            </a:r>
            <a:r>
              <a:rPr lang="en-US" sz="2300" spc="-30" dirty="0" err="1">
                <a:latin typeface="Times New Roman"/>
                <a:cs typeface="Times New Roman"/>
              </a:rPr>
              <a:t>ν</a:t>
            </a:r>
            <a:r>
              <a:rPr lang="en-US" sz="2300" spc="-30" dirty="0">
                <a:latin typeface="Times New Roman"/>
                <a:cs typeface="Times New Roman"/>
              </a:rPr>
              <a:t> </a:t>
            </a:r>
            <a:r>
              <a:rPr lang="en-US" sz="2300" dirty="0">
                <a:latin typeface="Times New Roman"/>
                <a:cs typeface="Times New Roman"/>
              </a:rPr>
              <a:t>strikes the atom or </a:t>
            </a:r>
            <a:r>
              <a:rPr lang="en-US" sz="2300" spc="-5" dirty="0">
                <a:latin typeface="Times New Roman"/>
                <a:cs typeface="Times New Roman"/>
              </a:rPr>
              <a:t>molecule,  </a:t>
            </a:r>
            <a:r>
              <a:rPr lang="en-US" sz="2300" dirty="0">
                <a:highlight>
                  <a:srgbClr val="FFFF00"/>
                </a:highlight>
                <a:latin typeface="Times New Roman"/>
                <a:cs typeface="Times New Roman"/>
              </a:rPr>
              <a:t>absorption </a:t>
            </a:r>
            <a:r>
              <a:rPr lang="en-US" sz="2300" spc="-10" dirty="0">
                <a:highlight>
                  <a:srgbClr val="FFFF00"/>
                </a:highlight>
                <a:latin typeface="Times New Roman"/>
                <a:cs typeface="Times New Roman"/>
              </a:rPr>
              <a:t>may </a:t>
            </a:r>
            <a:r>
              <a:rPr lang="en-US" sz="2300" dirty="0">
                <a:highlight>
                  <a:srgbClr val="FFFF00"/>
                </a:highlight>
                <a:latin typeface="Times New Roman"/>
                <a:cs typeface="Times New Roman"/>
              </a:rPr>
              <a:t>occur</a:t>
            </a:r>
            <a:r>
              <a:rPr lang="en-US" sz="2300" dirty="0">
                <a:latin typeface="Times New Roman"/>
                <a:cs typeface="Times New Roman"/>
              </a:rPr>
              <a:t> if the </a:t>
            </a:r>
            <a:r>
              <a:rPr lang="en-US" sz="2300" spc="-10" dirty="0">
                <a:latin typeface="Times New Roman"/>
                <a:cs typeface="Times New Roman"/>
              </a:rPr>
              <a:t>difference </a:t>
            </a:r>
            <a:r>
              <a:rPr lang="en-US" sz="2300" dirty="0">
                <a:latin typeface="Times New Roman"/>
                <a:cs typeface="Times New Roman"/>
              </a:rPr>
              <a:t>in </a:t>
            </a:r>
            <a:r>
              <a:rPr lang="en-US" sz="2300" spc="-30" dirty="0">
                <a:latin typeface="Times New Roman"/>
                <a:cs typeface="Times New Roman"/>
              </a:rPr>
              <a:t>energy, </a:t>
            </a:r>
            <a:r>
              <a:rPr lang="en-US" sz="2300" spc="-20" dirty="0">
                <a:latin typeface="Times New Roman"/>
                <a:cs typeface="Times New Roman"/>
              </a:rPr>
              <a:t>∆</a:t>
            </a:r>
            <a:r>
              <a:rPr lang="en-US" sz="2300" i="1" spc="-20" dirty="0">
                <a:latin typeface="Times New Roman"/>
                <a:cs typeface="Times New Roman"/>
              </a:rPr>
              <a:t>E</a:t>
            </a:r>
            <a:r>
              <a:rPr lang="en-US" sz="2300" spc="-20" dirty="0">
                <a:latin typeface="Times New Roman"/>
                <a:cs typeface="Times New Roman"/>
              </a:rPr>
              <a:t>,  </a:t>
            </a:r>
            <a:r>
              <a:rPr lang="en-US" sz="2300" dirty="0">
                <a:latin typeface="Times New Roman"/>
                <a:cs typeface="Times New Roman"/>
              </a:rPr>
              <a:t>between the ground state and the excited state </a:t>
            </a:r>
            <a:r>
              <a:rPr lang="en-US" sz="2300" spc="-5" dirty="0">
                <a:highlight>
                  <a:srgbClr val="FFFF00"/>
                </a:highlight>
                <a:latin typeface="Times New Roman"/>
                <a:cs typeface="Times New Roman"/>
              </a:rPr>
              <a:t>is </a:t>
            </a:r>
            <a:r>
              <a:rPr lang="en-US" sz="2300" dirty="0">
                <a:highlight>
                  <a:srgbClr val="FFFF00"/>
                </a:highlight>
                <a:latin typeface="Times New Roman"/>
                <a:cs typeface="Times New Roman"/>
              </a:rPr>
              <a:t>equal to </a:t>
            </a:r>
            <a:r>
              <a:rPr lang="en-US" sz="2300" dirty="0">
                <a:latin typeface="Times New Roman"/>
                <a:cs typeface="Times New Roman"/>
              </a:rPr>
              <a:t>the  </a:t>
            </a:r>
            <a:r>
              <a:rPr lang="en-US" sz="2300" spc="-20" dirty="0">
                <a:latin typeface="Times New Roman"/>
                <a:cs typeface="Times New Roman"/>
              </a:rPr>
              <a:t>photon’s </a:t>
            </a:r>
            <a:r>
              <a:rPr lang="en-US" sz="2300" spc="-30" dirty="0">
                <a:latin typeface="Times New Roman"/>
                <a:cs typeface="Times New Roman"/>
              </a:rPr>
              <a:t>energy</a:t>
            </a:r>
            <a:endParaRPr lang="ar-SA" sz="2300" dirty="0"/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AF30B19-A077-18CC-CF30-BDA657A90DB2}"/>
              </a:ext>
            </a:extLst>
          </p:cNvPr>
          <p:cNvSpPr txBox="1"/>
          <p:nvPr/>
        </p:nvSpPr>
        <p:spPr>
          <a:xfrm>
            <a:off x="10506075" y="190500"/>
            <a:ext cx="6486525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cs typeface="+mj-cs"/>
              </a:rPr>
              <a:t>2. Emission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cs typeface="+mj-cs"/>
              </a:rPr>
              <a:t> 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cs typeface="+mj-cs"/>
              </a:rPr>
              <a:t>and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cs typeface="+mj-cs"/>
              </a:rPr>
              <a:t> 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cs typeface="+mj-cs"/>
              </a:rPr>
              <a:t>Chemiluminescence</a:t>
            </a:r>
            <a:endParaRPr lang="en-US" sz="3200" b="1" dirty="0">
              <a:solidFill>
                <a:schemeClr val="accent5">
                  <a:lumMod val="75000"/>
                </a:schemeClr>
              </a:solidFill>
              <a:cs typeface="+mj-cs"/>
            </a:endParaRPr>
          </a:p>
        </p:txBody>
      </p:sp>
      <p:pic>
        <p:nvPicPr>
          <p:cNvPr id="27" name="Content Placeholder 3">
            <a:extLst>
              <a:ext uri="{FF2B5EF4-FFF2-40B4-BE49-F238E27FC236}">
                <a16:creationId xmlns:a16="http://schemas.microsoft.com/office/drawing/2014/main" id="{202154A8-76C6-D61A-CE25-068654D92A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5547" y="995288"/>
            <a:ext cx="2184451" cy="25055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" name="Picture 4">
            <a:extLst>
              <a:ext uri="{FF2B5EF4-FFF2-40B4-BE49-F238E27FC236}">
                <a16:creationId xmlns:a16="http://schemas.microsoft.com/office/drawing/2014/main" id="{43A3D12A-84AC-5C69-45B6-9786C30D28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38999" y="1011424"/>
            <a:ext cx="5005801" cy="2475409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29" name="TextBox 6">
            <a:extLst>
              <a:ext uri="{FF2B5EF4-FFF2-40B4-BE49-F238E27FC236}">
                <a16:creationId xmlns:a16="http://schemas.microsoft.com/office/drawing/2014/main" id="{4593A236-1F9E-EB0E-D427-D30BDCF824CD}"/>
              </a:ext>
            </a:extLst>
          </p:cNvPr>
          <p:cNvSpPr txBox="1"/>
          <p:nvPr/>
        </p:nvSpPr>
        <p:spPr>
          <a:xfrm>
            <a:off x="10287000" y="5382280"/>
            <a:ext cx="253879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3. Scattering</a:t>
            </a:r>
          </a:p>
        </p:txBody>
      </p:sp>
      <p:pic>
        <p:nvPicPr>
          <p:cNvPr id="30" name="Picture 2">
            <a:extLst>
              <a:ext uri="{FF2B5EF4-FFF2-40B4-BE49-F238E27FC236}">
                <a16:creationId xmlns:a16="http://schemas.microsoft.com/office/drawing/2014/main" id="{F42EB4D5-50F5-6706-F4B8-ADEE80D2FB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62951" y="4936207"/>
            <a:ext cx="4148399" cy="19385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" name="Picture 4">
            <a:extLst>
              <a:ext uri="{FF2B5EF4-FFF2-40B4-BE49-F238E27FC236}">
                <a16:creationId xmlns:a16="http://schemas.microsoft.com/office/drawing/2014/main" id="{38F61434-9979-DFBA-CB16-4559388018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92980" y="7138632"/>
            <a:ext cx="6523420" cy="2864033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32" name="Picture 8">
            <a:extLst>
              <a:ext uri="{FF2B5EF4-FFF2-40B4-BE49-F238E27FC236}">
                <a16:creationId xmlns:a16="http://schemas.microsoft.com/office/drawing/2014/main" id="{617AB5BA-D1A6-68F3-C61C-000200042B4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22921"/>
          <a:stretch/>
        </p:blipFill>
        <p:spPr>
          <a:xfrm>
            <a:off x="5943600" y="1932383"/>
            <a:ext cx="3733938" cy="1839517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2700000">
            <a:off x="-1047583" y="-3312215"/>
            <a:ext cx="3405260" cy="3404594"/>
          </a:xfrm>
          <a:prstGeom prst="rect">
            <a:avLst/>
          </a:prstGeom>
          <a:solidFill>
            <a:srgbClr val="D9D9D9"/>
          </a:solidFill>
        </p:spPr>
      </p:sp>
      <p:sp>
        <p:nvSpPr>
          <p:cNvPr id="3" name="AutoShape 3"/>
          <p:cNvSpPr/>
          <p:nvPr/>
        </p:nvSpPr>
        <p:spPr>
          <a:xfrm rot="2700000">
            <a:off x="18241088" y="-46858"/>
            <a:ext cx="2025061" cy="3342526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4" name="AutoShape 4"/>
          <p:cNvSpPr/>
          <p:nvPr/>
        </p:nvSpPr>
        <p:spPr>
          <a:xfrm rot="2700000">
            <a:off x="-2427666" y="-353314"/>
            <a:ext cx="3196564" cy="61266"/>
          </a:xfrm>
          <a:prstGeom prst="rect">
            <a:avLst/>
          </a:prstGeom>
          <a:solidFill>
            <a:srgbClr val="D9D9D9"/>
          </a:solidFill>
        </p:spPr>
      </p:sp>
      <p:sp>
        <p:nvSpPr>
          <p:cNvPr id="5" name="AutoShape 5"/>
          <p:cNvSpPr/>
          <p:nvPr/>
        </p:nvSpPr>
        <p:spPr>
          <a:xfrm rot="2700000" flipH="1">
            <a:off x="18746477" y="-2214132"/>
            <a:ext cx="45719" cy="5266464"/>
          </a:xfrm>
          <a:prstGeom prst="rect">
            <a:avLst/>
          </a:prstGeom>
          <a:solidFill>
            <a:srgbClr val="005E62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3418"/>
          <a:stretch>
            <a:fillRect/>
          </a:stretch>
        </p:blipFill>
        <p:spPr>
          <a:xfrm>
            <a:off x="16287042" y="-56982"/>
            <a:ext cx="2042806" cy="1772236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24441907-1DD9-85C6-5A1B-6CB29668FF91}"/>
              </a:ext>
            </a:extLst>
          </p:cNvPr>
          <p:cNvSpPr txBox="1"/>
          <p:nvPr/>
        </p:nvSpPr>
        <p:spPr>
          <a:xfrm>
            <a:off x="655047" y="1238200"/>
            <a:ext cx="5029201" cy="95410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spc="-5" dirty="0">
                <a:solidFill>
                  <a:srgbClr val="00B050"/>
                </a:solidFill>
                <a:latin typeface="Times New Roman"/>
                <a:cs typeface="Times New Roman"/>
              </a:rPr>
              <a:t>2- </a:t>
            </a:r>
            <a:r>
              <a:rPr lang="en-US" sz="2800" b="1" spc="-55" dirty="0">
                <a:solidFill>
                  <a:srgbClr val="00B050"/>
                </a:solidFill>
                <a:latin typeface="Times New Roman"/>
                <a:cs typeface="Times New Roman"/>
              </a:rPr>
              <a:t>Types </a:t>
            </a:r>
            <a:r>
              <a:rPr lang="en-US" sz="2800" b="1" spc="-5" dirty="0">
                <a:solidFill>
                  <a:srgbClr val="00B050"/>
                </a:solidFill>
                <a:latin typeface="Times New Roman"/>
                <a:cs typeface="Times New Roman"/>
              </a:rPr>
              <a:t>of radiative</a:t>
            </a:r>
            <a:r>
              <a:rPr lang="en-US" sz="2800" b="1" spc="-3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lang="en-US" sz="2800" b="1" spc="-5" dirty="0">
                <a:solidFill>
                  <a:srgbClr val="00B050"/>
                </a:solidFill>
                <a:latin typeface="Times New Roman"/>
                <a:cs typeface="Times New Roman"/>
              </a:rPr>
              <a:t>energy </a:t>
            </a:r>
          </a:p>
          <a:p>
            <a:r>
              <a:rPr lang="en-US" sz="2800" b="1" spc="-5" dirty="0">
                <a:solidFill>
                  <a:srgbClr val="00B050"/>
                </a:solidFill>
                <a:latin typeface="Times New Roman"/>
                <a:cs typeface="Times New Roman"/>
              </a:rPr>
              <a:t>         (EM radiation)</a:t>
            </a:r>
            <a:endParaRPr lang="ar-SA" sz="2800" dirty="0">
              <a:solidFill>
                <a:srgbClr val="00B050"/>
              </a:solidFill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84590D28-3DFB-EA10-4CBD-0BB1DA92D372}"/>
              </a:ext>
            </a:extLst>
          </p:cNvPr>
          <p:cNvSpPr txBox="1"/>
          <p:nvPr/>
        </p:nvSpPr>
        <p:spPr>
          <a:xfrm>
            <a:off x="6248400" y="419100"/>
            <a:ext cx="5029200" cy="22057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12700" rIns="0" bIns="0" rtlCol="0">
            <a:spAutoFit/>
          </a:bodyPr>
          <a:lstStyle/>
          <a:p>
            <a:pPr marL="527050" marR="5080" indent="-514350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sz="2800" b="1" spc="-5" dirty="0">
                <a:latin typeface="Times New Roman"/>
                <a:cs typeface="Times New Roman"/>
              </a:rPr>
              <a:t>Gamma-ray</a:t>
            </a:r>
            <a:r>
              <a:rPr sz="2800" b="1" spc="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Spectroscopy</a:t>
            </a:r>
            <a:endParaRPr lang="en-US" sz="2800" b="1" dirty="0">
              <a:latin typeface="Times New Roman"/>
              <a:cs typeface="Times New Roman"/>
            </a:endParaRPr>
          </a:p>
          <a:p>
            <a:pPr marL="527050" marR="5080" indent="-514350">
              <a:spcBef>
                <a:spcPts val="100"/>
              </a:spcBef>
              <a:buFont typeface="+mj-lt"/>
              <a:buAutoNum type="arabicPeriod"/>
            </a:pPr>
            <a:r>
              <a:rPr lang="en-US" sz="2800" b="1" spc="-5" dirty="0">
                <a:latin typeface="Times New Roman"/>
                <a:cs typeface="Times New Roman"/>
              </a:rPr>
              <a:t>X-ray </a:t>
            </a:r>
            <a:r>
              <a:rPr lang="en-US" sz="2800" b="1" dirty="0">
                <a:latin typeface="Times New Roman"/>
                <a:cs typeface="Times New Roman"/>
              </a:rPr>
              <a:t>Spectroscopy</a:t>
            </a:r>
          </a:p>
          <a:p>
            <a:pPr marL="527050" marR="5080" indent="-514350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2800" b="1" dirty="0">
                <a:latin typeface="Times New Roman"/>
                <a:cs typeface="Times New Roman"/>
              </a:rPr>
              <a:t>UV-visible Spectroscopy</a:t>
            </a:r>
            <a:endParaRPr sz="2800" b="1" dirty="0">
              <a:latin typeface="Times New Roman"/>
              <a:cs typeface="Times New Roman"/>
            </a:endParaRPr>
          </a:p>
          <a:p>
            <a:pPr marL="527050" indent="-514350">
              <a:lnSpc>
                <a:spcPct val="100000"/>
              </a:lnSpc>
              <a:buFont typeface="+mj-lt"/>
              <a:buAutoNum type="arabicPeriod"/>
            </a:pPr>
            <a:r>
              <a:rPr sz="2800" b="1" dirty="0">
                <a:latin typeface="Times New Roman"/>
                <a:cs typeface="Times New Roman"/>
              </a:rPr>
              <a:t>Infrared</a:t>
            </a:r>
            <a:r>
              <a:rPr sz="2800" b="1" spc="-1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Spectroscopy</a:t>
            </a:r>
            <a:endParaRPr lang="en-US" sz="2800" b="1" dirty="0">
              <a:latin typeface="Times New Roman"/>
              <a:cs typeface="Times New Roman"/>
            </a:endParaRPr>
          </a:p>
          <a:p>
            <a:pPr marL="527050" indent="-514350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2800" b="1" spc="-5" dirty="0">
                <a:latin typeface="Times New Roman"/>
                <a:cs typeface="Times New Roman"/>
              </a:rPr>
              <a:t>Laser</a:t>
            </a:r>
            <a:r>
              <a:rPr lang="en-US" sz="2800" b="1" spc="-10" dirty="0">
                <a:latin typeface="Times New Roman"/>
                <a:cs typeface="Times New Roman"/>
              </a:rPr>
              <a:t> </a:t>
            </a:r>
            <a:r>
              <a:rPr lang="en-US" sz="2800" b="1" spc="-5" dirty="0">
                <a:latin typeface="Times New Roman"/>
                <a:cs typeface="Times New Roman"/>
              </a:rPr>
              <a:t>Spectroscopy</a:t>
            </a:r>
            <a:endParaRPr lang="en-US" sz="24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8FEED5FC-421A-937E-7B9A-3BCA8DF0018F}"/>
              </a:ext>
            </a:extLst>
          </p:cNvPr>
          <p:cNvSpPr txBox="1"/>
          <p:nvPr/>
        </p:nvSpPr>
        <p:spPr>
          <a:xfrm>
            <a:off x="655047" y="2476500"/>
            <a:ext cx="3459753" cy="52321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3- </a:t>
            </a:r>
            <a:r>
              <a:rPr lang="en-US" sz="28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Types </a:t>
            </a:r>
            <a:r>
              <a:rPr lang="en-US"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lang="en-US" sz="28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matter</a:t>
            </a:r>
            <a:endParaRPr lang="ar-SA" sz="2800" dirty="0"/>
          </a:p>
        </p:txBody>
      </p:sp>
      <p:cxnSp>
        <p:nvCxnSpPr>
          <p:cNvPr id="30" name="رابط كسهم مستقيم 29">
            <a:extLst>
              <a:ext uri="{FF2B5EF4-FFF2-40B4-BE49-F238E27FC236}">
                <a16:creationId xmlns:a16="http://schemas.microsoft.com/office/drawing/2014/main" id="{D0BA12D5-1B3A-B48E-ED74-1325C8E649BC}"/>
              </a:ext>
            </a:extLst>
          </p:cNvPr>
          <p:cNvCxnSpPr>
            <a:cxnSpLocks/>
          </p:cNvCxnSpPr>
          <p:nvPr/>
        </p:nvCxnSpPr>
        <p:spPr>
          <a:xfrm>
            <a:off x="2362200" y="2999720"/>
            <a:ext cx="0" cy="6031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رابط كسهم مستقيم 31">
            <a:extLst>
              <a:ext uri="{FF2B5EF4-FFF2-40B4-BE49-F238E27FC236}">
                <a16:creationId xmlns:a16="http://schemas.microsoft.com/office/drawing/2014/main" id="{D96E1E37-1C1E-F6AD-9740-5CDEB4CC5583}"/>
              </a:ext>
            </a:extLst>
          </p:cNvPr>
          <p:cNvCxnSpPr>
            <a:cxnSpLocks/>
          </p:cNvCxnSpPr>
          <p:nvPr/>
        </p:nvCxnSpPr>
        <p:spPr>
          <a:xfrm>
            <a:off x="9067800" y="2999720"/>
            <a:ext cx="0" cy="6031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رابط كسهم مستقيم 32">
            <a:extLst>
              <a:ext uri="{FF2B5EF4-FFF2-40B4-BE49-F238E27FC236}">
                <a16:creationId xmlns:a16="http://schemas.microsoft.com/office/drawing/2014/main" id="{1CE31A3F-B45D-E203-4589-BF1442F554A5}"/>
              </a:ext>
            </a:extLst>
          </p:cNvPr>
          <p:cNvCxnSpPr>
            <a:cxnSpLocks/>
          </p:cNvCxnSpPr>
          <p:nvPr/>
        </p:nvCxnSpPr>
        <p:spPr>
          <a:xfrm>
            <a:off x="16916400" y="2999720"/>
            <a:ext cx="0" cy="6031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رابط مستقيم 34">
            <a:extLst>
              <a:ext uri="{FF2B5EF4-FFF2-40B4-BE49-F238E27FC236}">
                <a16:creationId xmlns:a16="http://schemas.microsoft.com/office/drawing/2014/main" id="{1602C10F-8467-139C-5F4A-021095B499FF}"/>
              </a:ext>
            </a:extLst>
          </p:cNvPr>
          <p:cNvCxnSpPr>
            <a:cxnSpLocks/>
          </p:cNvCxnSpPr>
          <p:nvPr/>
        </p:nvCxnSpPr>
        <p:spPr>
          <a:xfrm>
            <a:off x="2362200" y="2999720"/>
            <a:ext cx="145542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95916788-A3B1-4E9C-F04D-0639A7583A54}"/>
              </a:ext>
            </a:extLst>
          </p:cNvPr>
          <p:cNvSpPr txBox="1"/>
          <p:nvPr/>
        </p:nvSpPr>
        <p:spPr>
          <a:xfrm>
            <a:off x="2402508" y="3079601"/>
            <a:ext cx="16119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415">
              <a:lnSpc>
                <a:spcPct val="100000"/>
              </a:lnSpc>
            </a:pPr>
            <a:r>
              <a:rPr lang="en-US"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a) Atoms</a:t>
            </a:r>
            <a:endParaRPr lang="en-US" sz="28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C3DE2141-2621-E4F7-FAA7-A0EE70134CF2}"/>
              </a:ext>
            </a:extLst>
          </p:cNvPr>
          <p:cNvSpPr txBox="1"/>
          <p:nvPr/>
        </p:nvSpPr>
        <p:spPr>
          <a:xfrm>
            <a:off x="152400" y="3619500"/>
            <a:ext cx="592082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-Atomic transitions involve changes in the electron orbitals</a:t>
            </a: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These changes could be in</a:t>
            </a:r>
            <a:r>
              <a:rPr lang="en-CA"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X-Rays </a:t>
            </a: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region and cause chances involving the </a:t>
            </a:r>
            <a:r>
              <a:rPr lang="en-CA"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inner</a:t>
            </a: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electron shells of the atom. Changes in </a:t>
            </a:r>
            <a:r>
              <a:rPr lang="en-CA"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outer </a:t>
            </a: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electron shells could be in </a:t>
            </a:r>
            <a:r>
              <a:rPr lang="en-CA"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 visible light region of the spectrum.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-The atomic spectrum consists </a:t>
            </a:r>
            <a:r>
              <a:rPr lang="en-US"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of few lines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therefore it is sometimes termed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 spectrum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en-C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3">
            <a:extLst>
              <a:ext uri="{FF2B5EF4-FFF2-40B4-BE49-F238E27FC236}">
                <a16:creationId xmlns:a16="http://schemas.microsoft.com/office/drawing/2014/main" id="{90F52E80-A0F3-C183-5E1C-69144A71F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56" y="6667500"/>
            <a:ext cx="4629013" cy="2667000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مربع نص 47">
            <a:extLst>
              <a:ext uri="{FF2B5EF4-FFF2-40B4-BE49-F238E27FC236}">
                <a16:creationId xmlns:a16="http://schemas.microsoft.com/office/drawing/2014/main" id="{BFFAFAD3-9867-8CD3-9B80-63948452DDA0}"/>
              </a:ext>
            </a:extLst>
          </p:cNvPr>
          <p:cNvSpPr txBox="1"/>
          <p:nvPr/>
        </p:nvSpPr>
        <p:spPr>
          <a:xfrm>
            <a:off x="228600" y="9410700"/>
            <a:ext cx="5745656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/>
            <a:r>
              <a:rPr lang="en-US" sz="1800" dirty="0">
                <a:latin typeface="Century" panose="02040604050505020304" pitchFamily="18" charset="0"/>
              </a:rPr>
              <a:t>E</a:t>
            </a:r>
            <a:r>
              <a:rPr lang="en-US" sz="1800" baseline="-25000" dirty="0">
                <a:latin typeface="Century" panose="02040604050505020304" pitchFamily="18" charset="0"/>
              </a:rPr>
              <a:t>0</a:t>
            </a:r>
            <a:r>
              <a:rPr lang="en-US" sz="1800" dirty="0">
                <a:latin typeface="Century" panose="02040604050505020304" pitchFamily="18" charset="0"/>
              </a:rPr>
              <a:t> – lowest energy electronic level or ground state</a:t>
            </a:r>
          </a:p>
          <a:p>
            <a:pPr eaLnBrk="1" hangingPunct="1"/>
            <a:r>
              <a:rPr lang="en-US" sz="1800" dirty="0">
                <a:latin typeface="Century" panose="02040604050505020304" pitchFamily="18" charset="0"/>
              </a:rPr>
              <a:t>E</a:t>
            </a:r>
            <a:r>
              <a:rPr lang="en-US" sz="1800" baseline="-25000" dirty="0">
                <a:latin typeface="Century" panose="02040604050505020304" pitchFamily="18" charset="0"/>
              </a:rPr>
              <a:t>1</a:t>
            </a:r>
            <a:r>
              <a:rPr lang="en-US" sz="1800" dirty="0">
                <a:latin typeface="Century" panose="02040604050505020304" pitchFamily="18" charset="0"/>
              </a:rPr>
              <a:t>, E</a:t>
            </a:r>
            <a:r>
              <a:rPr lang="en-US" sz="1800" baseline="-25000" dirty="0">
                <a:latin typeface="Century" panose="02040604050505020304" pitchFamily="18" charset="0"/>
              </a:rPr>
              <a:t>2</a:t>
            </a:r>
            <a:r>
              <a:rPr lang="en-US" sz="1800" dirty="0">
                <a:latin typeface="Century" panose="02040604050505020304" pitchFamily="18" charset="0"/>
              </a:rPr>
              <a:t> – higher-energy electronic levels</a:t>
            </a:r>
          </a:p>
        </p:txBody>
      </p:sp>
      <p:sp>
        <p:nvSpPr>
          <p:cNvPr id="52" name="AutoShape 5">
            <a:extLst>
              <a:ext uri="{FF2B5EF4-FFF2-40B4-BE49-F238E27FC236}">
                <a16:creationId xmlns:a16="http://schemas.microsoft.com/office/drawing/2014/main" id="{B76255AD-B04B-89C1-E9D1-3C78234AC847}"/>
              </a:ext>
            </a:extLst>
          </p:cNvPr>
          <p:cNvSpPr/>
          <p:nvPr/>
        </p:nvSpPr>
        <p:spPr>
          <a:xfrm>
            <a:off x="6091581" y="2999719"/>
            <a:ext cx="43907" cy="1171637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8ED3C886-335A-38FD-206D-CC2E7C6AAC34}"/>
              </a:ext>
            </a:extLst>
          </p:cNvPr>
          <p:cNvSpPr txBox="1"/>
          <p:nvPr/>
        </p:nvSpPr>
        <p:spPr>
          <a:xfrm>
            <a:off x="9144000" y="3096280"/>
            <a:ext cx="24998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b) Molecules</a:t>
            </a:r>
          </a:p>
        </p:txBody>
      </p:sp>
      <p:sp>
        <p:nvSpPr>
          <p:cNvPr id="58" name="مربع نص 57">
            <a:extLst>
              <a:ext uri="{FF2B5EF4-FFF2-40B4-BE49-F238E27FC236}">
                <a16:creationId xmlns:a16="http://schemas.microsoft.com/office/drawing/2014/main" id="{1F11F072-8679-81AA-4D5B-C64AD0DDDF55}"/>
              </a:ext>
            </a:extLst>
          </p:cNvPr>
          <p:cNvSpPr txBox="1"/>
          <p:nvPr/>
        </p:nvSpPr>
        <p:spPr>
          <a:xfrm>
            <a:off x="6225674" y="3578469"/>
            <a:ext cx="671230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en-US" sz="2400" dirty="0">
                <a:latin typeface="Times New Roman"/>
                <a:cs typeface="Times New Roman"/>
              </a:rPr>
              <a:t>- </a:t>
            </a:r>
            <a:r>
              <a:rPr lang="en-US" sz="2400" dirty="0">
                <a:highlight>
                  <a:srgbClr val="FFFF00"/>
                </a:highlight>
                <a:latin typeface="Times New Roman"/>
                <a:cs typeface="Times New Roman"/>
              </a:rPr>
              <a:t>Rotations </a:t>
            </a:r>
            <a:r>
              <a:rPr lang="en-US" sz="2400" dirty="0">
                <a:latin typeface="Times New Roman"/>
                <a:cs typeface="Times New Roman"/>
              </a:rPr>
              <a:t> are </a:t>
            </a:r>
            <a:r>
              <a:rPr lang="en-US" sz="2400" spc="-5" dirty="0">
                <a:latin typeface="Times New Roman"/>
                <a:cs typeface="Times New Roman"/>
              </a:rPr>
              <a:t>collective motions </a:t>
            </a:r>
            <a:r>
              <a:rPr lang="en-US" sz="2400" spc="-10" dirty="0">
                <a:latin typeface="Times New Roman"/>
                <a:cs typeface="Times New Roman"/>
              </a:rPr>
              <a:t>of </a:t>
            </a:r>
            <a:r>
              <a:rPr lang="en-US" sz="2400" dirty="0">
                <a:latin typeface="Times New Roman"/>
                <a:cs typeface="Times New Roman"/>
              </a:rPr>
              <a:t>the </a:t>
            </a:r>
            <a:r>
              <a:rPr lang="en-US" sz="2400" spc="-5" dirty="0">
                <a:latin typeface="Times New Roman"/>
                <a:cs typeface="Times New Roman"/>
              </a:rPr>
              <a:t>atomic nuclei </a:t>
            </a:r>
            <a:r>
              <a:rPr lang="en-US" sz="2400" dirty="0">
                <a:latin typeface="Times New Roman"/>
                <a:cs typeface="Times New Roman"/>
              </a:rPr>
              <a:t>and </a:t>
            </a:r>
            <a:r>
              <a:rPr lang="en-US" sz="2400" spc="-5" dirty="0">
                <a:latin typeface="Times New Roman"/>
                <a:cs typeface="Times New Roman"/>
              </a:rPr>
              <a:t>typically lead </a:t>
            </a:r>
            <a:r>
              <a:rPr lang="en-US" sz="2400" spc="5" dirty="0">
                <a:latin typeface="Times New Roman"/>
                <a:cs typeface="Times New Roman"/>
              </a:rPr>
              <a:t>to  </a:t>
            </a:r>
            <a:r>
              <a:rPr lang="en-US" sz="2400" dirty="0">
                <a:latin typeface="Times New Roman"/>
                <a:cs typeface="Times New Roman"/>
              </a:rPr>
              <a:t>spectra in </a:t>
            </a:r>
            <a:r>
              <a:rPr lang="en-US" sz="2400" spc="-5" dirty="0">
                <a:latin typeface="Times New Roman"/>
                <a:cs typeface="Times New Roman"/>
              </a:rPr>
              <a:t>the microwave spectral </a:t>
            </a:r>
            <a:r>
              <a:rPr lang="en-US" sz="2400" dirty="0">
                <a:latin typeface="Times New Roman"/>
                <a:cs typeface="Times New Roman"/>
              </a:rPr>
              <a:t>regions; </a:t>
            </a:r>
            <a:r>
              <a:rPr lang="en-US" sz="2400" spc="-5" dirty="0">
                <a:latin typeface="Times New Roman"/>
                <a:cs typeface="Times New Roman"/>
              </a:rPr>
              <a:t>rotational spectroscopy  </a:t>
            </a:r>
            <a:r>
              <a:rPr lang="en-US" sz="2400" dirty="0">
                <a:latin typeface="Times New Roman"/>
                <a:cs typeface="Times New Roman"/>
              </a:rPr>
              <a:t>and </a:t>
            </a:r>
            <a:r>
              <a:rPr lang="en-US" sz="2400" spc="-5" dirty="0">
                <a:latin typeface="Times New Roman"/>
                <a:cs typeface="Times New Roman"/>
              </a:rPr>
              <a:t>microwave spectroscopy </a:t>
            </a:r>
            <a:r>
              <a:rPr lang="en-US" sz="2400" dirty="0">
                <a:latin typeface="Times New Roman"/>
                <a:cs typeface="Times New Roman"/>
              </a:rPr>
              <a:t>are </a:t>
            </a:r>
            <a:r>
              <a:rPr lang="en-US" sz="2400" spc="-5" dirty="0">
                <a:latin typeface="Times New Roman"/>
                <a:cs typeface="Times New Roman"/>
              </a:rPr>
              <a:t>synonymous. </a:t>
            </a:r>
          </a:p>
          <a:p>
            <a:pPr marL="12700" marR="5080">
              <a:lnSpc>
                <a:spcPct val="100000"/>
              </a:lnSpc>
            </a:pPr>
            <a:r>
              <a:rPr lang="en-US" sz="2400" spc="-20" dirty="0">
                <a:latin typeface="Times New Roman"/>
                <a:cs typeface="Times New Roman"/>
              </a:rPr>
              <a:t>- </a:t>
            </a:r>
            <a:r>
              <a:rPr lang="en-US" sz="2400" spc="-20" dirty="0">
                <a:highlight>
                  <a:srgbClr val="FFFF00"/>
                </a:highlight>
                <a:latin typeface="Times New Roman"/>
                <a:cs typeface="Times New Roman"/>
              </a:rPr>
              <a:t>Vibrations </a:t>
            </a:r>
            <a:r>
              <a:rPr lang="en-US" sz="2400" dirty="0">
                <a:latin typeface="Times New Roman"/>
                <a:cs typeface="Times New Roman"/>
              </a:rPr>
              <a:t>are  </a:t>
            </a:r>
            <a:r>
              <a:rPr lang="en-US" sz="2400" spc="-5" dirty="0">
                <a:latin typeface="Times New Roman"/>
                <a:cs typeface="Times New Roman"/>
              </a:rPr>
              <a:t>relative motions </a:t>
            </a:r>
            <a:r>
              <a:rPr lang="en-US" sz="2400" dirty="0">
                <a:latin typeface="Times New Roman"/>
                <a:cs typeface="Times New Roman"/>
              </a:rPr>
              <a:t>of </a:t>
            </a:r>
            <a:r>
              <a:rPr lang="en-US" sz="2400" spc="-5" dirty="0">
                <a:latin typeface="Times New Roman"/>
                <a:cs typeface="Times New Roman"/>
              </a:rPr>
              <a:t>the atomic nuclei </a:t>
            </a:r>
            <a:r>
              <a:rPr lang="en-US" sz="2400" dirty="0">
                <a:latin typeface="Times New Roman"/>
                <a:cs typeface="Times New Roman"/>
              </a:rPr>
              <a:t>and are studied by both  infrared </a:t>
            </a:r>
            <a:r>
              <a:rPr lang="en-US" sz="2400" spc="-5" dirty="0">
                <a:latin typeface="Times New Roman"/>
                <a:cs typeface="Times New Roman"/>
              </a:rPr>
              <a:t>and Raman </a:t>
            </a:r>
            <a:r>
              <a:rPr lang="en-US" sz="2400" spc="-15" dirty="0">
                <a:latin typeface="Times New Roman"/>
                <a:cs typeface="Times New Roman"/>
              </a:rPr>
              <a:t>spectroscopy. </a:t>
            </a:r>
          </a:p>
          <a:p>
            <a:pPr marL="12700" marR="5080">
              <a:lnSpc>
                <a:spcPct val="100000"/>
              </a:lnSpc>
            </a:pPr>
            <a:r>
              <a:rPr lang="en-US" sz="2400" spc="-5" dirty="0">
                <a:highlight>
                  <a:srgbClr val="FFFF00"/>
                </a:highlight>
                <a:latin typeface="Times New Roman"/>
                <a:cs typeface="Times New Roman"/>
              </a:rPr>
              <a:t>- electronic excitations </a:t>
            </a:r>
            <a:r>
              <a:rPr lang="en-US" sz="2400" dirty="0">
                <a:latin typeface="Times New Roman"/>
                <a:cs typeface="Times New Roman"/>
              </a:rPr>
              <a:t>are  studied </a:t>
            </a:r>
            <a:r>
              <a:rPr lang="en-US" sz="2400" spc="-5" dirty="0">
                <a:latin typeface="Times New Roman"/>
                <a:cs typeface="Times New Roman"/>
              </a:rPr>
              <a:t>using </a:t>
            </a:r>
            <a:r>
              <a:rPr lang="en-US" sz="2400" spc="-5" dirty="0">
                <a:highlight>
                  <a:srgbClr val="FFFF00"/>
                </a:highlight>
                <a:latin typeface="Times New Roman"/>
                <a:cs typeface="Times New Roman"/>
              </a:rPr>
              <a:t>visible</a:t>
            </a:r>
            <a:r>
              <a:rPr lang="en-US" sz="2400" spc="-5" dirty="0">
                <a:latin typeface="Times New Roman"/>
                <a:cs typeface="Times New Roman"/>
              </a:rPr>
              <a:t> </a:t>
            </a:r>
            <a:r>
              <a:rPr lang="en-US" sz="2400" dirty="0">
                <a:latin typeface="Times New Roman"/>
                <a:cs typeface="Times New Roman"/>
              </a:rPr>
              <a:t>and </a:t>
            </a:r>
            <a:r>
              <a:rPr lang="en-US" sz="2400" spc="-5" dirty="0">
                <a:highlight>
                  <a:srgbClr val="FFFF00"/>
                </a:highlight>
                <a:latin typeface="Times New Roman"/>
                <a:cs typeface="Times New Roman"/>
              </a:rPr>
              <a:t>ultraviolet</a:t>
            </a:r>
            <a:r>
              <a:rPr lang="en-US" sz="2400" spc="-5" dirty="0">
                <a:latin typeface="Times New Roman"/>
                <a:cs typeface="Times New Roman"/>
              </a:rPr>
              <a:t> absorption </a:t>
            </a:r>
            <a:r>
              <a:rPr lang="en-US" sz="2400" dirty="0">
                <a:latin typeface="Times New Roman"/>
                <a:cs typeface="Times New Roman"/>
              </a:rPr>
              <a:t>and </a:t>
            </a:r>
            <a:r>
              <a:rPr lang="en-US" sz="2400" spc="-5" dirty="0">
                <a:latin typeface="Times New Roman"/>
                <a:cs typeface="Times New Roman"/>
              </a:rPr>
              <a:t>emission  </a:t>
            </a:r>
            <a:r>
              <a:rPr lang="en-US" sz="2400" spc="-15" dirty="0">
                <a:latin typeface="Times New Roman"/>
                <a:cs typeface="Times New Roman"/>
              </a:rPr>
              <a:t>spectroscopy.</a:t>
            </a:r>
            <a:endParaRPr lang="en-US" sz="2400" dirty="0">
              <a:latin typeface="Times New Roman"/>
              <a:cs typeface="Times New Roman"/>
            </a:endParaRPr>
          </a:p>
        </p:txBody>
      </p:sp>
      <p:pic>
        <p:nvPicPr>
          <p:cNvPr id="59" name="Picture 6">
            <a:extLst>
              <a:ext uri="{FF2B5EF4-FFF2-40B4-BE49-F238E27FC236}">
                <a16:creationId xmlns:a16="http://schemas.microsoft.com/office/drawing/2014/main" id="{F1782887-40BE-DC4A-B1E9-1EA97C7D00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7005918"/>
            <a:ext cx="5179535" cy="2954198"/>
          </a:xfrm>
          <a:prstGeom prst="rect">
            <a:avLst/>
          </a:prstGeom>
        </p:spPr>
      </p:pic>
      <p:sp>
        <p:nvSpPr>
          <p:cNvPr id="61" name="مربع نص 60">
            <a:extLst>
              <a:ext uri="{FF2B5EF4-FFF2-40B4-BE49-F238E27FC236}">
                <a16:creationId xmlns:a16="http://schemas.microsoft.com/office/drawing/2014/main" id="{3AF334EE-42EA-9354-BBB2-F193D9DDA405}"/>
              </a:ext>
            </a:extLst>
          </p:cNvPr>
          <p:cNvSpPr txBox="1"/>
          <p:nvPr/>
        </p:nvSpPr>
        <p:spPr>
          <a:xfrm>
            <a:off x="11887200" y="7542539"/>
            <a:ext cx="600483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energy of a</a:t>
            </a:r>
            <a:r>
              <a:rPr lang="en-US" sz="21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band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 molecular absorption spectrum is the sum of three different energy components.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1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E</a:t>
            </a:r>
            <a:r>
              <a:rPr lang="ar-S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electronic + E</a:t>
            </a:r>
            <a:r>
              <a:rPr lang="ar-S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vibrational + E</a:t>
            </a:r>
            <a:r>
              <a:rPr lang="ar-S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rotational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Transitions between electronic-vibrational-rotational states give rise to spectra that appear to have </a:t>
            </a:r>
            <a:r>
              <a:rPr lang="en-US" sz="2100" u="sng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bands.</a:t>
            </a:r>
            <a:endParaRPr lang="en-US" sz="21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AutoShape 5">
            <a:extLst>
              <a:ext uri="{FF2B5EF4-FFF2-40B4-BE49-F238E27FC236}">
                <a16:creationId xmlns:a16="http://schemas.microsoft.com/office/drawing/2014/main" id="{6E44D7B3-6BE9-0A0F-04C4-7911CFD81647}"/>
              </a:ext>
            </a:extLst>
          </p:cNvPr>
          <p:cNvSpPr/>
          <p:nvPr/>
        </p:nvSpPr>
        <p:spPr>
          <a:xfrm rot="16200000">
            <a:off x="18774208" y="1366570"/>
            <a:ext cx="43907" cy="1171637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64" name="AutoShape 5">
            <a:extLst>
              <a:ext uri="{FF2B5EF4-FFF2-40B4-BE49-F238E27FC236}">
                <a16:creationId xmlns:a16="http://schemas.microsoft.com/office/drawing/2014/main" id="{B7C9739D-D09B-2AA6-B87F-6959C1C57601}"/>
              </a:ext>
            </a:extLst>
          </p:cNvPr>
          <p:cNvSpPr/>
          <p:nvPr/>
        </p:nvSpPr>
        <p:spPr>
          <a:xfrm flipH="1">
            <a:off x="12953999" y="3065229"/>
            <a:ext cx="45719" cy="405947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6088BC5D-2B1E-7669-15CA-C1052F236777}"/>
              </a:ext>
            </a:extLst>
          </p:cNvPr>
          <p:cNvSpPr txBox="1"/>
          <p:nvPr/>
        </p:nvSpPr>
        <p:spPr>
          <a:xfrm>
            <a:off x="15148490" y="3065228"/>
            <a:ext cx="15481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Nuclei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مربع نص 67">
            <a:extLst>
              <a:ext uri="{FF2B5EF4-FFF2-40B4-BE49-F238E27FC236}">
                <a16:creationId xmlns:a16="http://schemas.microsoft.com/office/drawing/2014/main" id="{88FF83C1-5817-3BB3-F6A4-4D6073D46FCE}"/>
              </a:ext>
            </a:extLst>
          </p:cNvPr>
          <p:cNvSpPr txBox="1"/>
          <p:nvPr/>
        </p:nvSpPr>
        <p:spPr>
          <a:xfrm>
            <a:off x="13326714" y="3807134"/>
            <a:ext cx="479716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lang="en-US" sz="2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Nuclei </a:t>
            </a:r>
            <a:r>
              <a:rPr lang="en-US" sz="2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have distinct </a:t>
            </a:r>
            <a:r>
              <a:rPr lang="en-US" sz="2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 </a:t>
            </a:r>
            <a:r>
              <a:rPr lang="en-US" sz="2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states that </a:t>
            </a:r>
            <a:r>
              <a:rPr lang="en-US" sz="2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sz="2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widely  separated and lead </a:t>
            </a:r>
            <a:r>
              <a:rPr lang="en-US" sz="2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500" spc="-1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gamma </a:t>
            </a:r>
            <a:r>
              <a:rPr lang="en-US" sz="2500" spc="-5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ray </a:t>
            </a:r>
            <a:r>
              <a:rPr lang="en-US" sz="2500" spc="-1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spectra</a:t>
            </a:r>
            <a:r>
              <a:rPr lang="en-US" sz="2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469900" marR="5080" indent="-457200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endParaRPr lang="en-US" sz="2500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lang="en-US" sz="2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Distinct  </a:t>
            </a:r>
            <a:r>
              <a:rPr lang="en-US" sz="2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nuclear </a:t>
            </a:r>
            <a:r>
              <a:rPr lang="en-US" sz="2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 states can </a:t>
            </a:r>
            <a:r>
              <a:rPr lang="en-US" sz="2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their </a:t>
            </a:r>
            <a:r>
              <a:rPr lang="en-US" sz="2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 </a:t>
            </a:r>
            <a:r>
              <a:rPr lang="en-US" sz="2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separated </a:t>
            </a:r>
            <a:r>
              <a:rPr lang="en-US" sz="2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a  </a:t>
            </a:r>
            <a:r>
              <a:rPr lang="en-US" sz="2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field, and this </a:t>
            </a:r>
            <a:r>
              <a:rPr lang="en-US" sz="2500" spc="-1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allows </a:t>
            </a:r>
            <a:r>
              <a:rPr lang="en-US" sz="2500" spc="-5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for NMR</a:t>
            </a:r>
            <a:r>
              <a:rPr lang="en-US" sz="2500" spc="14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spc="-1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spectroscopy</a:t>
            </a:r>
            <a:endParaRPr lang="en-US" sz="25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2700000">
            <a:off x="13852560" y="-6878450"/>
            <a:ext cx="6665510" cy="6664206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3" name="AutoShape 3"/>
          <p:cNvSpPr/>
          <p:nvPr/>
        </p:nvSpPr>
        <p:spPr>
          <a:xfrm rot="2700000">
            <a:off x="11081223" y="-1194161"/>
            <a:ext cx="6665510" cy="50247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4" name="AutoShape 4"/>
          <p:cNvSpPr/>
          <p:nvPr/>
        </p:nvSpPr>
        <p:spPr>
          <a:xfrm rot="2700000">
            <a:off x="-274591" y="8749507"/>
            <a:ext cx="43907" cy="3580261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5" name="AutoShape 5"/>
          <p:cNvSpPr/>
          <p:nvPr/>
        </p:nvSpPr>
        <p:spPr>
          <a:xfrm rot="2700000">
            <a:off x="-1975859" y="7508523"/>
            <a:ext cx="2489201" cy="2488714"/>
          </a:xfrm>
          <a:prstGeom prst="rect">
            <a:avLst/>
          </a:prstGeom>
          <a:solidFill>
            <a:srgbClr val="005E62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3418"/>
          <a:stretch>
            <a:fillRect/>
          </a:stretch>
        </p:blipFill>
        <p:spPr>
          <a:xfrm>
            <a:off x="0" y="-42863"/>
            <a:ext cx="2042806" cy="1772236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2ECBA93C-FE7E-717D-5A76-0F81F5C3302B}"/>
              </a:ext>
            </a:extLst>
          </p:cNvPr>
          <p:cNvSpPr txBox="1"/>
          <p:nvPr/>
        </p:nvSpPr>
        <p:spPr>
          <a:xfrm>
            <a:off x="2892854" y="520089"/>
            <a:ext cx="72038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Interaction of </a:t>
            </a:r>
            <a:r>
              <a:rPr lang="en-GB" sz="36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EMR with matters</a:t>
            </a:r>
            <a:endParaRPr lang="en-IE" sz="3600" b="1" kern="0" dirty="0">
              <a:solidFill>
                <a:schemeClr val="tx1">
                  <a:lumMod val="95000"/>
                  <a:lumOff val="5000"/>
                </a:schemeClr>
              </a:solidFill>
              <a:latin typeface="Century" panose="02040604050505020304" pitchFamily="18" charset="0"/>
              <a:cs typeface="Calibri" panose="020F0502020204030204" pitchFamily="34" charset="0"/>
            </a:endParaRPr>
          </a:p>
        </p:txBody>
      </p:sp>
      <p:pic>
        <p:nvPicPr>
          <p:cNvPr id="10" name="صورة 9" descr="صورة تحتوي على رسم بياني&#10;&#10;تم إنشاء الوصف تلقائياً">
            <a:extLst>
              <a:ext uri="{FF2B5EF4-FFF2-40B4-BE49-F238E27FC236}">
                <a16:creationId xmlns:a16="http://schemas.microsoft.com/office/drawing/2014/main" id="{DDC1801F-5EE6-5982-9DF0-D4DDF4AA54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191" y="1565602"/>
            <a:ext cx="10465690" cy="69118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" name="مربع نص 25">
            <a:extLst>
              <a:ext uri="{FF2B5EF4-FFF2-40B4-BE49-F238E27FC236}">
                <a16:creationId xmlns:a16="http://schemas.microsoft.com/office/drawing/2014/main" id="{632C89F8-FC7C-CF5B-1366-35951BE2E1FB}"/>
              </a:ext>
            </a:extLst>
          </p:cNvPr>
          <p:cNvSpPr txBox="1"/>
          <p:nvPr/>
        </p:nvSpPr>
        <p:spPr>
          <a:xfrm>
            <a:off x="2487950" y="8618730"/>
            <a:ext cx="1282825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" panose="02040604050505020304" pitchFamily="18" charset="0"/>
                <a:cs typeface="+mj-cs"/>
              </a:rPr>
              <a:t>Infrared primarily acts set molecules into vibration.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" panose="02040604050505020304" pitchFamily="18" charset="0"/>
                <a:cs typeface="+mj-cs"/>
              </a:rPr>
              <a:t>UV and visible light primarily acts to elevate electron to higher energy levels</a:t>
            </a:r>
            <a:r>
              <a:rPr lang="en-US" sz="2400" dirty="0">
                <a:cs typeface="+mj-cs"/>
              </a:rPr>
              <a:t>.</a:t>
            </a:r>
            <a:endParaRPr lang="ar-SA" sz="2400" dirty="0">
              <a:cs typeface="+mj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9" name="حبر 28">
                <a:extLst>
                  <a:ext uri="{FF2B5EF4-FFF2-40B4-BE49-F238E27FC236}">
                    <a16:creationId xmlns:a16="http://schemas.microsoft.com/office/drawing/2014/main" id="{4C491CBE-9625-ABF2-C858-491A0CACD49D}"/>
                  </a:ext>
                </a:extLst>
              </p14:cNvPr>
              <p14:cNvContentPartPr/>
              <p14:nvPr/>
            </p14:nvContentPartPr>
            <p14:xfrm>
              <a:off x="8252511" y="9282914"/>
              <a:ext cx="6396840" cy="96480"/>
            </p14:xfrm>
          </p:contentPart>
        </mc:Choice>
        <mc:Fallback xmlns="">
          <p:pic>
            <p:nvPicPr>
              <p:cNvPr id="29" name="حبر 28">
                <a:extLst>
                  <a:ext uri="{FF2B5EF4-FFF2-40B4-BE49-F238E27FC236}">
                    <a16:creationId xmlns:a16="http://schemas.microsoft.com/office/drawing/2014/main" id="{4C491CBE-9625-ABF2-C858-491A0CACD49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198511" y="9174914"/>
                <a:ext cx="6504480" cy="31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0" name="حبر 29">
                <a:extLst>
                  <a:ext uri="{FF2B5EF4-FFF2-40B4-BE49-F238E27FC236}">
                    <a16:creationId xmlns:a16="http://schemas.microsoft.com/office/drawing/2014/main" id="{5964B2F8-65A6-1131-2095-5B429D0B3265}"/>
                  </a:ext>
                </a:extLst>
              </p14:cNvPr>
              <p14:cNvContentPartPr/>
              <p14:nvPr/>
            </p14:nvContentPartPr>
            <p14:xfrm>
              <a:off x="2955831" y="9283274"/>
              <a:ext cx="2319480" cy="72360"/>
            </p14:xfrm>
          </p:contentPart>
        </mc:Choice>
        <mc:Fallback xmlns="">
          <p:pic>
            <p:nvPicPr>
              <p:cNvPr id="30" name="حبر 29">
                <a:extLst>
                  <a:ext uri="{FF2B5EF4-FFF2-40B4-BE49-F238E27FC236}">
                    <a16:creationId xmlns:a16="http://schemas.microsoft.com/office/drawing/2014/main" id="{5964B2F8-65A6-1131-2095-5B429D0B326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2191" y="9175274"/>
                <a:ext cx="242712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1" name="حبر 40">
                <a:extLst>
                  <a:ext uri="{FF2B5EF4-FFF2-40B4-BE49-F238E27FC236}">
                    <a16:creationId xmlns:a16="http://schemas.microsoft.com/office/drawing/2014/main" id="{EFBCE0AB-A702-0377-7C04-33E1665F3701}"/>
                  </a:ext>
                </a:extLst>
              </p14:cNvPr>
              <p14:cNvContentPartPr/>
              <p14:nvPr/>
            </p14:nvContentPartPr>
            <p14:xfrm>
              <a:off x="2930271" y="8885474"/>
              <a:ext cx="2966760" cy="56520"/>
            </p14:xfrm>
          </p:contentPart>
        </mc:Choice>
        <mc:Fallback xmlns="">
          <p:pic>
            <p:nvPicPr>
              <p:cNvPr id="41" name="حبر 40">
                <a:extLst>
                  <a:ext uri="{FF2B5EF4-FFF2-40B4-BE49-F238E27FC236}">
                    <a16:creationId xmlns:a16="http://schemas.microsoft.com/office/drawing/2014/main" id="{EFBCE0AB-A702-0377-7C04-33E1665F370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76271" y="8777834"/>
                <a:ext cx="3074400" cy="27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2" name="حبر 41">
                <a:extLst>
                  <a:ext uri="{FF2B5EF4-FFF2-40B4-BE49-F238E27FC236}">
                    <a16:creationId xmlns:a16="http://schemas.microsoft.com/office/drawing/2014/main" id="{46A946D8-725D-FACA-096F-D74B451F60D0}"/>
                  </a:ext>
                </a:extLst>
              </p14:cNvPr>
              <p14:cNvContentPartPr/>
              <p14:nvPr/>
            </p14:nvContentPartPr>
            <p14:xfrm>
              <a:off x="7408671" y="8890514"/>
              <a:ext cx="3889440" cy="43920"/>
            </p14:xfrm>
          </p:contentPart>
        </mc:Choice>
        <mc:Fallback xmlns="">
          <p:pic>
            <p:nvPicPr>
              <p:cNvPr id="42" name="حبر 41">
                <a:extLst>
                  <a:ext uri="{FF2B5EF4-FFF2-40B4-BE49-F238E27FC236}">
                    <a16:creationId xmlns:a16="http://schemas.microsoft.com/office/drawing/2014/main" id="{46A946D8-725D-FACA-096F-D74B451F60D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355031" y="8782874"/>
                <a:ext cx="3997080" cy="259560"/>
              </a:xfrm>
              <a:prstGeom prst="rect">
                <a:avLst/>
              </a:prstGeom>
            </p:spPr>
          </p:pic>
        </mc:Fallback>
      </mc:AlternateContent>
      <p:sp>
        <p:nvSpPr>
          <p:cNvPr id="59" name="object 2">
            <a:extLst>
              <a:ext uri="{FF2B5EF4-FFF2-40B4-BE49-F238E27FC236}">
                <a16:creationId xmlns:a16="http://schemas.microsoft.com/office/drawing/2014/main" id="{3A4D7EAA-CC5C-A721-5A31-B0031F5B4DDE}"/>
              </a:ext>
            </a:extLst>
          </p:cNvPr>
          <p:cNvSpPr/>
          <p:nvPr/>
        </p:nvSpPr>
        <p:spPr>
          <a:xfrm>
            <a:off x="12039599" y="1830604"/>
            <a:ext cx="5823048" cy="579743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2700000">
            <a:off x="13926545" y="-5713353"/>
            <a:ext cx="6665510" cy="6664206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3" name="AutoShape 3"/>
          <p:cNvSpPr/>
          <p:nvPr/>
        </p:nvSpPr>
        <p:spPr>
          <a:xfrm rot="2700000">
            <a:off x="10597558" y="-67986"/>
            <a:ext cx="6665510" cy="50247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4" name="AutoShape 4"/>
          <p:cNvSpPr/>
          <p:nvPr/>
        </p:nvSpPr>
        <p:spPr>
          <a:xfrm rot="2700000">
            <a:off x="-274591" y="8749507"/>
            <a:ext cx="43907" cy="3580261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5" name="AutoShape 5"/>
          <p:cNvSpPr/>
          <p:nvPr/>
        </p:nvSpPr>
        <p:spPr>
          <a:xfrm rot="2700000">
            <a:off x="-2304042" y="8013942"/>
            <a:ext cx="2489201" cy="2488714"/>
          </a:xfrm>
          <a:prstGeom prst="rect">
            <a:avLst/>
          </a:prstGeom>
          <a:solidFill>
            <a:srgbClr val="005E62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3418"/>
          <a:stretch>
            <a:fillRect/>
          </a:stretch>
        </p:blipFill>
        <p:spPr>
          <a:xfrm>
            <a:off x="7297" y="-42863"/>
            <a:ext cx="2042806" cy="1772236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2798AB13-1AE9-145F-8B77-89351D2DD648}"/>
              </a:ext>
            </a:extLst>
          </p:cNvPr>
          <p:cNvSpPr/>
          <p:nvPr/>
        </p:nvSpPr>
        <p:spPr>
          <a:xfrm>
            <a:off x="2050103" y="1023439"/>
            <a:ext cx="6421951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Absorption Induced by a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Magnatic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Field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9C2C6E30-31F9-E122-53C8-99DCDBEBAC7A}"/>
              </a:ext>
            </a:extLst>
          </p:cNvPr>
          <p:cNvSpPr txBox="1"/>
          <p:nvPr/>
        </p:nvSpPr>
        <p:spPr>
          <a:xfrm>
            <a:off x="402839" y="1783077"/>
            <a:ext cx="1600484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quantized energy levels can be observed as a result of strong magnetic field. Absorption will appear at </a:t>
            </a: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longer wavelength.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C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Nuclear transitions are between energy levels in the nucleus. Types of nuclear transitions lead to the emission of </a:t>
            </a:r>
            <a:r>
              <a:rPr lang="en-CA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alpha, beta, or gamma</a:t>
            </a:r>
            <a:r>
              <a:rPr lang="en-C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radiation.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Absorption by nuclei or by electrons in magnetic fields is studied by </a:t>
            </a: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nuclear magnetic resonance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(NMR) and </a:t>
            </a: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electron spin resonance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(ERS) techniques, </a:t>
            </a: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respectively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D6F43301-9473-67C6-64FA-35D9EC62A163}"/>
              </a:ext>
            </a:extLst>
          </p:cNvPr>
          <p:cNvSpPr txBox="1"/>
          <p:nvPr/>
        </p:nvSpPr>
        <p:spPr>
          <a:xfrm>
            <a:off x="1983308" y="4545546"/>
            <a:ext cx="4788689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Relaxation Processes</a:t>
            </a: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B245BB34-FC8F-14FA-8459-62CB3CF62EBB}"/>
              </a:ext>
            </a:extLst>
          </p:cNvPr>
          <p:cNvSpPr txBox="1"/>
          <p:nvPr/>
        </p:nvSpPr>
        <p:spPr>
          <a:xfrm>
            <a:off x="402839" y="5305184"/>
            <a:ext cx="8735299" cy="39703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Lifetime of excited atom or molecule is short because there are several relaxation processes that permit its return to the ground state.</a:t>
            </a:r>
          </a:p>
          <a:p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Nonradiative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Relaxation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Involves lose of energy in small steps as kinetic energy by collision</a:t>
            </a:r>
          </a:p>
          <a:p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Fluorescence and Phosphorescence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Analytically important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Fluorescence more rapidly than phosphorescence</a:t>
            </a: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E20BE463-0232-718D-8C6C-4EACC1B6B0CA}"/>
              </a:ext>
            </a:extLst>
          </p:cNvPr>
          <p:cNvSpPr txBox="1">
            <a:spLocks/>
          </p:cNvSpPr>
          <p:nvPr/>
        </p:nvSpPr>
        <p:spPr>
          <a:xfrm>
            <a:off x="11353798" y="4542166"/>
            <a:ext cx="4788689" cy="44371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12700" rIns="0" bIns="0" rtlCol="0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z="2800" b="1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Emission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of Radiation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BDAC3A45-8346-93A9-DA9E-56709022D674}"/>
              </a:ext>
            </a:extLst>
          </p:cNvPr>
          <p:cNvSpPr txBox="1"/>
          <p:nvPr/>
        </p:nvSpPr>
        <p:spPr>
          <a:xfrm>
            <a:off x="9370570" y="5138945"/>
            <a:ext cx="8514591" cy="47525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275"/>
              </a:spcBef>
            </a:pPr>
            <a:r>
              <a:rPr lang="en-US" sz="2800" spc="20" dirty="0">
                <a:latin typeface="Times New Roman"/>
                <a:cs typeface="Times New Roman"/>
              </a:rPr>
              <a:t>When excited particles relax to lower energy levels, they give up their excess energy as photons (emission). </a:t>
            </a:r>
          </a:p>
          <a:p>
            <a:pPr marL="355600" indent="-342900">
              <a:lnSpc>
                <a:spcPct val="100000"/>
              </a:lnSpc>
              <a:spcBef>
                <a:spcPts val="1275"/>
              </a:spcBef>
              <a:buFont typeface="Wingdings" panose="05000000000000000000" pitchFamily="2" charset="2"/>
              <a:buChar char="Ø"/>
            </a:pPr>
            <a:r>
              <a:rPr lang="en-US" sz="2800" spc="20" dirty="0">
                <a:solidFill>
                  <a:srgbClr val="FF0000"/>
                </a:solidFill>
                <a:latin typeface="Times New Roman"/>
                <a:cs typeface="Times New Roman"/>
              </a:rPr>
              <a:t>Excitation can </a:t>
            </a:r>
            <a:r>
              <a:rPr lang="en-US" sz="2800" spc="15" dirty="0">
                <a:solidFill>
                  <a:srgbClr val="FF0000"/>
                </a:solidFill>
                <a:latin typeface="Times New Roman"/>
                <a:cs typeface="Times New Roman"/>
              </a:rPr>
              <a:t>be </a:t>
            </a:r>
            <a:r>
              <a:rPr lang="en-US" sz="2800" spc="20" dirty="0">
                <a:solidFill>
                  <a:srgbClr val="FF0000"/>
                </a:solidFill>
                <a:latin typeface="Times New Roman"/>
                <a:cs typeface="Times New Roman"/>
              </a:rPr>
              <a:t>done </a:t>
            </a:r>
            <a:r>
              <a:rPr lang="en-US" sz="2800" spc="15" dirty="0">
                <a:solidFill>
                  <a:srgbClr val="FF0000"/>
                </a:solidFill>
                <a:latin typeface="Times New Roman"/>
                <a:cs typeface="Times New Roman"/>
              </a:rPr>
              <a:t>by</a:t>
            </a:r>
            <a:r>
              <a:rPr lang="en-US" sz="2800" spc="155" dirty="0">
                <a:solidFill>
                  <a:srgbClr val="FF0000"/>
                </a:solidFill>
                <a:latin typeface="Times New Roman"/>
                <a:cs typeface="Times New Roman"/>
              </a:rPr>
              <a:t>:</a:t>
            </a:r>
            <a:endParaRPr lang="en-US" sz="28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327025" indent="-314325">
              <a:lnSpc>
                <a:spcPct val="100000"/>
              </a:lnSpc>
              <a:spcBef>
                <a:spcPts val="1175"/>
              </a:spcBef>
              <a:buAutoNum type="arabicPeriod"/>
              <a:tabLst>
                <a:tab pos="327660" algn="l"/>
              </a:tabLst>
            </a:pPr>
            <a:r>
              <a:rPr lang="en-US" sz="2800" spc="20" dirty="0">
                <a:highlight>
                  <a:srgbClr val="FFFF00"/>
                </a:highlight>
                <a:latin typeface="Times New Roman"/>
                <a:cs typeface="Times New Roman"/>
              </a:rPr>
              <a:t>Bombardment with electrons</a:t>
            </a:r>
            <a:r>
              <a:rPr lang="en-US" sz="2800" spc="20" dirty="0">
                <a:latin typeface="Times New Roman"/>
                <a:cs typeface="Times New Roman"/>
              </a:rPr>
              <a:t> (X-ray emission)</a:t>
            </a:r>
            <a:endParaRPr lang="en-US" sz="2800" dirty="0">
              <a:latin typeface="Times New Roman"/>
              <a:cs typeface="Times New Roman"/>
            </a:endParaRPr>
          </a:p>
          <a:p>
            <a:pPr marL="327660" indent="-314960">
              <a:lnSpc>
                <a:spcPct val="100000"/>
              </a:lnSpc>
              <a:spcBef>
                <a:spcPts val="1180"/>
              </a:spcBef>
              <a:buAutoNum type="arabicPeriod"/>
              <a:tabLst>
                <a:tab pos="328295" algn="l"/>
              </a:tabLst>
            </a:pPr>
            <a:r>
              <a:rPr lang="en-US" sz="2800" spc="20" dirty="0">
                <a:highlight>
                  <a:srgbClr val="FFFF00"/>
                </a:highlight>
                <a:latin typeface="Times New Roman"/>
                <a:cs typeface="Times New Roman"/>
              </a:rPr>
              <a:t>Electric excitation </a:t>
            </a:r>
            <a:r>
              <a:rPr lang="en-US" sz="2800" spc="20" dirty="0">
                <a:latin typeface="Times New Roman"/>
                <a:cs typeface="Times New Roman"/>
              </a:rPr>
              <a:t>(e.g. arc </a:t>
            </a:r>
            <a:r>
              <a:rPr lang="en-US" sz="2800" dirty="0">
                <a:latin typeface="Times New Roman"/>
                <a:cs typeface="Times New Roman"/>
              </a:rPr>
              <a:t>, </a:t>
            </a:r>
            <a:r>
              <a:rPr lang="en-US" sz="2800" spc="25" dirty="0">
                <a:latin typeface="Times New Roman"/>
                <a:cs typeface="Times New Roman"/>
              </a:rPr>
              <a:t>spark, furnace</a:t>
            </a:r>
            <a:r>
              <a:rPr lang="en-US" sz="2800" spc="105" dirty="0">
                <a:latin typeface="Times New Roman"/>
                <a:cs typeface="Times New Roman"/>
              </a:rPr>
              <a:t> </a:t>
            </a:r>
            <a:r>
              <a:rPr lang="en-US" sz="2800" spc="15" dirty="0">
                <a:latin typeface="Times New Roman"/>
                <a:cs typeface="Times New Roman"/>
              </a:rPr>
              <a:t>or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spc="25" dirty="0">
                <a:latin typeface="Times New Roman"/>
                <a:cs typeface="Times New Roman"/>
              </a:rPr>
              <a:t>plasma) or intense </a:t>
            </a:r>
            <a:r>
              <a:rPr lang="en-US" sz="2800" spc="20" dirty="0">
                <a:latin typeface="Times New Roman"/>
                <a:cs typeface="Times New Roman"/>
              </a:rPr>
              <a:t>heat source </a:t>
            </a:r>
            <a:r>
              <a:rPr lang="en-US" sz="2800" spc="15" dirty="0">
                <a:latin typeface="Times New Roman"/>
                <a:cs typeface="Times New Roman"/>
              </a:rPr>
              <a:t>(e.g. </a:t>
            </a:r>
            <a:r>
              <a:rPr lang="en-US" sz="2800" spc="20" dirty="0">
                <a:latin typeface="Times New Roman"/>
                <a:cs typeface="Times New Roman"/>
              </a:rPr>
              <a:t>flame)  </a:t>
            </a:r>
            <a:r>
              <a:rPr lang="en-US" sz="2800" spc="25" dirty="0">
                <a:latin typeface="Times New Roman"/>
                <a:cs typeface="Times New Roman"/>
              </a:rPr>
              <a:t>(UV, visible, or IR emission).</a:t>
            </a:r>
            <a:endParaRPr lang="en-US" sz="2800" dirty="0">
              <a:latin typeface="Times New Roman"/>
              <a:cs typeface="Times New Roman"/>
            </a:endParaRPr>
          </a:p>
          <a:p>
            <a:pPr marL="328295" indent="-315595">
              <a:lnSpc>
                <a:spcPct val="100000"/>
              </a:lnSpc>
              <a:spcBef>
                <a:spcPts val="1180"/>
              </a:spcBef>
              <a:buAutoNum type="arabicPeriod" startAt="3"/>
              <a:tabLst>
                <a:tab pos="328930" algn="l"/>
              </a:tabLst>
            </a:pPr>
            <a:r>
              <a:rPr lang="en-US" sz="2800" spc="25" dirty="0">
                <a:highlight>
                  <a:srgbClr val="FFFF00"/>
                </a:highlight>
                <a:latin typeface="Times New Roman"/>
                <a:cs typeface="Times New Roman"/>
              </a:rPr>
              <a:t>Beam </a:t>
            </a:r>
            <a:r>
              <a:rPr lang="en-US" sz="2800" spc="15" dirty="0">
                <a:highlight>
                  <a:srgbClr val="FFFF00"/>
                </a:highlight>
                <a:latin typeface="Times New Roman"/>
                <a:cs typeface="Times New Roman"/>
              </a:rPr>
              <a:t>of </a:t>
            </a:r>
            <a:r>
              <a:rPr lang="en-US" sz="2800" spc="20" dirty="0">
                <a:highlight>
                  <a:srgbClr val="FFFF00"/>
                </a:highlight>
                <a:latin typeface="Times New Roman"/>
                <a:cs typeface="Times New Roman"/>
              </a:rPr>
              <a:t>electromagnetic</a:t>
            </a:r>
            <a:r>
              <a:rPr lang="en-US" sz="2800" spc="105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lang="en-US" sz="2800" spc="20" dirty="0">
                <a:highlight>
                  <a:srgbClr val="FFFF00"/>
                </a:highlight>
                <a:latin typeface="Times New Roman"/>
                <a:cs typeface="Times New Roman"/>
              </a:rPr>
              <a:t>radiation </a:t>
            </a:r>
            <a:r>
              <a:rPr lang="en-US" sz="2800" spc="20" dirty="0">
                <a:latin typeface="Times New Roman"/>
                <a:cs typeface="Times New Roman"/>
              </a:rPr>
              <a:t>(fluorescence).</a:t>
            </a:r>
            <a:endParaRPr lang="en-US" sz="2800" dirty="0">
              <a:latin typeface="Times New Roman"/>
              <a:cs typeface="Times New Roman"/>
            </a:endParaRPr>
          </a:p>
          <a:p>
            <a:pPr marL="328295" indent="-315595">
              <a:spcBef>
                <a:spcPts val="1175"/>
              </a:spcBef>
              <a:buFontTx/>
              <a:buAutoNum type="arabicPeriod" startAt="3"/>
              <a:tabLst>
                <a:tab pos="328930" algn="l"/>
              </a:tabLst>
            </a:pPr>
            <a:r>
              <a:rPr lang="en-US" sz="2800" dirty="0">
                <a:highlight>
                  <a:srgbClr val="FFFF00"/>
                </a:highlight>
                <a:latin typeface="Times New Roman"/>
                <a:cs typeface="Times New Roman"/>
              </a:rPr>
              <a:t>C</a:t>
            </a:r>
            <a:r>
              <a:rPr lang="en-US" sz="2800" spc="20" dirty="0">
                <a:highlight>
                  <a:srgbClr val="FFFF00"/>
                </a:highlight>
                <a:latin typeface="Times New Roman"/>
                <a:cs typeface="Times New Roman"/>
              </a:rPr>
              <a:t>hemical </a:t>
            </a:r>
            <a:r>
              <a:rPr lang="en-US" sz="2800" spc="25" dirty="0">
                <a:highlight>
                  <a:srgbClr val="FFFF00"/>
                </a:highlight>
                <a:latin typeface="Times New Roman"/>
                <a:cs typeface="Times New Roman"/>
              </a:rPr>
              <a:t>reaction </a:t>
            </a:r>
            <a:r>
              <a:rPr lang="en-US" sz="2800" spc="25" dirty="0">
                <a:latin typeface="Times New Roman"/>
                <a:cs typeface="Times New Roman"/>
              </a:rPr>
              <a:t>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Chemiluminescence</a:t>
            </a:r>
            <a:r>
              <a:rPr lang="en-US" sz="2800" spc="25" dirty="0">
                <a:latin typeface="Times New Roman"/>
                <a:cs typeface="Times New Roman"/>
              </a:rPr>
              <a:t>) </a:t>
            </a:r>
            <a:r>
              <a:rPr lang="en-US" sz="2800" spc="105" dirty="0">
                <a:latin typeface="Times New Roman"/>
                <a:cs typeface="Times New Roman"/>
              </a:rPr>
              <a:t> </a:t>
            </a:r>
            <a:r>
              <a:rPr lang="en-US" sz="2800" dirty="0">
                <a:latin typeface="Times New Roman"/>
                <a:cs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2700000">
            <a:off x="-1047583" y="-3312215"/>
            <a:ext cx="3405260" cy="3404594"/>
          </a:xfrm>
          <a:prstGeom prst="rect">
            <a:avLst/>
          </a:prstGeom>
          <a:solidFill>
            <a:srgbClr val="D9D9D9"/>
          </a:solidFill>
        </p:spPr>
      </p:sp>
      <p:sp>
        <p:nvSpPr>
          <p:cNvPr id="3" name="AutoShape 3"/>
          <p:cNvSpPr/>
          <p:nvPr/>
        </p:nvSpPr>
        <p:spPr>
          <a:xfrm rot="2700000">
            <a:off x="18840091" y="-295240"/>
            <a:ext cx="2025061" cy="3342526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4" name="AutoShape 4"/>
          <p:cNvSpPr/>
          <p:nvPr/>
        </p:nvSpPr>
        <p:spPr>
          <a:xfrm rot="2700000">
            <a:off x="-2427666" y="-353314"/>
            <a:ext cx="3196564" cy="61266"/>
          </a:xfrm>
          <a:prstGeom prst="rect">
            <a:avLst/>
          </a:prstGeom>
          <a:solidFill>
            <a:srgbClr val="D9D9D9"/>
          </a:solidFill>
        </p:spPr>
      </p:sp>
      <p:sp>
        <p:nvSpPr>
          <p:cNvPr id="5" name="AutoShape 5"/>
          <p:cNvSpPr/>
          <p:nvPr/>
        </p:nvSpPr>
        <p:spPr>
          <a:xfrm rot="2700000" flipH="1">
            <a:off x="19596420" y="-2934396"/>
            <a:ext cx="45719" cy="5266464"/>
          </a:xfrm>
          <a:prstGeom prst="rect">
            <a:avLst/>
          </a:prstGeom>
          <a:solidFill>
            <a:srgbClr val="005E62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3418"/>
          <a:stretch>
            <a:fillRect/>
          </a:stretch>
        </p:blipFill>
        <p:spPr>
          <a:xfrm>
            <a:off x="16287042" y="-78483"/>
            <a:ext cx="2042806" cy="1772236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8FEED5FC-421A-937E-7B9A-3BCA8DF0018F}"/>
              </a:ext>
            </a:extLst>
          </p:cNvPr>
          <p:cNvSpPr txBox="1"/>
          <p:nvPr/>
        </p:nvSpPr>
        <p:spPr>
          <a:xfrm>
            <a:off x="10911813" y="800100"/>
            <a:ext cx="5375229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2- Emission </a:t>
            </a:r>
            <a:r>
              <a:rPr lang="en-US"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of Radiation</a:t>
            </a:r>
            <a:endParaRPr lang="en-US" sz="28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cxnSp>
        <p:nvCxnSpPr>
          <p:cNvPr id="30" name="رابط كسهم مستقيم 29">
            <a:extLst>
              <a:ext uri="{FF2B5EF4-FFF2-40B4-BE49-F238E27FC236}">
                <a16:creationId xmlns:a16="http://schemas.microsoft.com/office/drawing/2014/main" id="{D0BA12D5-1B3A-B48E-ED74-1325C8E649BC}"/>
              </a:ext>
            </a:extLst>
          </p:cNvPr>
          <p:cNvCxnSpPr>
            <a:cxnSpLocks/>
          </p:cNvCxnSpPr>
          <p:nvPr/>
        </p:nvCxnSpPr>
        <p:spPr>
          <a:xfrm>
            <a:off x="1623639" y="4717910"/>
            <a:ext cx="0" cy="6031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رابط كسهم مستقيم 31">
            <a:extLst>
              <a:ext uri="{FF2B5EF4-FFF2-40B4-BE49-F238E27FC236}">
                <a16:creationId xmlns:a16="http://schemas.microsoft.com/office/drawing/2014/main" id="{D96E1E37-1C1E-F6AD-9740-5CDEB4CC5583}"/>
              </a:ext>
            </a:extLst>
          </p:cNvPr>
          <p:cNvCxnSpPr>
            <a:cxnSpLocks/>
          </p:cNvCxnSpPr>
          <p:nvPr/>
        </p:nvCxnSpPr>
        <p:spPr>
          <a:xfrm>
            <a:off x="8763000" y="4674002"/>
            <a:ext cx="0" cy="6031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رابط كسهم مستقيم 32">
            <a:extLst>
              <a:ext uri="{FF2B5EF4-FFF2-40B4-BE49-F238E27FC236}">
                <a16:creationId xmlns:a16="http://schemas.microsoft.com/office/drawing/2014/main" id="{1CE31A3F-B45D-E203-4589-BF1442F554A5}"/>
              </a:ext>
            </a:extLst>
          </p:cNvPr>
          <p:cNvCxnSpPr>
            <a:cxnSpLocks/>
          </p:cNvCxnSpPr>
          <p:nvPr/>
        </p:nvCxnSpPr>
        <p:spPr>
          <a:xfrm>
            <a:off x="16459200" y="4717910"/>
            <a:ext cx="0" cy="6031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رابط مستقيم 34">
            <a:extLst>
              <a:ext uri="{FF2B5EF4-FFF2-40B4-BE49-F238E27FC236}">
                <a16:creationId xmlns:a16="http://schemas.microsoft.com/office/drawing/2014/main" id="{1602C10F-8467-139C-5F4A-021095B499FF}"/>
              </a:ext>
            </a:extLst>
          </p:cNvPr>
          <p:cNvCxnSpPr>
            <a:cxnSpLocks/>
          </p:cNvCxnSpPr>
          <p:nvPr/>
        </p:nvCxnSpPr>
        <p:spPr>
          <a:xfrm>
            <a:off x="1663947" y="4717910"/>
            <a:ext cx="1479525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95916788-A3B1-4E9C-F04D-0639A7583A54}"/>
              </a:ext>
            </a:extLst>
          </p:cNvPr>
          <p:cNvSpPr txBox="1"/>
          <p:nvPr/>
        </p:nvSpPr>
        <p:spPr>
          <a:xfrm>
            <a:off x="1663947" y="4797791"/>
            <a:ext cx="28670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Line spectra</a:t>
            </a: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8ED3C886-335A-38FD-206D-CC2E7C6AAC34}"/>
              </a:ext>
            </a:extLst>
          </p:cNvPr>
          <p:cNvSpPr txBox="1"/>
          <p:nvPr/>
        </p:nvSpPr>
        <p:spPr>
          <a:xfrm>
            <a:off x="8635281" y="4744288"/>
            <a:ext cx="3489181" cy="966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 Band spectra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8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2" name="AutoShape 5">
            <a:extLst>
              <a:ext uri="{FF2B5EF4-FFF2-40B4-BE49-F238E27FC236}">
                <a16:creationId xmlns:a16="http://schemas.microsoft.com/office/drawing/2014/main" id="{6E44D7B3-6BE9-0A0F-04C4-7911CFD81647}"/>
              </a:ext>
            </a:extLst>
          </p:cNvPr>
          <p:cNvSpPr/>
          <p:nvPr/>
        </p:nvSpPr>
        <p:spPr>
          <a:xfrm>
            <a:off x="6583681" y="5222258"/>
            <a:ext cx="45719" cy="788905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c</a:t>
            </a:r>
            <a:endParaRPr lang="ar-SA" dirty="0"/>
          </a:p>
        </p:txBody>
      </p: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6088BC5D-2B1E-7669-15CA-C1052F236777}"/>
              </a:ext>
            </a:extLst>
          </p:cNvPr>
          <p:cNvSpPr txBox="1"/>
          <p:nvPr/>
        </p:nvSpPr>
        <p:spPr>
          <a:xfrm>
            <a:off x="13096373" y="4690306"/>
            <a:ext cx="359142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None/>
            </a:pPr>
            <a:r>
              <a:rPr lang="en-US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 Continuum Spectra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F5C5AF1-C558-5F6C-5FF2-655DB99FC9F0}"/>
              </a:ext>
            </a:extLst>
          </p:cNvPr>
          <p:cNvSpPr txBox="1">
            <a:spLocks/>
          </p:cNvSpPr>
          <p:nvPr/>
        </p:nvSpPr>
        <p:spPr>
          <a:xfrm>
            <a:off x="6243939" y="102002"/>
            <a:ext cx="5600700" cy="63758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Spectra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385FDEC4-1D98-16EB-D8F5-978644326379}"/>
              </a:ext>
            </a:extLst>
          </p:cNvPr>
          <p:cNvSpPr txBox="1"/>
          <p:nvPr/>
        </p:nvSpPr>
        <p:spPr>
          <a:xfrm>
            <a:off x="1623639" y="734080"/>
            <a:ext cx="47712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</a:t>
            </a:r>
            <a:r>
              <a:rPr lang="en-US" sz="2800" b="1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Absorption spectrum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2819775B-C96C-9268-7E76-8C19112BDD05}"/>
              </a:ext>
            </a:extLst>
          </p:cNvPr>
          <p:cNvSpPr txBox="1"/>
          <p:nvPr/>
        </p:nvSpPr>
        <p:spPr>
          <a:xfrm>
            <a:off x="0" y="1257300"/>
            <a:ext cx="750509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plot of the absorbance of the amount of light absorbed by a sample (atom or molecule) as a function of wavelength or frequency.</a:t>
            </a: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0CF55002-C9FA-E713-43EB-0C204D662CD6}"/>
              </a:ext>
            </a:extLst>
          </p:cNvPr>
          <p:cNvSpPr/>
          <p:nvPr/>
        </p:nvSpPr>
        <p:spPr>
          <a:xfrm>
            <a:off x="298988" y="2628901"/>
            <a:ext cx="3850974" cy="20461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DE8ABBA0-8D20-BAA9-66C6-34E9AF1AFA70}"/>
              </a:ext>
            </a:extLst>
          </p:cNvPr>
          <p:cNvSpPr/>
          <p:nvPr/>
        </p:nvSpPr>
        <p:spPr>
          <a:xfrm>
            <a:off x="4038600" y="2552700"/>
            <a:ext cx="3610738" cy="21073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E35E62A2-85B7-2DDB-50EE-570FFAAB7555}"/>
              </a:ext>
            </a:extLst>
          </p:cNvPr>
          <p:cNvSpPr txBox="1"/>
          <p:nvPr/>
        </p:nvSpPr>
        <p:spPr>
          <a:xfrm>
            <a:off x="10812240" y="1333500"/>
            <a:ext cx="714265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plot of the relative power (intensity or abundance) of the emitted radiation as a function of wavelength or frequency.</a:t>
            </a: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35FB0361-E76A-E7AE-CEF1-A89EC3DC2EC6}"/>
              </a:ext>
            </a:extLst>
          </p:cNvPr>
          <p:cNvSpPr/>
          <p:nvPr/>
        </p:nvSpPr>
        <p:spPr>
          <a:xfrm>
            <a:off x="10667999" y="2705100"/>
            <a:ext cx="3581401" cy="19402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57D9A3C5-BB5E-84DD-4F7A-4DF1419F8C29}"/>
              </a:ext>
            </a:extLst>
          </p:cNvPr>
          <p:cNvSpPr/>
          <p:nvPr/>
        </p:nvSpPr>
        <p:spPr>
          <a:xfrm>
            <a:off x="14068288" y="2689942"/>
            <a:ext cx="3886604" cy="195541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687F458B-89E8-4F45-1515-93E62F77F88F}"/>
              </a:ext>
            </a:extLst>
          </p:cNvPr>
          <p:cNvSpPr txBox="1"/>
          <p:nvPr/>
        </p:nvSpPr>
        <p:spPr>
          <a:xfrm>
            <a:off x="298987" y="5436002"/>
            <a:ext cx="66469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spectrum that consists </a:t>
            </a:r>
            <a:r>
              <a:rPr lang="en-CA"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of narrow, brightly colored, parallel lines on a dark background</a:t>
            </a:r>
          </a:p>
          <a:p>
            <a:pPr marL="257175" indent="-257175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atoms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well separated, in a gas phase</a:t>
            </a:r>
          </a:p>
        </p:txBody>
      </p:sp>
      <p:pic>
        <p:nvPicPr>
          <p:cNvPr id="23" name="Picture 19" descr="0621a">
            <a:extLst>
              <a:ext uri="{FF2B5EF4-FFF2-40B4-BE49-F238E27FC236}">
                <a16:creationId xmlns:a16="http://schemas.microsoft.com/office/drawing/2014/main" id="{72EEAD71-45F1-B460-27F9-2FB702EEA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46" y="6689767"/>
            <a:ext cx="3412386" cy="2949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">
            <a:extLst>
              <a:ext uri="{FF2B5EF4-FFF2-40B4-BE49-F238E27FC236}">
                <a16:creationId xmlns:a16="http://schemas.microsoft.com/office/drawing/2014/main" id="{903C1B33-964D-B0BF-CBE6-303CFD8DA4A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16525" b="1162"/>
          <a:stretch/>
        </p:blipFill>
        <p:spPr>
          <a:xfrm>
            <a:off x="3429000" y="7304732"/>
            <a:ext cx="3028940" cy="1200328"/>
          </a:xfrm>
          <a:prstGeom prst="rect">
            <a:avLst/>
          </a:prstGeom>
        </p:spPr>
      </p:pic>
      <p:sp>
        <p:nvSpPr>
          <p:cNvPr id="26" name="مربع نص 25">
            <a:extLst>
              <a:ext uri="{FF2B5EF4-FFF2-40B4-BE49-F238E27FC236}">
                <a16:creationId xmlns:a16="http://schemas.microsoft.com/office/drawing/2014/main" id="{90D96CE8-D9CF-9652-8449-6089DD80C9F6}"/>
              </a:ext>
            </a:extLst>
          </p:cNvPr>
          <p:cNvSpPr txBox="1"/>
          <p:nvPr/>
        </p:nvSpPr>
        <p:spPr>
          <a:xfrm>
            <a:off x="6733238" y="5319924"/>
            <a:ext cx="560069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produced by molecules. They are the groups of lines which are closely spaced</a:t>
            </a:r>
          </a:p>
          <a:p>
            <a:pPr>
              <a:spcBef>
                <a:spcPct val="0"/>
              </a:spcBef>
              <a:buNone/>
            </a:pP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one another.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molecules and radicals</a:t>
            </a:r>
          </a:p>
        </p:txBody>
      </p:sp>
      <p:pic>
        <p:nvPicPr>
          <p:cNvPr id="27" name="Picture 10" descr="0621b">
            <a:extLst>
              <a:ext uri="{FF2B5EF4-FFF2-40B4-BE49-F238E27FC236}">
                <a16:creationId xmlns:a16="http://schemas.microsoft.com/office/drawing/2014/main" id="{99B38D23-3C3A-8C48-9332-CF9CE10BF3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5" b="19761"/>
          <a:stretch/>
        </p:blipFill>
        <p:spPr bwMode="auto">
          <a:xfrm>
            <a:off x="6705600" y="7005662"/>
            <a:ext cx="3067230" cy="26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0">
            <a:extLst>
              <a:ext uri="{FF2B5EF4-FFF2-40B4-BE49-F238E27FC236}">
                <a16:creationId xmlns:a16="http://schemas.microsoft.com/office/drawing/2014/main" id="{545B1EE1-E99F-C588-3ABE-9285B0B463C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7339224"/>
            <a:ext cx="2453061" cy="2063041"/>
          </a:xfrm>
          <a:prstGeom prst="rect">
            <a:avLst/>
          </a:prstGeom>
        </p:spPr>
      </p:pic>
      <p:sp>
        <p:nvSpPr>
          <p:cNvPr id="29" name="AutoShape 5">
            <a:extLst>
              <a:ext uri="{FF2B5EF4-FFF2-40B4-BE49-F238E27FC236}">
                <a16:creationId xmlns:a16="http://schemas.microsoft.com/office/drawing/2014/main" id="{DC4D277F-B677-D483-8593-5C3D33BD944A}"/>
              </a:ext>
            </a:extLst>
          </p:cNvPr>
          <p:cNvSpPr/>
          <p:nvPr/>
        </p:nvSpPr>
        <p:spPr>
          <a:xfrm>
            <a:off x="12420600" y="5237231"/>
            <a:ext cx="45719" cy="788905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c</a:t>
            </a:r>
            <a:endParaRPr lang="ar-SA" dirty="0"/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7FAFF5B2-E7D2-8E67-067F-98FEED9755A5}"/>
              </a:ext>
            </a:extLst>
          </p:cNvPr>
          <p:cNvSpPr txBox="1"/>
          <p:nvPr/>
        </p:nvSpPr>
        <p:spPr>
          <a:xfrm>
            <a:off x="12630074" y="5167848"/>
            <a:ext cx="535893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Produced when solid are heated to emit light</a:t>
            </a:r>
            <a:endParaRPr lang="en-US" altLang="en-US" sz="24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CA"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 spectrum that contains or appears to contain all </a:t>
            </a: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wavelengths but not spectrum lines over a wide portion of its range.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Black-body radiation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type of EMR within or surrounding a body in thermodynamic equilibrium with its environment</a:t>
            </a:r>
            <a:endParaRPr lang="ar-SA" sz="2400" dirty="0"/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614322E5-A064-8EB6-9202-F99309B9B71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7387" y="8196180"/>
            <a:ext cx="3993948" cy="1971153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ECF81790-C6DD-2EF0-7853-2AC8BD6FA493}"/>
              </a:ext>
            </a:extLst>
          </p:cNvPr>
          <p:cNvSpPr txBox="1"/>
          <p:nvPr/>
        </p:nvSpPr>
        <p:spPr>
          <a:xfrm>
            <a:off x="7645839" y="4141755"/>
            <a:ext cx="3283848" cy="584775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Shape of spectra</a:t>
            </a:r>
          </a:p>
        </p:txBody>
      </p:sp>
    </p:spTree>
    <p:extLst>
      <p:ext uri="{BB962C8B-B14F-4D97-AF65-F5344CB8AC3E}">
        <p14:creationId xmlns:p14="http://schemas.microsoft.com/office/powerpoint/2010/main" val="3262617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2700000">
            <a:off x="-707436" y="-5582989"/>
            <a:ext cx="5445194" cy="5325726"/>
          </a:xfrm>
          <a:prstGeom prst="rect">
            <a:avLst/>
          </a:prstGeom>
          <a:solidFill>
            <a:srgbClr val="005E62"/>
          </a:solidFill>
        </p:spPr>
      </p:sp>
      <p:sp>
        <p:nvSpPr>
          <p:cNvPr id="3" name="AutoShape 3"/>
          <p:cNvSpPr/>
          <p:nvPr/>
        </p:nvSpPr>
        <p:spPr>
          <a:xfrm rot="2700000">
            <a:off x="-4006376" y="-1504592"/>
            <a:ext cx="6665510" cy="50247"/>
          </a:xfrm>
          <a:prstGeom prst="rect">
            <a:avLst/>
          </a:prstGeom>
          <a:solidFill>
            <a:srgbClr val="005E62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3418"/>
          <a:stretch>
            <a:fillRect/>
          </a:stretch>
        </p:blipFill>
        <p:spPr>
          <a:xfrm>
            <a:off x="16237897" y="0"/>
            <a:ext cx="2042806" cy="1772236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286A01FE-5471-206C-8A11-CCF792B96EC6}"/>
              </a:ext>
            </a:extLst>
          </p:cNvPr>
          <p:cNvSpPr txBox="1"/>
          <p:nvPr/>
        </p:nvSpPr>
        <p:spPr>
          <a:xfrm>
            <a:off x="4017219" y="307488"/>
            <a:ext cx="93391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Quantitative Aspects of Spectrochemical Measurements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B1BF1A39-4EB5-1D7A-ED87-92627F5B84D0}"/>
              </a:ext>
            </a:extLst>
          </p:cNvPr>
          <p:cNvSpPr txBox="1"/>
          <p:nvPr/>
        </p:nvSpPr>
        <p:spPr>
          <a:xfrm>
            <a:off x="228600" y="2324100"/>
            <a:ext cx="52577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terms and relations: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13AE6D79-58F5-B866-4656-3CA90761530C}"/>
              </a:ext>
            </a:extLst>
          </p:cNvPr>
          <p:cNvSpPr txBox="1"/>
          <p:nvPr/>
        </p:nvSpPr>
        <p:spPr>
          <a:xfrm>
            <a:off x="521842" y="3431290"/>
            <a:ext cx="29866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Century" panose="02040604050505020304" pitchFamily="18" charset="0"/>
              </a:rPr>
              <a:t>Transmittance: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5BC79973-9009-558A-EBDE-839EA7AA8005}"/>
                  </a:ext>
                </a:extLst>
              </p:cNvPr>
              <p:cNvSpPr txBox="1"/>
              <p:nvPr/>
            </p:nvSpPr>
            <p:spPr>
              <a:xfrm>
                <a:off x="2575964" y="3356479"/>
                <a:ext cx="6940243" cy="9582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US" sz="3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num>
                      <m:den>
                        <m:sSub>
                          <m:sSubPr>
                            <m:ctrlPr>
                              <a:rPr lang="en-US" sz="3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𝑷</m:t>
                            </m:r>
                          </m:e>
                          <m:sub>
                            <m:r>
                              <a:rPr lang="en-US" sz="3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US" sz="3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600" b="1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highlight>
                          <a:srgbClr val="FFFF00"/>
                        </a:highlight>
                        <a:latin typeface="Cambria Math" panose="02040503050406030204" pitchFamily="18" charset="0"/>
                      </a:rPr>
                      <m:t>%</m:t>
                    </m:r>
                    <m:r>
                      <a:rPr lang="en-US" sz="3600" b="1" i="1">
                        <a:highlight>
                          <a:srgbClr val="FFFF00"/>
                        </a:highlight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US" sz="3600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6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>
                            <a:latin typeface="Cambria Math" panose="02040503050406030204" pitchFamily="18" charset="0"/>
                          </a:rPr>
                          <m:t>𝑷</m:t>
                        </m:r>
                      </m:num>
                      <m:den>
                        <m:sSub>
                          <m:sSubPr>
                            <m:ctrlPr>
                              <a:rPr lang="en-US" sz="36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1" i="1">
                                <a:latin typeface="Cambria Math" panose="02040503050406030204" pitchFamily="18" charset="0"/>
                              </a:rPr>
                              <m:t>𝑷</m:t>
                            </m:r>
                          </m:e>
                          <m:sub>
                            <m:r>
                              <a:rPr lang="en-US" sz="3600" b="1" i="1"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US" sz="3600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𝟏𝟎𝟎</m:t>
                    </m:r>
                    <m:r>
                      <a:rPr lang="en-US" sz="36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600" b="1" dirty="0"/>
                  <a:t> </a:t>
                </a:r>
              </a:p>
            </p:txBody>
          </p:sp>
        </mc:Choice>
        <mc:Fallback xmlns=""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5BC79973-9009-558A-EBDE-839EA7AA80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5964" y="3356479"/>
                <a:ext cx="6940243" cy="9582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مربع نص 13">
            <a:extLst>
              <a:ext uri="{FF2B5EF4-FFF2-40B4-BE49-F238E27FC236}">
                <a16:creationId xmlns:a16="http://schemas.microsoft.com/office/drawing/2014/main" id="{E13ED6A6-B93B-66C1-6059-280D0270842E}"/>
              </a:ext>
            </a:extLst>
          </p:cNvPr>
          <p:cNvSpPr txBox="1"/>
          <p:nvPr/>
        </p:nvSpPr>
        <p:spPr>
          <a:xfrm>
            <a:off x="521842" y="5809271"/>
            <a:ext cx="29866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Century" panose="02040604050505020304" pitchFamily="18" charset="0"/>
              </a:rPr>
              <a:t>Absorbance: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34BF16ED-B1B5-84CA-501F-9467E8D6C87F}"/>
                  </a:ext>
                </a:extLst>
              </p:cNvPr>
              <p:cNvSpPr txBox="1"/>
              <p:nvPr/>
            </p:nvSpPr>
            <p:spPr>
              <a:xfrm>
                <a:off x="2819400" y="5523455"/>
                <a:ext cx="5508818" cy="10948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𝒍𝒐𝒈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sub>
                      </m:sSub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𝒍𝒐𝒈</m:t>
                      </m:r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2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</m:e>
                            <m:sub>
                              <m:r>
                                <a:rPr lang="en-US" sz="3200" b="1" i="1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</m:e>
                            <m:sub/>
                          </m:sSub>
                        </m:den>
                      </m:f>
                    </m:oMath>
                  </m:oMathPara>
                </a14:m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34BF16ED-B1B5-84CA-501F-9467E8D6C8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400" y="5523455"/>
                <a:ext cx="5508818" cy="10948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مستطيل 16">
            <a:extLst>
              <a:ext uri="{FF2B5EF4-FFF2-40B4-BE49-F238E27FC236}">
                <a16:creationId xmlns:a16="http://schemas.microsoft.com/office/drawing/2014/main" id="{851A9162-9D3F-2C25-C5A0-27E001E22665}"/>
              </a:ext>
            </a:extLst>
          </p:cNvPr>
          <p:cNvSpPr/>
          <p:nvPr/>
        </p:nvSpPr>
        <p:spPr>
          <a:xfrm>
            <a:off x="3276600" y="3393884"/>
            <a:ext cx="1825521" cy="9582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7018CFE7-380F-48F8-EF53-FAAF2D7851A2}"/>
              </a:ext>
            </a:extLst>
          </p:cNvPr>
          <p:cNvSpPr txBox="1"/>
          <p:nvPr/>
        </p:nvSpPr>
        <p:spPr>
          <a:xfrm>
            <a:off x="1214450" y="6978016"/>
            <a:ext cx="6336158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incident radiation;  P= transmission radiation</a:t>
            </a:r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5EB59FE0-1088-BDC0-14DF-4E05366D1871}"/>
              </a:ext>
            </a:extLst>
          </p:cNvPr>
          <p:cNvSpPr/>
          <p:nvPr/>
        </p:nvSpPr>
        <p:spPr>
          <a:xfrm>
            <a:off x="304800" y="3319074"/>
            <a:ext cx="8164958" cy="11586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AC53C8D5-0B68-8A3E-6248-D261DDB4A9FC}"/>
              </a:ext>
            </a:extLst>
          </p:cNvPr>
          <p:cNvSpPr/>
          <p:nvPr/>
        </p:nvSpPr>
        <p:spPr>
          <a:xfrm>
            <a:off x="228600" y="5523455"/>
            <a:ext cx="8164958" cy="11586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3" name="رابط مستقيم 22">
            <a:extLst>
              <a:ext uri="{FF2B5EF4-FFF2-40B4-BE49-F238E27FC236}">
                <a16:creationId xmlns:a16="http://schemas.microsoft.com/office/drawing/2014/main" id="{BF7DC968-5A3D-AE2E-3174-A3FD5EE5FC69}"/>
              </a:ext>
            </a:extLst>
          </p:cNvPr>
          <p:cNvCxnSpPr>
            <a:cxnSpLocks/>
          </p:cNvCxnSpPr>
          <p:nvPr/>
        </p:nvCxnSpPr>
        <p:spPr>
          <a:xfrm>
            <a:off x="8763000" y="1384706"/>
            <a:ext cx="0" cy="84069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CB231ACB-87FB-9373-2942-B6EA882C7807}"/>
              </a:ext>
            </a:extLst>
          </p:cNvPr>
          <p:cNvSpPr txBox="1"/>
          <p:nvPr/>
        </p:nvSpPr>
        <p:spPr>
          <a:xfrm>
            <a:off x="9056243" y="2296567"/>
            <a:ext cx="8011856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CA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Beer’s Law:</a:t>
            </a:r>
          </a:p>
          <a:p>
            <a:r>
              <a:rPr lang="en-C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Absorbance </a:t>
            </a:r>
            <a:r>
              <a:rPr lang="en-CA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is directly proportional </a:t>
            </a:r>
            <a:r>
              <a:rPr lang="en-C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</a:t>
            </a:r>
          </a:p>
          <a:p>
            <a:r>
              <a:rPr lang="en-C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 length, b, </a:t>
            </a:r>
          </a:p>
          <a:p>
            <a:r>
              <a:rPr lang="en-C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concentration, c,</a:t>
            </a:r>
          </a:p>
          <a:p>
            <a:r>
              <a:rPr lang="en-CA" sz="280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C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proportionality constant called the absorptivity, a, or in other words; </a:t>
            </a:r>
          </a:p>
          <a:p>
            <a:pPr marL="0" indent="0">
              <a:buNone/>
            </a:pPr>
            <a:r>
              <a:rPr lang="en-C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A= </a:t>
            </a:r>
            <a:r>
              <a:rPr lang="en-CA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abc</a:t>
            </a:r>
            <a:r>
              <a:rPr lang="en-C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en-C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concentration is in Molarity and cell length is in cm, then a is equal to the molar absorptivity, ε, with </a:t>
            </a:r>
            <a:r>
              <a:rPr lang="en-CA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units L.mol</a:t>
            </a:r>
            <a:r>
              <a:rPr lang="en-CA" sz="2800" baseline="30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CA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.cm</a:t>
            </a:r>
            <a:r>
              <a:rPr lang="en-CA" sz="2800" baseline="30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CA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C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 </a:t>
            </a:r>
            <a:r>
              <a:rPr lang="en-CA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εbc</a:t>
            </a:r>
            <a:r>
              <a:rPr lang="en-C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endParaRPr lang="en-C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CB6B459319594C992F71B2AB6AD803" ma:contentTypeVersion="4" ma:contentTypeDescription="Create a new document." ma:contentTypeScope="" ma:versionID="414bdbeed2e2a78cd58e70c6512d4a93">
  <xsd:schema xmlns:xsd="http://www.w3.org/2001/XMLSchema" xmlns:xs="http://www.w3.org/2001/XMLSchema" xmlns:p="http://schemas.microsoft.com/office/2006/metadata/properties" xmlns:ns3="97a68434-f3f9-48ff-861a-0a675ca2f718" targetNamespace="http://schemas.microsoft.com/office/2006/metadata/properties" ma:root="true" ma:fieldsID="e1636fce2c22325c17ca140dada56b55" ns3:_="">
    <xsd:import namespace="97a68434-f3f9-48ff-861a-0a675ca2f71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68434-f3f9-48ff-861a-0a675ca2f7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DC99520-9F8E-4B76-8ACD-A50B8D00248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99338E0-7A4D-4F72-B0E3-D055778FA99F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97a68434-f3f9-48ff-861a-0a675ca2f718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446C31E-FA62-42C2-A97B-67324A0C3E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a68434-f3f9-48ff-861a-0a675ca2f7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3626</TotalTime>
  <Words>1924</Words>
  <Application>Microsoft Office PowerPoint</Application>
  <PresentationFormat>مخصص</PresentationFormat>
  <Paragraphs>209</Paragraphs>
  <Slides>15</Slides>
  <Notes>1</Notes>
  <HiddenSlides>0</HiddenSlides>
  <MMClips>0</MMClips>
  <ScaleCrop>false</ScaleCrop>
  <HeadingPairs>
    <vt:vector size="8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24" baseType="lpstr">
      <vt:lpstr>Times New Roman</vt:lpstr>
      <vt:lpstr>Symbol</vt:lpstr>
      <vt:lpstr>Arial</vt:lpstr>
      <vt:lpstr>Wingdings</vt:lpstr>
      <vt:lpstr>Calibri</vt:lpstr>
      <vt:lpstr>Century</vt:lpstr>
      <vt:lpstr>Cambria Math</vt:lpstr>
      <vt:lpstr>Office Theme</vt:lpstr>
      <vt:lpstr>معادلة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أهم الأحداث في 2020</dc:title>
  <dc:creator>DELL</dc:creator>
  <cp:lastModifiedBy>SHAHAD SAMI WASEL ALAHMADI</cp:lastModifiedBy>
  <cp:revision>8</cp:revision>
  <dcterms:created xsi:type="dcterms:W3CDTF">2006-08-16T00:00:00Z</dcterms:created>
  <dcterms:modified xsi:type="dcterms:W3CDTF">2023-05-06T09:39:54Z</dcterms:modified>
  <dc:identifier>DAFI_XN6kss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0x010100D6CB6B459319594C992F71B2AB6AD803</vt:lpwstr>
  </property>
</Properties>
</file>