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79"/>
  </p:notesMasterIdLst>
  <p:sldIdLst>
    <p:sldId id="257" r:id="rId2"/>
    <p:sldId id="258" r:id="rId3"/>
    <p:sldId id="259" r:id="rId4"/>
    <p:sldId id="260" r:id="rId5"/>
    <p:sldId id="261" r:id="rId6"/>
    <p:sldId id="262" r:id="rId7"/>
    <p:sldId id="263" r:id="rId8"/>
    <p:sldId id="264" r:id="rId9"/>
    <p:sldId id="267" r:id="rId10"/>
    <p:sldId id="266" r:id="rId11"/>
    <p:sldId id="268" r:id="rId12"/>
    <p:sldId id="274" r:id="rId13"/>
    <p:sldId id="275" r:id="rId14"/>
    <p:sldId id="345" r:id="rId15"/>
    <p:sldId id="278" r:id="rId16"/>
    <p:sldId id="279" r:id="rId17"/>
    <p:sldId id="280" r:id="rId18"/>
    <p:sldId id="281" r:id="rId19"/>
    <p:sldId id="269" r:id="rId20"/>
    <p:sldId id="270" r:id="rId21"/>
    <p:sldId id="282" r:id="rId22"/>
    <p:sldId id="271" r:id="rId23"/>
    <p:sldId id="273" r:id="rId24"/>
    <p:sldId id="294" r:id="rId25"/>
    <p:sldId id="297" r:id="rId26"/>
    <p:sldId id="296" r:id="rId27"/>
    <p:sldId id="352" r:id="rId28"/>
    <p:sldId id="299" r:id="rId29"/>
    <p:sldId id="300" r:id="rId30"/>
    <p:sldId id="302" r:id="rId31"/>
    <p:sldId id="303" r:id="rId32"/>
    <p:sldId id="283" r:id="rId33"/>
    <p:sldId id="284" r:id="rId34"/>
    <p:sldId id="285" r:id="rId35"/>
    <p:sldId id="287" r:id="rId36"/>
    <p:sldId id="288" r:id="rId37"/>
    <p:sldId id="289" r:id="rId38"/>
    <p:sldId id="291" r:id="rId39"/>
    <p:sldId id="304" r:id="rId40"/>
    <p:sldId id="306" r:id="rId41"/>
    <p:sldId id="307" r:id="rId42"/>
    <p:sldId id="309" r:id="rId43"/>
    <p:sldId id="353" r:id="rId44"/>
    <p:sldId id="310" r:id="rId45"/>
    <p:sldId id="312" r:id="rId46"/>
    <p:sldId id="314" r:id="rId47"/>
    <p:sldId id="313" r:id="rId48"/>
    <p:sldId id="346" r:id="rId49"/>
    <p:sldId id="347" r:id="rId50"/>
    <p:sldId id="315" r:id="rId51"/>
    <p:sldId id="316" r:id="rId52"/>
    <p:sldId id="317" r:id="rId53"/>
    <p:sldId id="318" r:id="rId54"/>
    <p:sldId id="319" r:id="rId55"/>
    <p:sldId id="320" r:id="rId56"/>
    <p:sldId id="321" r:id="rId57"/>
    <p:sldId id="323" r:id="rId58"/>
    <p:sldId id="322" r:id="rId59"/>
    <p:sldId id="349" r:id="rId60"/>
    <p:sldId id="324" r:id="rId61"/>
    <p:sldId id="325" r:id="rId62"/>
    <p:sldId id="326" r:id="rId63"/>
    <p:sldId id="350" r:id="rId64"/>
    <p:sldId id="327" r:id="rId65"/>
    <p:sldId id="328" r:id="rId66"/>
    <p:sldId id="331" r:id="rId67"/>
    <p:sldId id="332" r:id="rId68"/>
    <p:sldId id="333" r:id="rId69"/>
    <p:sldId id="334" r:id="rId70"/>
    <p:sldId id="351" r:id="rId71"/>
    <p:sldId id="335" r:id="rId72"/>
    <p:sldId id="336" r:id="rId73"/>
    <p:sldId id="337" r:id="rId74"/>
    <p:sldId id="292" r:id="rId75"/>
    <p:sldId id="338" r:id="rId76"/>
    <p:sldId id="339" r:id="rId77"/>
    <p:sldId id="340" r:id="rId78"/>
  </p:sldIdLst>
  <p:sldSz cx="18288000" cy="10287000"/>
  <p:notesSz cx="6858000" cy="9144000"/>
  <p:embeddedFontLst>
    <p:embeddedFont>
      <p:font typeface="Calibri" panose="020F0502020204030204" pitchFamily="34" charset="0"/>
      <p:regular r:id="rId80"/>
      <p:bold r:id="rId8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4932" autoAdjust="0"/>
  </p:normalViewPr>
  <p:slideViewPr>
    <p:cSldViewPr>
      <p:cViewPr>
        <p:scale>
          <a:sx n="53" d="100"/>
          <a:sy n="53" d="100"/>
        </p:scale>
        <p:origin x="1138" y="13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1.fntdata"/><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570137-F583-4642-9404-738D7FF99A31}" type="doc">
      <dgm:prSet loTypeId="urn:microsoft.com/office/officeart/2005/8/layout/process1" loCatId="process" qsTypeId="urn:microsoft.com/office/officeart/2005/8/quickstyle/simple1" qsCatId="simple" csTypeId="urn:microsoft.com/office/officeart/2005/8/colors/accent1_2" csCatId="accent1" phldr="1"/>
      <dgm:spPr/>
    </dgm:pt>
    <dgm:pt modelId="{048E7186-0498-42D7-82E6-DB6ADD8EEC75}">
      <dgm:prSet phldrT="[نص]" custT="1">
        <dgm:style>
          <a:lnRef idx="2">
            <a:schemeClr val="accent4"/>
          </a:lnRef>
          <a:fillRef idx="1">
            <a:schemeClr val="lt1"/>
          </a:fillRef>
          <a:effectRef idx="0">
            <a:schemeClr val="accent4"/>
          </a:effectRef>
          <a:fontRef idx="minor">
            <a:schemeClr val="dk1"/>
          </a:fontRef>
        </dgm:style>
      </dgm:prSet>
      <dgm:spPr/>
      <dgm:t>
        <a:bodyPr/>
        <a:lstStyle/>
        <a:p>
          <a:pPr rtl="0">
            <a:buAutoNum type="arabicPeriod"/>
          </a:pPr>
          <a:r>
            <a:rPr lang="en-US" sz="2400" b="1" dirty="0">
              <a:solidFill>
                <a:srgbClr val="7030A0"/>
              </a:solidFill>
            </a:rPr>
            <a:t>1.Sensory input </a:t>
          </a:r>
          <a:r>
            <a:rPr lang="en-US" sz="2400" dirty="0"/>
            <a:t>is the conduction of signals from sensory receptors.</a:t>
          </a:r>
          <a:endParaRPr lang="ar-SA" sz="2400" dirty="0"/>
        </a:p>
      </dgm:t>
    </dgm:pt>
    <dgm:pt modelId="{E85587A3-B0F9-4DCB-83A1-A9F3CDC33AAF}" type="parTrans" cxnId="{A853F3CA-FCEB-485E-8394-83652E7D8EBC}">
      <dgm:prSet/>
      <dgm:spPr/>
      <dgm:t>
        <a:bodyPr/>
        <a:lstStyle/>
        <a:p>
          <a:pPr rtl="1"/>
          <a:endParaRPr lang="ar-SA"/>
        </a:p>
      </dgm:t>
    </dgm:pt>
    <dgm:pt modelId="{F23C3F82-420F-4034-BD52-6C5E1120F70C}" type="sibTrans" cxnId="{A853F3CA-FCEB-485E-8394-83652E7D8EBC}">
      <dgm:prSet>
        <dgm:style>
          <a:lnRef idx="2">
            <a:schemeClr val="accent4"/>
          </a:lnRef>
          <a:fillRef idx="1">
            <a:schemeClr val="lt1"/>
          </a:fillRef>
          <a:effectRef idx="0">
            <a:schemeClr val="accent4"/>
          </a:effectRef>
          <a:fontRef idx="minor">
            <a:schemeClr val="dk1"/>
          </a:fontRef>
        </dgm:style>
      </dgm:prSet>
      <dgm:spPr/>
      <dgm:t>
        <a:bodyPr/>
        <a:lstStyle/>
        <a:p>
          <a:pPr rtl="1"/>
          <a:endParaRPr lang="ar-SA"/>
        </a:p>
      </dgm:t>
    </dgm:pt>
    <dgm:pt modelId="{72614D09-09B0-4DCE-80A9-246BF1CC7C07}">
      <dgm:prSet phldrT="[نص]" custT="1">
        <dgm:style>
          <a:lnRef idx="2">
            <a:schemeClr val="accent4"/>
          </a:lnRef>
          <a:fillRef idx="1">
            <a:schemeClr val="lt1"/>
          </a:fillRef>
          <a:effectRef idx="0">
            <a:schemeClr val="accent4"/>
          </a:effectRef>
          <a:fontRef idx="minor">
            <a:schemeClr val="dk1"/>
          </a:fontRef>
        </dgm:style>
      </dgm:prSet>
      <dgm:spPr/>
      <dgm:t>
        <a:bodyPr/>
        <a:lstStyle/>
        <a:p>
          <a:pPr rtl="1">
            <a:buAutoNum type="arabicPeriod"/>
          </a:pPr>
          <a:r>
            <a:rPr lang="en-US" sz="2400" b="1" dirty="0">
              <a:solidFill>
                <a:srgbClr val="7030A0"/>
              </a:solidFill>
            </a:rPr>
            <a:t>2.Integration</a:t>
          </a:r>
          <a:r>
            <a:rPr lang="en-US" sz="2400" dirty="0"/>
            <a:t> is the analysis and interpretation of the sensory signals in the brain and spinal cord and the formulation of appropriate responses. </a:t>
          </a:r>
          <a:endParaRPr lang="ar-SA" sz="2400" dirty="0"/>
        </a:p>
      </dgm:t>
    </dgm:pt>
    <dgm:pt modelId="{B75B7415-7215-4C8B-A474-CE2B3CD09AFB}" type="parTrans" cxnId="{728BDB4D-33BD-474C-88E8-69B69C5C709F}">
      <dgm:prSet/>
      <dgm:spPr/>
      <dgm:t>
        <a:bodyPr/>
        <a:lstStyle/>
        <a:p>
          <a:pPr rtl="1"/>
          <a:endParaRPr lang="ar-SA"/>
        </a:p>
      </dgm:t>
    </dgm:pt>
    <dgm:pt modelId="{BA438B42-3C6B-4DF2-88FF-4519DE4D0C2E}" type="sibTrans" cxnId="{728BDB4D-33BD-474C-88E8-69B69C5C709F}">
      <dgm:prSet>
        <dgm:style>
          <a:lnRef idx="2">
            <a:schemeClr val="accent4"/>
          </a:lnRef>
          <a:fillRef idx="1">
            <a:schemeClr val="lt1"/>
          </a:fillRef>
          <a:effectRef idx="0">
            <a:schemeClr val="accent4"/>
          </a:effectRef>
          <a:fontRef idx="minor">
            <a:schemeClr val="dk1"/>
          </a:fontRef>
        </dgm:style>
      </dgm:prSet>
      <dgm:spPr/>
      <dgm:t>
        <a:bodyPr/>
        <a:lstStyle/>
        <a:p>
          <a:pPr rtl="1"/>
          <a:endParaRPr lang="ar-SA"/>
        </a:p>
      </dgm:t>
    </dgm:pt>
    <dgm:pt modelId="{AD3131AD-B51D-4B11-961D-99C0EAFAEB49}">
      <dgm:prSet phldrT="[نص]" custT="1">
        <dgm:style>
          <a:lnRef idx="2">
            <a:schemeClr val="accent4"/>
          </a:lnRef>
          <a:fillRef idx="1">
            <a:schemeClr val="lt1"/>
          </a:fillRef>
          <a:effectRef idx="0">
            <a:schemeClr val="accent4"/>
          </a:effectRef>
          <a:fontRef idx="minor">
            <a:schemeClr val="dk1"/>
          </a:fontRef>
        </dgm:style>
      </dgm:prSet>
      <dgm:spPr/>
      <dgm:t>
        <a:bodyPr/>
        <a:lstStyle/>
        <a:p>
          <a:pPr rtl="1"/>
          <a:r>
            <a:rPr lang="en-US" sz="2400" b="1" dirty="0">
              <a:solidFill>
                <a:srgbClr val="7030A0"/>
              </a:solidFill>
            </a:rPr>
            <a:t>3. Motor output</a:t>
          </a:r>
          <a:r>
            <a:rPr lang="en-US" sz="2400" dirty="0"/>
            <a:t> is the conduction of signals from the integration centers through the PNS to effector cells, such as muscle cells or gland cells, which perform the body’s responses.</a:t>
          </a:r>
          <a:endParaRPr lang="ar-SA" sz="2400" dirty="0"/>
        </a:p>
      </dgm:t>
    </dgm:pt>
    <dgm:pt modelId="{B037AA04-E588-46AA-BE6C-735376DCFDD2}" type="parTrans" cxnId="{FEA53DDC-57E4-4142-9544-79681160CD4A}">
      <dgm:prSet/>
      <dgm:spPr/>
      <dgm:t>
        <a:bodyPr/>
        <a:lstStyle/>
        <a:p>
          <a:pPr rtl="1"/>
          <a:endParaRPr lang="ar-SA"/>
        </a:p>
      </dgm:t>
    </dgm:pt>
    <dgm:pt modelId="{71417618-BE18-4BFF-A94B-E2AE0F6C2DBD}" type="sibTrans" cxnId="{FEA53DDC-57E4-4142-9544-79681160CD4A}">
      <dgm:prSet/>
      <dgm:spPr/>
      <dgm:t>
        <a:bodyPr/>
        <a:lstStyle/>
        <a:p>
          <a:pPr rtl="1"/>
          <a:endParaRPr lang="ar-SA"/>
        </a:p>
      </dgm:t>
    </dgm:pt>
    <dgm:pt modelId="{24966B47-724E-4E9D-BE02-084354091DAA}" type="pres">
      <dgm:prSet presAssocID="{E4570137-F583-4642-9404-738D7FF99A31}" presName="Name0" presStyleCnt="0">
        <dgm:presLayoutVars>
          <dgm:dir/>
          <dgm:resizeHandles val="exact"/>
        </dgm:presLayoutVars>
      </dgm:prSet>
      <dgm:spPr/>
    </dgm:pt>
    <dgm:pt modelId="{796F04BD-2499-4B6B-99A6-86FC07D3AACD}" type="pres">
      <dgm:prSet presAssocID="{048E7186-0498-42D7-82E6-DB6ADD8EEC75}" presName="node" presStyleLbl="node1" presStyleIdx="0" presStyleCnt="3">
        <dgm:presLayoutVars>
          <dgm:bulletEnabled val="1"/>
        </dgm:presLayoutVars>
      </dgm:prSet>
      <dgm:spPr/>
    </dgm:pt>
    <dgm:pt modelId="{45412636-E52E-40D9-AA95-AC5B904828AE}" type="pres">
      <dgm:prSet presAssocID="{F23C3F82-420F-4034-BD52-6C5E1120F70C}" presName="sibTrans" presStyleLbl="sibTrans2D1" presStyleIdx="0" presStyleCnt="2"/>
      <dgm:spPr/>
    </dgm:pt>
    <dgm:pt modelId="{99814B4F-AE81-4521-85AB-F3F8420F6FAD}" type="pres">
      <dgm:prSet presAssocID="{F23C3F82-420F-4034-BD52-6C5E1120F70C}" presName="connectorText" presStyleLbl="sibTrans2D1" presStyleIdx="0" presStyleCnt="2"/>
      <dgm:spPr/>
    </dgm:pt>
    <dgm:pt modelId="{4C915061-B5DC-4D42-8FC8-282781BCBCBE}" type="pres">
      <dgm:prSet presAssocID="{72614D09-09B0-4DCE-80A9-246BF1CC7C07}" presName="node" presStyleLbl="node1" presStyleIdx="1" presStyleCnt="3" custLinFactNeighborY="0">
        <dgm:presLayoutVars>
          <dgm:bulletEnabled val="1"/>
        </dgm:presLayoutVars>
      </dgm:prSet>
      <dgm:spPr/>
    </dgm:pt>
    <dgm:pt modelId="{3BD6AA8B-C657-4414-AB5A-97213E81AFC9}" type="pres">
      <dgm:prSet presAssocID="{BA438B42-3C6B-4DF2-88FF-4519DE4D0C2E}" presName="sibTrans" presStyleLbl="sibTrans2D1" presStyleIdx="1" presStyleCnt="2"/>
      <dgm:spPr/>
    </dgm:pt>
    <dgm:pt modelId="{B16F4E80-2B36-4F07-A1EE-55796342F1DF}" type="pres">
      <dgm:prSet presAssocID="{BA438B42-3C6B-4DF2-88FF-4519DE4D0C2E}" presName="connectorText" presStyleLbl="sibTrans2D1" presStyleIdx="1" presStyleCnt="2"/>
      <dgm:spPr/>
    </dgm:pt>
    <dgm:pt modelId="{E64FE474-7F26-440A-AED2-7DB3BB303B86}" type="pres">
      <dgm:prSet presAssocID="{AD3131AD-B51D-4B11-961D-99C0EAFAEB49}" presName="node" presStyleLbl="node1" presStyleIdx="2" presStyleCnt="3">
        <dgm:presLayoutVars>
          <dgm:bulletEnabled val="1"/>
        </dgm:presLayoutVars>
      </dgm:prSet>
      <dgm:spPr/>
    </dgm:pt>
  </dgm:ptLst>
  <dgm:cxnLst>
    <dgm:cxn modelId="{4DB43813-21C1-4F3C-A06A-E3D141B1004F}" type="presOf" srcId="{AD3131AD-B51D-4B11-961D-99C0EAFAEB49}" destId="{E64FE474-7F26-440A-AED2-7DB3BB303B86}" srcOrd="0" destOrd="0" presId="urn:microsoft.com/office/officeart/2005/8/layout/process1"/>
    <dgm:cxn modelId="{8D959326-210A-4154-AD23-F6D763F1395A}" type="presOf" srcId="{F23C3F82-420F-4034-BD52-6C5E1120F70C}" destId="{45412636-E52E-40D9-AA95-AC5B904828AE}" srcOrd="0" destOrd="0" presId="urn:microsoft.com/office/officeart/2005/8/layout/process1"/>
    <dgm:cxn modelId="{87B72937-BB52-4FE8-9713-8DD70EE99F67}" type="presOf" srcId="{048E7186-0498-42D7-82E6-DB6ADD8EEC75}" destId="{796F04BD-2499-4B6B-99A6-86FC07D3AACD}" srcOrd="0" destOrd="0" presId="urn:microsoft.com/office/officeart/2005/8/layout/process1"/>
    <dgm:cxn modelId="{728BDB4D-33BD-474C-88E8-69B69C5C709F}" srcId="{E4570137-F583-4642-9404-738D7FF99A31}" destId="{72614D09-09B0-4DCE-80A9-246BF1CC7C07}" srcOrd="1" destOrd="0" parTransId="{B75B7415-7215-4C8B-A474-CE2B3CD09AFB}" sibTransId="{BA438B42-3C6B-4DF2-88FF-4519DE4D0C2E}"/>
    <dgm:cxn modelId="{755B0459-C15F-4DFD-9640-00381A39039E}" type="presOf" srcId="{BA438B42-3C6B-4DF2-88FF-4519DE4D0C2E}" destId="{3BD6AA8B-C657-4414-AB5A-97213E81AFC9}" srcOrd="0" destOrd="0" presId="urn:microsoft.com/office/officeart/2005/8/layout/process1"/>
    <dgm:cxn modelId="{D2E32C98-8705-4A81-B633-F3510A857764}" type="presOf" srcId="{E4570137-F583-4642-9404-738D7FF99A31}" destId="{24966B47-724E-4E9D-BE02-084354091DAA}" srcOrd="0" destOrd="0" presId="urn:microsoft.com/office/officeart/2005/8/layout/process1"/>
    <dgm:cxn modelId="{B3D28A9C-C72B-4012-895E-5FAAFC75F524}" type="presOf" srcId="{BA438B42-3C6B-4DF2-88FF-4519DE4D0C2E}" destId="{B16F4E80-2B36-4F07-A1EE-55796342F1DF}" srcOrd="1" destOrd="0" presId="urn:microsoft.com/office/officeart/2005/8/layout/process1"/>
    <dgm:cxn modelId="{A853F3CA-FCEB-485E-8394-83652E7D8EBC}" srcId="{E4570137-F583-4642-9404-738D7FF99A31}" destId="{048E7186-0498-42D7-82E6-DB6ADD8EEC75}" srcOrd="0" destOrd="0" parTransId="{E85587A3-B0F9-4DCB-83A1-A9F3CDC33AAF}" sibTransId="{F23C3F82-420F-4034-BD52-6C5E1120F70C}"/>
    <dgm:cxn modelId="{FEA53DDC-57E4-4142-9544-79681160CD4A}" srcId="{E4570137-F583-4642-9404-738D7FF99A31}" destId="{AD3131AD-B51D-4B11-961D-99C0EAFAEB49}" srcOrd="2" destOrd="0" parTransId="{B037AA04-E588-46AA-BE6C-735376DCFDD2}" sibTransId="{71417618-BE18-4BFF-A94B-E2AE0F6C2DBD}"/>
    <dgm:cxn modelId="{F7D9D4DE-482D-41EE-9FA2-7731FBFF14E8}" type="presOf" srcId="{72614D09-09B0-4DCE-80A9-246BF1CC7C07}" destId="{4C915061-B5DC-4D42-8FC8-282781BCBCBE}" srcOrd="0" destOrd="0" presId="urn:microsoft.com/office/officeart/2005/8/layout/process1"/>
    <dgm:cxn modelId="{787B89F9-7C91-4E5F-8A3E-F574A447DA82}" type="presOf" srcId="{F23C3F82-420F-4034-BD52-6C5E1120F70C}" destId="{99814B4F-AE81-4521-85AB-F3F8420F6FAD}" srcOrd="1" destOrd="0" presId="urn:microsoft.com/office/officeart/2005/8/layout/process1"/>
    <dgm:cxn modelId="{366C223E-3AD0-43D7-983F-1DD4F8138799}" type="presParOf" srcId="{24966B47-724E-4E9D-BE02-084354091DAA}" destId="{796F04BD-2499-4B6B-99A6-86FC07D3AACD}" srcOrd="0" destOrd="0" presId="urn:microsoft.com/office/officeart/2005/8/layout/process1"/>
    <dgm:cxn modelId="{4AF4EAA1-6C6A-4F29-A045-20AE8911E9E9}" type="presParOf" srcId="{24966B47-724E-4E9D-BE02-084354091DAA}" destId="{45412636-E52E-40D9-AA95-AC5B904828AE}" srcOrd="1" destOrd="0" presId="urn:microsoft.com/office/officeart/2005/8/layout/process1"/>
    <dgm:cxn modelId="{513AD4D7-12B7-43D6-9741-3F391B3CFEDA}" type="presParOf" srcId="{45412636-E52E-40D9-AA95-AC5B904828AE}" destId="{99814B4F-AE81-4521-85AB-F3F8420F6FAD}" srcOrd="0" destOrd="0" presId="urn:microsoft.com/office/officeart/2005/8/layout/process1"/>
    <dgm:cxn modelId="{1F3BF881-FD37-446E-83AA-FD46B682ECF0}" type="presParOf" srcId="{24966B47-724E-4E9D-BE02-084354091DAA}" destId="{4C915061-B5DC-4D42-8FC8-282781BCBCBE}" srcOrd="2" destOrd="0" presId="urn:microsoft.com/office/officeart/2005/8/layout/process1"/>
    <dgm:cxn modelId="{838D9235-FD65-47AC-97C5-08F592CCE4B3}" type="presParOf" srcId="{24966B47-724E-4E9D-BE02-084354091DAA}" destId="{3BD6AA8B-C657-4414-AB5A-97213E81AFC9}" srcOrd="3" destOrd="0" presId="urn:microsoft.com/office/officeart/2005/8/layout/process1"/>
    <dgm:cxn modelId="{3A385477-ED8E-44DC-AC73-A367AE21B422}" type="presParOf" srcId="{3BD6AA8B-C657-4414-AB5A-97213E81AFC9}" destId="{B16F4E80-2B36-4F07-A1EE-55796342F1DF}" srcOrd="0" destOrd="0" presId="urn:microsoft.com/office/officeart/2005/8/layout/process1"/>
    <dgm:cxn modelId="{9F3D5244-9B0E-436F-B1E7-12538823BAB5}" type="presParOf" srcId="{24966B47-724E-4E9D-BE02-084354091DAA}" destId="{E64FE474-7F26-440A-AED2-7DB3BB303B86}"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1CBE524-2BCE-4AE6-9132-5928B69F7B8C}" type="doc">
      <dgm:prSet loTypeId="urn:microsoft.com/office/officeart/2005/8/layout/process1" loCatId="process" qsTypeId="urn:microsoft.com/office/officeart/2005/8/quickstyle/simple1" qsCatId="simple" csTypeId="urn:microsoft.com/office/officeart/2005/8/colors/accent4_1" csCatId="accent4" phldr="1"/>
      <dgm:spPr/>
    </dgm:pt>
    <dgm:pt modelId="{32DFEA55-05C4-4C96-BF3F-EDADAABF9451}">
      <dgm:prSet phldrT="[نص]" custT="1"/>
      <dgm:spPr/>
      <dgm:t>
        <a:bodyPr/>
        <a:lstStyle/>
        <a:p>
          <a:pPr rtl="1">
            <a:buAutoNum type="arabicPeriod"/>
          </a:pPr>
          <a:r>
            <a:rPr lang="en-US" sz="2800" b="1" dirty="0">
              <a:solidFill>
                <a:srgbClr val="7030A0"/>
              </a:solidFill>
            </a:rPr>
            <a:t>1.Sensory neurons </a:t>
          </a:r>
          <a:r>
            <a:rPr lang="en-US" sz="2800" dirty="0"/>
            <a:t>convey signals from sensory receptors into the CNS. </a:t>
          </a:r>
          <a:endParaRPr lang="ar-SA" sz="2800" dirty="0"/>
        </a:p>
      </dgm:t>
    </dgm:pt>
    <dgm:pt modelId="{3DED61C6-5FD4-482F-8F3B-E42B6FDD2A9A}" type="parTrans" cxnId="{9A0E1339-86E7-40DD-81D4-EB54EA415654}">
      <dgm:prSet/>
      <dgm:spPr/>
      <dgm:t>
        <a:bodyPr/>
        <a:lstStyle/>
        <a:p>
          <a:pPr rtl="1"/>
          <a:endParaRPr lang="ar-SA"/>
        </a:p>
      </dgm:t>
    </dgm:pt>
    <dgm:pt modelId="{84D0C88C-8151-4FFD-8C7E-3C0A75D5F39A}" type="sibTrans" cxnId="{9A0E1339-86E7-40DD-81D4-EB54EA415654}">
      <dgm:prSet/>
      <dgm:spPr/>
      <dgm:t>
        <a:bodyPr/>
        <a:lstStyle/>
        <a:p>
          <a:pPr rtl="1"/>
          <a:endParaRPr lang="ar-SA"/>
        </a:p>
      </dgm:t>
    </dgm:pt>
    <dgm:pt modelId="{24232BEE-787B-4366-91D0-C58E28DB9403}">
      <dgm:prSet phldrT="[نص]" custT="1"/>
      <dgm:spPr/>
      <dgm:t>
        <a:bodyPr/>
        <a:lstStyle/>
        <a:p>
          <a:pPr rtl="0"/>
          <a:r>
            <a:rPr lang="en-US" sz="2800" b="1" kern="1200" dirty="0">
              <a:solidFill>
                <a:srgbClr val="7030A0"/>
              </a:solidFill>
              <a:latin typeface="Calibri"/>
              <a:ea typeface="+mn-ea"/>
              <a:cs typeface="+mn-cs"/>
            </a:rPr>
            <a:t>2. Interneurons </a:t>
          </a:r>
          <a:r>
            <a:rPr lang="en-US" sz="2800" kern="1200" dirty="0">
              <a:solidFill>
                <a:prstClr val="black">
                  <a:hueOff val="0"/>
                  <a:satOff val="0"/>
                  <a:lumOff val="0"/>
                  <a:alphaOff val="0"/>
                </a:prstClr>
              </a:solidFill>
              <a:latin typeface="Calibri"/>
              <a:ea typeface="+mn-ea"/>
              <a:cs typeface="+mn-cs"/>
            </a:rPr>
            <a:t>are located entirely within the CNS, integrate data, and then relay appropriate signals to other interneurons or to motor neurons</a:t>
          </a:r>
          <a:r>
            <a:rPr lang="ar-SA" sz="2800" kern="1200" dirty="0">
              <a:solidFill>
                <a:prstClr val="black">
                  <a:hueOff val="0"/>
                  <a:satOff val="0"/>
                  <a:lumOff val="0"/>
                  <a:alphaOff val="0"/>
                </a:prstClr>
              </a:solidFill>
              <a:latin typeface="Calibri"/>
              <a:ea typeface="+mn-ea"/>
              <a:cs typeface="+mn-cs"/>
            </a:rPr>
            <a:t>.</a:t>
          </a:r>
        </a:p>
      </dgm:t>
    </dgm:pt>
    <dgm:pt modelId="{B4AB37F2-7ED3-4257-8D90-68251C6FE7D5}" type="parTrans" cxnId="{577110E6-00C5-413A-98D7-5B8436EBAA4C}">
      <dgm:prSet/>
      <dgm:spPr/>
      <dgm:t>
        <a:bodyPr/>
        <a:lstStyle/>
        <a:p>
          <a:pPr rtl="1"/>
          <a:endParaRPr lang="ar-SA"/>
        </a:p>
      </dgm:t>
    </dgm:pt>
    <dgm:pt modelId="{BAAC2715-7647-4F8C-AAFC-7E02EE39F279}" type="sibTrans" cxnId="{577110E6-00C5-413A-98D7-5B8436EBAA4C}">
      <dgm:prSet/>
      <dgm:spPr/>
      <dgm:t>
        <a:bodyPr/>
        <a:lstStyle/>
        <a:p>
          <a:pPr rtl="1"/>
          <a:endParaRPr lang="ar-SA"/>
        </a:p>
      </dgm:t>
    </dgm:pt>
    <dgm:pt modelId="{F3AC54AE-9C91-4AD9-90DF-E67B158CB83C}">
      <dgm:prSet phldrT="[نص]" custT="1"/>
      <dgm:spPr/>
      <dgm:t>
        <a:bodyPr/>
        <a:lstStyle/>
        <a:p>
          <a:pPr rtl="1"/>
          <a:r>
            <a:rPr lang="en-US" sz="2800" b="1" kern="1200" dirty="0">
              <a:solidFill>
                <a:srgbClr val="7030A0"/>
              </a:solidFill>
              <a:latin typeface="Calibri"/>
              <a:ea typeface="+mn-ea"/>
              <a:cs typeface="+mn-cs"/>
            </a:rPr>
            <a:t>3. Motor neurons </a:t>
          </a:r>
          <a:r>
            <a:rPr lang="en-US" sz="2800" kern="1200" dirty="0">
              <a:solidFill>
                <a:prstClr val="black">
                  <a:hueOff val="0"/>
                  <a:satOff val="0"/>
                  <a:lumOff val="0"/>
                  <a:alphaOff val="0"/>
                </a:prstClr>
              </a:solidFill>
              <a:latin typeface="Calibri"/>
              <a:ea typeface="+mn-ea"/>
              <a:cs typeface="+mn-cs"/>
            </a:rPr>
            <a:t>convey signals from the CNS to effector cells.</a:t>
          </a:r>
          <a:endParaRPr lang="ar-SA" sz="2800" kern="1200" dirty="0">
            <a:solidFill>
              <a:prstClr val="black">
                <a:hueOff val="0"/>
                <a:satOff val="0"/>
                <a:lumOff val="0"/>
                <a:alphaOff val="0"/>
              </a:prstClr>
            </a:solidFill>
            <a:latin typeface="Calibri"/>
            <a:ea typeface="+mn-ea"/>
            <a:cs typeface="+mn-cs"/>
          </a:endParaRPr>
        </a:p>
      </dgm:t>
    </dgm:pt>
    <dgm:pt modelId="{CD19054C-7846-44A8-B04A-4404661405B5}" type="parTrans" cxnId="{3DD40A41-672A-4E31-A7CF-9186E77809AA}">
      <dgm:prSet/>
      <dgm:spPr/>
      <dgm:t>
        <a:bodyPr/>
        <a:lstStyle/>
        <a:p>
          <a:pPr rtl="1"/>
          <a:endParaRPr lang="ar-SA"/>
        </a:p>
      </dgm:t>
    </dgm:pt>
    <dgm:pt modelId="{A7570366-0EDF-4BAB-A4C6-3701AB95EA28}" type="sibTrans" cxnId="{3DD40A41-672A-4E31-A7CF-9186E77809AA}">
      <dgm:prSet/>
      <dgm:spPr/>
      <dgm:t>
        <a:bodyPr/>
        <a:lstStyle/>
        <a:p>
          <a:pPr rtl="1"/>
          <a:endParaRPr lang="ar-SA"/>
        </a:p>
      </dgm:t>
    </dgm:pt>
    <dgm:pt modelId="{73C8E3E7-CD03-4B91-9126-27FBB2A20C83}" type="pres">
      <dgm:prSet presAssocID="{31CBE524-2BCE-4AE6-9132-5928B69F7B8C}" presName="Name0" presStyleCnt="0">
        <dgm:presLayoutVars>
          <dgm:dir/>
          <dgm:resizeHandles val="exact"/>
        </dgm:presLayoutVars>
      </dgm:prSet>
      <dgm:spPr/>
    </dgm:pt>
    <dgm:pt modelId="{52D14A89-AAAE-41C5-AE4A-068BFB16CD12}" type="pres">
      <dgm:prSet presAssocID="{32DFEA55-05C4-4C96-BF3F-EDADAABF9451}" presName="node" presStyleLbl="node1" presStyleIdx="0" presStyleCnt="3">
        <dgm:presLayoutVars>
          <dgm:bulletEnabled val="1"/>
        </dgm:presLayoutVars>
      </dgm:prSet>
      <dgm:spPr/>
    </dgm:pt>
    <dgm:pt modelId="{D8FD6BF8-A95E-4A38-8EE5-8886BECAE015}" type="pres">
      <dgm:prSet presAssocID="{84D0C88C-8151-4FFD-8C7E-3C0A75D5F39A}" presName="sibTrans" presStyleLbl="sibTrans2D1" presStyleIdx="0" presStyleCnt="2"/>
      <dgm:spPr/>
    </dgm:pt>
    <dgm:pt modelId="{6ACC36BE-0823-4682-B05E-38DA418C8B27}" type="pres">
      <dgm:prSet presAssocID="{84D0C88C-8151-4FFD-8C7E-3C0A75D5F39A}" presName="connectorText" presStyleLbl="sibTrans2D1" presStyleIdx="0" presStyleCnt="2"/>
      <dgm:spPr/>
    </dgm:pt>
    <dgm:pt modelId="{0605D627-5A83-439B-BEF6-08FE600DC12A}" type="pres">
      <dgm:prSet presAssocID="{24232BEE-787B-4366-91D0-C58E28DB9403}" presName="node" presStyleLbl="node1" presStyleIdx="1" presStyleCnt="3">
        <dgm:presLayoutVars>
          <dgm:bulletEnabled val="1"/>
        </dgm:presLayoutVars>
      </dgm:prSet>
      <dgm:spPr/>
    </dgm:pt>
    <dgm:pt modelId="{438F6BF2-73F7-4014-BA7F-01EC8E45503B}" type="pres">
      <dgm:prSet presAssocID="{BAAC2715-7647-4F8C-AAFC-7E02EE39F279}" presName="sibTrans" presStyleLbl="sibTrans2D1" presStyleIdx="1" presStyleCnt="2"/>
      <dgm:spPr/>
    </dgm:pt>
    <dgm:pt modelId="{1A5D1619-BE7B-4959-9D2D-397DE1FDAE05}" type="pres">
      <dgm:prSet presAssocID="{BAAC2715-7647-4F8C-AAFC-7E02EE39F279}" presName="connectorText" presStyleLbl="sibTrans2D1" presStyleIdx="1" presStyleCnt="2"/>
      <dgm:spPr/>
    </dgm:pt>
    <dgm:pt modelId="{5109BEE5-4C27-465F-B74C-42C0A48E3B2F}" type="pres">
      <dgm:prSet presAssocID="{F3AC54AE-9C91-4AD9-90DF-E67B158CB83C}" presName="node" presStyleLbl="node1" presStyleIdx="2" presStyleCnt="3">
        <dgm:presLayoutVars>
          <dgm:bulletEnabled val="1"/>
        </dgm:presLayoutVars>
      </dgm:prSet>
      <dgm:spPr/>
    </dgm:pt>
  </dgm:ptLst>
  <dgm:cxnLst>
    <dgm:cxn modelId="{404D3F0E-B7E7-4B82-B8AC-2CE497E73FC9}" type="presOf" srcId="{F3AC54AE-9C91-4AD9-90DF-E67B158CB83C}" destId="{5109BEE5-4C27-465F-B74C-42C0A48E3B2F}" srcOrd="0" destOrd="0" presId="urn:microsoft.com/office/officeart/2005/8/layout/process1"/>
    <dgm:cxn modelId="{BC1EE726-BD63-4BFC-AEEA-87E88B869CDE}" type="presOf" srcId="{32DFEA55-05C4-4C96-BF3F-EDADAABF9451}" destId="{52D14A89-AAAE-41C5-AE4A-068BFB16CD12}" srcOrd="0" destOrd="0" presId="urn:microsoft.com/office/officeart/2005/8/layout/process1"/>
    <dgm:cxn modelId="{69601E36-4DE2-4816-BF14-DE7698EE53B5}" type="presOf" srcId="{BAAC2715-7647-4F8C-AAFC-7E02EE39F279}" destId="{438F6BF2-73F7-4014-BA7F-01EC8E45503B}" srcOrd="0" destOrd="0" presId="urn:microsoft.com/office/officeart/2005/8/layout/process1"/>
    <dgm:cxn modelId="{9A0E1339-86E7-40DD-81D4-EB54EA415654}" srcId="{31CBE524-2BCE-4AE6-9132-5928B69F7B8C}" destId="{32DFEA55-05C4-4C96-BF3F-EDADAABF9451}" srcOrd="0" destOrd="0" parTransId="{3DED61C6-5FD4-482F-8F3B-E42B6FDD2A9A}" sibTransId="{84D0C88C-8151-4FFD-8C7E-3C0A75D5F39A}"/>
    <dgm:cxn modelId="{3DD40A41-672A-4E31-A7CF-9186E77809AA}" srcId="{31CBE524-2BCE-4AE6-9132-5928B69F7B8C}" destId="{F3AC54AE-9C91-4AD9-90DF-E67B158CB83C}" srcOrd="2" destOrd="0" parTransId="{CD19054C-7846-44A8-B04A-4404661405B5}" sibTransId="{A7570366-0EDF-4BAB-A4C6-3701AB95EA28}"/>
    <dgm:cxn modelId="{71700488-BF56-4EE4-8C3C-381CEEF7C542}" type="presOf" srcId="{84D0C88C-8151-4FFD-8C7E-3C0A75D5F39A}" destId="{6ACC36BE-0823-4682-B05E-38DA418C8B27}" srcOrd="1" destOrd="0" presId="urn:microsoft.com/office/officeart/2005/8/layout/process1"/>
    <dgm:cxn modelId="{9CA83F9C-370D-4298-AFF1-CF1924B25A96}" type="presOf" srcId="{BAAC2715-7647-4F8C-AAFC-7E02EE39F279}" destId="{1A5D1619-BE7B-4959-9D2D-397DE1FDAE05}" srcOrd="1" destOrd="0" presId="urn:microsoft.com/office/officeart/2005/8/layout/process1"/>
    <dgm:cxn modelId="{B75D00A1-7E81-4BA8-9C2A-F0FBC904D503}" type="presOf" srcId="{84D0C88C-8151-4FFD-8C7E-3C0A75D5F39A}" destId="{D8FD6BF8-A95E-4A38-8EE5-8886BECAE015}" srcOrd="0" destOrd="0" presId="urn:microsoft.com/office/officeart/2005/8/layout/process1"/>
    <dgm:cxn modelId="{850C2DB3-D8F9-4E34-A913-10A817E19D2E}" type="presOf" srcId="{31CBE524-2BCE-4AE6-9132-5928B69F7B8C}" destId="{73C8E3E7-CD03-4B91-9126-27FBB2A20C83}" srcOrd="0" destOrd="0" presId="urn:microsoft.com/office/officeart/2005/8/layout/process1"/>
    <dgm:cxn modelId="{1E8605D7-E4DD-44F4-AD8E-7D8C9DE2DACF}" type="presOf" srcId="{24232BEE-787B-4366-91D0-C58E28DB9403}" destId="{0605D627-5A83-439B-BEF6-08FE600DC12A}" srcOrd="0" destOrd="0" presId="urn:microsoft.com/office/officeart/2005/8/layout/process1"/>
    <dgm:cxn modelId="{577110E6-00C5-413A-98D7-5B8436EBAA4C}" srcId="{31CBE524-2BCE-4AE6-9132-5928B69F7B8C}" destId="{24232BEE-787B-4366-91D0-C58E28DB9403}" srcOrd="1" destOrd="0" parTransId="{B4AB37F2-7ED3-4257-8D90-68251C6FE7D5}" sibTransId="{BAAC2715-7647-4F8C-AAFC-7E02EE39F279}"/>
    <dgm:cxn modelId="{A34DD5EF-EE36-4FFE-99B5-86799F8C7849}" type="presParOf" srcId="{73C8E3E7-CD03-4B91-9126-27FBB2A20C83}" destId="{52D14A89-AAAE-41C5-AE4A-068BFB16CD12}" srcOrd="0" destOrd="0" presId="urn:microsoft.com/office/officeart/2005/8/layout/process1"/>
    <dgm:cxn modelId="{BC5CF45B-E9BF-49C6-B77D-06070681F55C}" type="presParOf" srcId="{73C8E3E7-CD03-4B91-9126-27FBB2A20C83}" destId="{D8FD6BF8-A95E-4A38-8EE5-8886BECAE015}" srcOrd="1" destOrd="0" presId="urn:microsoft.com/office/officeart/2005/8/layout/process1"/>
    <dgm:cxn modelId="{10BEF976-90D1-410E-9B99-03BF98AE3863}" type="presParOf" srcId="{D8FD6BF8-A95E-4A38-8EE5-8886BECAE015}" destId="{6ACC36BE-0823-4682-B05E-38DA418C8B27}" srcOrd="0" destOrd="0" presId="urn:microsoft.com/office/officeart/2005/8/layout/process1"/>
    <dgm:cxn modelId="{9A0BB749-279B-45D9-92A5-81558CD84B91}" type="presParOf" srcId="{73C8E3E7-CD03-4B91-9126-27FBB2A20C83}" destId="{0605D627-5A83-439B-BEF6-08FE600DC12A}" srcOrd="2" destOrd="0" presId="urn:microsoft.com/office/officeart/2005/8/layout/process1"/>
    <dgm:cxn modelId="{0EAEF0E1-C01A-4878-A49A-83AB472049D1}" type="presParOf" srcId="{73C8E3E7-CD03-4B91-9126-27FBB2A20C83}" destId="{438F6BF2-73F7-4014-BA7F-01EC8E45503B}" srcOrd="3" destOrd="0" presId="urn:microsoft.com/office/officeart/2005/8/layout/process1"/>
    <dgm:cxn modelId="{337B34A2-CA2E-4F45-8E26-A2AD4B13A32C}" type="presParOf" srcId="{438F6BF2-73F7-4014-BA7F-01EC8E45503B}" destId="{1A5D1619-BE7B-4959-9D2D-397DE1FDAE05}" srcOrd="0" destOrd="0" presId="urn:microsoft.com/office/officeart/2005/8/layout/process1"/>
    <dgm:cxn modelId="{EC2A1949-02A1-49EA-ACDC-93C5EDC11F99}" type="presParOf" srcId="{73C8E3E7-CD03-4B91-9126-27FBB2A20C83}" destId="{5109BEE5-4C27-465F-B74C-42C0A48E3B2F}"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4797E6B-960F-4A99-B19D-E78AA736D7F4}" type="doc">
      <dgm:prSet loTypeId="urn:microsoft.com/office/officeart/2005/8/layout/orgChart1" loCatId="hierarchy" qsTypeId="urn:microsoft.com/office/officeart/2005/8/quickstyle/simple1" qsCatId="simple" csTypeId="urn:microsoft.com/office/officeart/2005/8/colors/accent5_1" csCatId="accent5" phldr="1"/>
      <dgm:spPr/>
      <dgm:t>
        <a:bodyPr/>
        <a:lstStyle/>
        <a:p>
          <a:pPr rtl="1"/>
          <a:endParaRPr lang="ar-SA"/>
        </a:p>
      </dgm:t>
    </dgm:pt>
    <dgm:pt modelId="{4585CF3F-9B53-45E7-9D47-D895FBD2EDBF}">
      <dgm:prSet custT="1"/>
      <dgm:spPr/>
      <dgm:t>
        <a:bodyPr/>
        <a:lstStyle/>
        <a:p>
          <a:pPr rtl="1"/>
          <a:r>
            <a:rPr lang="en-US" sz="2800" b="1" dirty="0"/>
            <a:t>Neurotransmitters</a:t>
          </a:r>
          <a:endParaRPr lang="ar-SA" sz="2800" dirty="0"/>
        </a:p>
      </dgm:t>
    </dgm:pt>
    <dgm:pt modelId="{2E519C58-EC25-4B79-A492-6C86F580EDE1}" type="parTrans" cxnId="{1973C4F8-25F1-4C29-BD21-8D0BD132DEB1}">
      <dgm:prSet/>
      <dgm:spPr/>
      <dgm:t>
        <a:bodyPr/>
        <a:lstStyle/>
        <a:p>
          <a:pPr rtl="1"/>
          <a:endParaRPr lang="ar-SA"/>
        </a:p>
      </dgm:t>
    </dgm:pt>
    <dgm:pt modelId="{6968A6D8-B3E2-496B-B393-1A9332568820}" type="sibTrans" cxnId="{1973C4F8-25F1-4C29-BD21-8D0BD132DEB1}">
      <dgm:prSet/>
      <dgm:spPr/>
      <dgm:t>
        <a:bodyPr/>
        <a:lstStyle/>
        <a:p>
          <a:pPr rtl="1"/>
          <a:endParaRPr lang="ar-SA"/>
        </a:p>
      </dgm:t>
    </dgm:pt>
    <dgm:pt modelId="{8D76FD6A-3A64-45C8-ACF1-C37BE6940337}">
      <dgm:prSet custT="1"/>
      <dgm:spPr/>
      <dgm:t>
        <a:bodyPr/>
        <a:lstStyle/>
        <a:p>
          <a:pPr rtl="1"/>
          <a:r>
            <a:rPr lang="en-US" sz="1600" b="1" dirty="0">
              <a:solidFill>
                <a:srgbClr val="7030A0"/>
              </a:solidFill>
            </a:rPr>
            <a:t>Acetylcholine</a:t>
          </a:r>
          <a:endParaRPr lang="ar-SA" sz="1600" b="1" dirty="0">
            <a:solidFill>
              <a:srgbClr val="7030A0"/>
            </a:solidFill>
          </a:endParaRPr>
        </a:p>
      </dgm:t>
    </dgm:pt>
    <dgm:pt modelId="{757C7799-95D7-424F-A3F7-A0573BD24E20}" type="parTrans" cxnId="{9374CE2D-8832-47D0-8731-3488D3934C8C}">
      <dgm:prSet/>
      <dgm:spPr/>
      <dgm:t>
        <a:bodyPr/>
        <a:lstStyle/>
        <a:p>
          <a:pPr rtl="1"/>
          <a:endParaRPr lang="ar-SA"/>
        </a:p>
      </dgm:t>
    </dgm:pt>
    <dgm:pt modelId="{C1101252-2BD4-4C2B-BB5F-5FC76C01810C}" type="sibTrans" cxnId="{9374CE2D-8832-47D0-8731-3488D3934C8C}">
      <dgm:prSet/>
      <dgm:spPr/>
      <dgm:t>
        <a:bodyPr/>
        <a:lstStyle/>
        <a:p>
          <a:pPr rtl="1"/>
          <a:endParaRPr lang="ar-SA"/>
        </a:p>
      </dgm:t>
    </dgm:pt>
    <dgm:pt modelId="{A154C4EF-4B54-4001-9938-031DDCB36969}">
      <dgm:prSet custT="1"/>
      <dgm:spPr/>
      <dgm:t>
        <a:bodyPr/>
        <a:lstStyle/>
        <a:p>
          <a:pPr marL="0" lvl="0" indent="0" algn="ctr" defTabSz="711200" rtl="1">
            <a:lnSpc>
              <a:spcPct val="90000"/>
            </a:lnSpc>
            <a:spcBef>
              <a:spcPct val="0"/>
            </a:spcBef>
            <a:spcAft>
              <a:spcPct val="35000"/>
            </a:spcAft>
            <a:buNone/>
          </a:pPr>
          <a:r>
            <a:rPr lang="en-US" sz="1600" b="1" kern="1200" dirty="0">
              <a:solidFill>
                <a:srgbClr val="7030A0"/>
              </a:solidFill>
              <a:latin typeface="Calibri"/>
              <a:ea typeface="+mn-ea"/>
              <a:cs typeface="+mn-cs"/>
            </a:rPr>
            <a:t>Glutamate </a:t>
          </a:r>
          <a:endParaRPr lang="ar-SA" sz="1600" b="1" kern="1200" dirty="0">
            <a:solidFill>
              <a:srgbClr val="7030A0"/>
            </a:solidFill>
            <a:latin typeface="Calibri"/>
            <a:ea typeface="+mn-ea"/>
            <a:cs typeface="+mn-cs"/>
          </a:endParaRPr>
        </a:p>
      </dgm:t>
    </dgm:pt>
    <dgm:pt modelId="{D961EA96-B720-4121-8AF6-AE4510F5FB9F}" type="parTrans" cxnId="{BBE5595B-191C-4EDF-B040-947AC1AD378D}">
      <dgm:prSet/>
      <dgm:spPr/>
      <dgm:t>
        <a:bodyPr/>
        <a:lstStyle/>
        <a:p>
          <a:pPr rtl="1"/>
          <a:endParaRPr lang="ar-SA"/>
        </a:p>
      </dgm:t>
    </dgm:pt>
    <dgm:pt modelId="{91F7A779-06C5-4478-9DB4-BCE13DF6D74E}" type="sibTrans" cxnId="{BBE5595B-191C-4EDF-B040-947AC1AD378D}">
      <dgm:prSet/>
      <dgm:spPr/>
      <dgm:t>
        <a:bodyPr/>
        <a:lstStyle/>
        <a:p>
          <a:pPr rtl="1"/>
          <a:endParaRPr lang="ar-SA"/>
        </a:p>
      </dgm:t>
    </dgm:pt>
    <dgm:pt modelId="{3F92DA71-B4A0-4311-966A-3D093FD5DB32}">
      <dgm:prSet custT="1"/>
      <dgm:spPr/>
      <dgm:t>
        <a:bodyPr/>
        <a:lstStyle/>
        <a:p>
          <a:pPr rtl="1"/>
          <a:r>
            <a:rPr lang="en-US" sz="1600" b="1" kern="1200" dirty="0">
              <a:solidFill>
                <a:srgbClr val="9BBB59">
                  <a:lumMod val="50000"/>
                </a:srgbClr>
              </a:solidFill>
              <a:latin typeface="Calibri"/>
              <a:ea typeface="+mn-ea"/>
              <a:cs typeface="+mn-cs"/>
            </a:rPr>
            <a:t>Biogenic</a:t>
          </a:r>
          <a:r>
            <a:rPr lang="en-US" sz="1300" kern="1200" dirty="0"/>
            <a:t> </a:t>
          </a:r>
          <a:r>
            <a:rPr lang="en-US" sz="1600" b="1" kern="1200" dirty="0">
              <a:solidFill>
                <a:srgbClr val="9BBB59">
                  <a:lumMod val="50000"/>
                </a:srgbClr>
              </a:solidFill>
              <a:latin typeface="Calibri"/>
              <a:ea typeface="+mn-ea"/>
              <a:cs typeface="+mn-cs"/>
            </a:rPr>
            <a:t>amines</a:t>
          </a:r>
          <a:r>
            <a:rPr lang="en-US" sz="1300" kern="1200" dirty="0"/>
            <a:t> </a:t>
          </a:r>
          <a:endParaRPr lang="ar-SA" sz="1300" kern="1200" dirty="0"/>
        </a:p>
      </dgm:t>
    </dgm:pt>
    <dgm:pt modelId="{73947448-DFE5-43C9-97B9-F8DB5AFB321F}" type="parTrans" cxnId="{4EBC15B6-6C31-4399-AB50-20865025E10F}">
      <dgm:prSet/>
      <dgm:spPr/>
      <dgm:t>
        <a:bodyPr/>
        <a:lstStyle/>
        <a:p>
          <a:pPr rtl="1"/>
          <a:endParaRPr lang="ar-SA"/>
        </a:p>
      </dgm:t>
    </dgm:pt>
    <dgm:pt modelId="{966A2305-4E8D-4F4B-8616-04A970EA989F}" type="sibTrans" cxnId="{4EBC15B6-6C31-4399-AB50-20865025E10F}">
      <dgm:prSet/>
      <dgm:spPr/>
      <dgm:t>
        <a:bodyPr/>
        <a:lstStyle/>
        <a:p>
          <a:pPr rtl="1"/>
          <a:endParaRPr lang="ar-SA"/>
        </a:p>
      </dgm:t>
    </dgm:pt>
    <dgm:pt modelId="{A1042816-7630-4777-B946-14F2B3A4349C}">
      <dgm:prSet custT="1"/>
      <dgm:spPr/>
      <dgm:t>
        <a:bodyPr/>
        <a:lstStyle/>
        <a:p>
          <a:pPr rtl="1"/>
          <a:r>
            <a:rPr lang="en-US" sz="1600" b="1" dirty="0">
              <a:solidFill>
                <a:schemeClr val="accent3">
                  <a:lumMod val="50000"/>
                </a:schemeClr>
              </a:solidFill>
            </a:rPr>
            <a:t>neuropeptides</a:t>
          </a:r>
          <a:endParaRPr lang="ar-SA" sz="1600" b="1" dirty="0">
            <a:solidFill>
              <a:schemeClr val="accent3">
                <a:lumMod val="50000"/>
              </a:schemeClr>
            </a:solidFill>
          </a:endParaRPr>
        </a:p>
      </dgm:t>
    </dgm:pt>
    <dgm:pt modelId="{A41A12F7-420A-4FF3-BB8D-44FFFD3E3B8C}" type="parTrans" cxnId="{B3871F70-47C5-4B7D-A9FC-91FDCCAAC81E}">
      <dgm:prSet/>
      <dgm:spPr/>
      <dgm:t>
        <a:bodyPr/>
        <a:lstStyle/>
        <a:p>
          <a:pPr rtl="1"/>
          <a:endParaRPr lang="ar-SA"/>
        </a:p>
      </dgm:t>
    </dgm:pt>
    <dgm:pt modelId="{B130BF3E-AAA9-4D13-931D-67080503CECA}" type="sibTrans" cxnId="{B3871F70-47C5-4B7D-A9FC-91FDCCAAC81E}">
      <dgm:prSet/>
      <dgm:spPr/>
      <dgm:t>
        <a:bodyPr/>
        <a:lstStyle/>
        <a:p>
          <a:pPr rtl="1"/>
          <a:endParaRPr lang="ar-SA"/>
        </a:p>
      </dgm:t>
    </dgm:pt>
    <dgm:pt modelId="{5799D77F-E835-4945-87F9-7E0FF74A4A09}">
      <dgm:prSet custT="1"/>
      <dgm:spPr/>
      <dgm:t>
        <a:bodyPr/>
        <a:lstStyle/>
        <a:p>
          <a:pPr rtl="1"/>
          <a:r>
            <a:rPr lang="en-US" sz="1600" b="1" kern="1200" dirty="0">
              <a:solidFill>
                <a:srgbClr val="7030A0"/>
              </a:solidFill>
              <a:latin typeface="Calibri"/>
              <a:ea typeface="+mn-ea"/>
              <a:cs typeface="+mn-cs"/>
            </a:rPr>
            <a:t>Nitric</a:t>
          </a:r>
          <a:r>
            <a:rPr lang="en-US" sz="1300" kern="1200" dirty="0"/>
            <a:t> </a:t>
          </a:r>
          <a:r>
            <a:rPr lang="en-US" sz="1600" b="1" kern="1200" dirty="0">
              <a:solidFill>
                <a:srgbClr val="7030A0"/>
              </a:solidFill>
              <a:latin typeface="Calibri"/>
              <a:ea typeface="+mn-ea"/>
              <a:cs typeface="+mn-cs"/>
            </a:rPr>
            <a:t>oxide</a:t>
          </a:r>
          <a:endParaRPr lang="ar-SA" sz="1600" b="1" kern="1200" dirty="0">
            <a:solidFill>
              <a:srgbClr val="7030A0"/>
            </a:solidFill>
            <a:latin typeface="Calibri"/>
            <a:ea typeface="+mn-ea"/>
            <a:cs typeface="+mn-cs"/>
          </a:endParaRPr>
        </a:p>
      </dgm:t>
    </dgm:pt>
    <dgm:pt modelId="{BB9B67B0-42EB-40B7-8E7A-7501410474C8}" type="parTrans" cxnId="{AC24EB12-584E-4119-B644-CA27179F2957}">
      <dgm:prSet/>
      <dgm:spPr/>
      <dgm:t>
        <a:bodyPr/>
        <a:lstStyle/>
        <a:p>
          <a:pPr rtl="1"/>
          <a:endParaRPr lang="ar-SA"/>
        </a:p>
      </dgm:t>
    </dgm:pt>
    <dgm:pt modelId="{B07F7431-E461-4A34-9F7C-2455DBBFE9E7}" type="sibTrans" cxnId="{AC24EB12-584E-4119-B644-CA27179F2957}">
      <dgm:prSet/>
      <dgm:spPr/>
      <dgm:t>
        <a:bodyPr/>
        <a:lstStyle/>
        <a:p>
          <a:pPr rtl="1"/>
          <a:endParaRPr lang="ar-SA"/>
        </a:p>
      </dgm:t>
    </dgm:pt>
    <dgm:pt modelId="{24CD060E-8A04-473D-8CF3-147449AA475E}">
      <dgm:prSet custT="1"/>
      <dgm:spPr/>
      <dgm:t>
        <a:bodyPr/>
        <a:lstStyle/>
        <a:p>
          <a:pPr marL="0" lvl="0" indent="0" algn="ctr" defTabSz="711200" rtl="1">
            <a:lnSpc>
              <a:spcPct val="90000"/>
            </a:lnSpc>
            <a:spcBef>
              <a:spcPct val="0"/>
            </a:spcBef>
            <a:spcAft>
              <a:spcPct val="35000"/>
            </a:spcAft>
            <a:buNone/>
          </a:pPr>
          <a:r>
            <a:rPr lang="en-US" sz="1600" b="1" kern="1200" dirty="0">
              <a:solidFill>
                <a:srgbClr val="7030A0"/>
              </a:solidFill>
              <a:latin typeface="Calibri"/>
              <a:ea typeface="+mn-ea"/>
              <a:cs typeface="+mn-cs"/>
            </a:rPr>
            <a:t>norepinephrine</a:t>
          </a:r>
          <a:endParaRPr lang="ar-SA" sz="1600" b="1" kern="1200" dirty="0">
            <a:solidFill>
              <a:srgbClr val="7030A0"/>
            </a:solidFill>
            <a:latin typeface="Calibri"/>
            <a:ea typeface="+mn-ea"/>
            <a:cs typeface="+mn-cs"/>
          </a:endParaRPr>
        </a:p>
      </dgm:t>
    </dgm:pt>
    <dgm:pt modelId="{973E64C1-5413-458D-B194-80D268879B36}" type="parTrans" cxnId="{29F803B9-7F13-4130-B290-BE628842F17D}">
      <dgm:prSet/>
      <dgm:spPr/>
      <dgm:t>
        <a:bodyPr/>
        <a:lstStyle/>
        <a:p>
          <a:pPr rtl="1"/>
          <a:endParaRPr lang="ar-SA"/>
        </a:p>
      </dgm:t>
    </dgm:pt>
    <dgm:pt modelId="{E7FFAB2D-FD6D-47EB-81F2-4C5A22B922A3}" type="sibTrans" cxnId="{29F803B9-7F13-4130-B290-BE628842F17D}">
      <dgm:prSet/>
      <dgm:spPr/>
      <dgm:t>
        <a:bodyPr/>
        <a:lstStyle/>
        <a:p>
          <a:pPr rtl="1"/>
          <a:endParaRPr lang="ar-SA"/>
        </a:p>
      </dgm:t>
    </dgm:pt>
    <dgm:pt modelId="{45E9C24E-A3C2-4DDA-97CF-C7C6D2D09529}">
      <dgm:prSet custT="1"/>
      <dgm:spPr/>
      <dgm:t>
        <a:bodyPr/>
        <a:lstStyle/>
        <a:p>
          <a:pPr rtl="1"/>
          <a:r>
            <a:rPr lang="en-US" sz="1600" b="1" kern="1200" dirty="0">
              <a:solidFill>
                <a:srgbClr val="7030A0"/>
              </a:solidFill>
              <a:latin typeface="Calibri"/>
              <a:ea typeface="+mn-ea"/>
              <a:cs typeface="+mn-cs"/>
            </a:rPr>
            <a:t>Endorphins</a:t>
          </a:r>
          <a:endParaRPr lang="ar-SA" sz="1600" b="1" kern="1200" dirty="0">
            <a:solidFill>
              <a:srgbClr val="7030A0"/>
            </a:solidFill>
            <a:latin typeface="Calibri"/>
            <a:ea typeface="+mn-ea"/>
            <a:cs typeface="+mn-cs"/>
          </a:endParaRPr>
        </a:p>
      </dgm:t>
    </dgm:pt>
    <dgm:pt modelId="{196A7035-A217-4128-95A1-87A7AFA0BCF9}" type="parTrans" cxnId="{265D88C8-4EDB-4034-9000-10FAA2E0DEDC}">
      <dgm:prSet/>
      <dgm:spPr/>
      <dgm:t>
        <a:bodyPr/>
        <a:lstStyle/>
        <a:p>
          <a:pPr rtl="1"/>
          <a:endParaRPr lang="ar-SA"/>
        </a:p>
      </dgm:t>
    </dgm:pt>
    <dgm:pt modelId="{732BC185-7470-472A-8334-40F581860B1A}" type="sibTrans" cxnId="{265D88C8-4EDB-4034-9000-10FAA2E0DEDC}">
      <dgm:prSet/>
      <dgm:spPr/>
      <dgm:t>
        <a:bodyPr/>
        <a:lstStyle/>
        <a:p>
          <a:pPr rtl="1"/>
          <a:endParaRPr lang="ar-SA"/>
        </a:p>
      </dgm:t>
    </dgm:pt>
    <dgm:pt modelId="{8FD45923-AF1B-4AA8-8B5B-F2965D1D3123}">
      <dgm:prSet custT="1"/>
      <dgm:spPr/>
      <dgm:t>
        <a:bodyPr/>
        <a:lstStyle/>
        <a:p>
          <a:pPr marL="0" lvl="0" indent="0" algn="ctr" defTabSz="711200" rtl="1">
            <a:lnSpc>
              <a:spcPct val="90000"/>
            </a:lnSpc>
            <a:spcBef>
              <a:spcPct val="0"/>
            </a:spcBef>
            <a:spcAft>
              <a:spcPct val="35000"/>
            </a:spcAft>
            <a:buNone/>
          </a:pPr>
          <a:r>
            <a:rPr lang="en-US" sz="1600" b="1" kern="1200" dirty="0">
              <a:solidFill>
                <a:srgbClr val="7030A0"/>
              </a:solidFill>
              <a:latin typeface="Calibri"/>
              <a:ea typeface="+mn-ea"/>
              <a:cs typeface="+mn-cs"/>
            </a:rPr>
            <a:t>Serotonin and</a:t>
          </a:r>
          <a:r>
            <a:rPr lang="ar-SA" sz="1600" b="1" kern="1200" dirty="0">
              <a:solidFill>
                <a:srgbClr val="7030A0"/>
              </a:solidFill>
              <a:latin typeface="Calibri"/>
              <a:ea typeface="+mn-ea"/>
              <a:cs typeface="+mn-cs"/>
            </a:rPr>
            <a:t> </a:t>
          </a:r>
          <a:r>
            <a:rPr lang="en-US" sz="1600" b="1" kern="1200" dirty="0">
              <a:solidFill>
                <a:srgbClr val="7030A0"/>
              </a:solidFill>
              <a:latin typeface="Calibri"/>
              <a:ea typeface="+mn-ea"/>
              <a:cs typeface="+mn-cs"/>
            </a:rPr>
            <a:t> dopamine</a:t>
          </a:r>
          <a:endParaRPr lang="ar-SA" sz="1600" b="1" kern="1200" dirty="0">
            <a:solidFill>
              <a:srgbClr val="7030A0"/>
            </a:solidFill>
            <a:latin typeface="Calibri"/>
            <a:ea typeface="+mn-ea"/>
            <a:cs typeface="+mn-cs"/>
          </a:endParaRPr>
        </a:p>
      </dgm:t>
    </dgm:pt>
    <dgm:pt modelId="{CF06AB11-8EA9-4247-80F9-D235A4C08AA8}" type="parTrans" cxnId="{8D1315E7-C4E0-45C0-BF0E-1EF59C7659A3}">
      <dgm:prSet/>
      <dgm:spPr/>
      <dgm:t>
        <a:bodyPr/>
        <a:lstStyle/>
        <a:p>
          <a:pPr rtl="1"/>
          <a:endParaRPr lang="ar-SA"/>
        </a:p>
      </dgm:t>
    </dgm:pt>
    <dgm:pt modelId="{9EDAA63B-6684-4C5A-AFE3-BF2CB40D43B1}" type="sibTrans" cxnId="{8D1315E7-C4E0-45C0-BF0E-1EF59C7659A3}">
      <dgm:prSet/>
      <dgm:spPr/>
      <dgm:t>
        <a:bodyPr/>
        <a:lstStyle/>
        <a:p>
          <a:pPr rtl="1"/>
          <a:endParaRPr lang="ar-SA"/>
        </a:p>
      </dgm:t>
    </dgm:pt>
    <dgm:pt modelId="{C768095E-9B7D-4B70-9F33-8DF02EB0B153}">
      <dgm:prSet custT="1"/>
      <dgm:spPr/>
      <dgm:t>
        <a:bodyPr/>
        <a:lstStyle/>
        <a:p>
          <a:pPr rtl="1"/>
          <a:r>
            <a:rPr lang="en-US" sz="1400" dirty="0"/>
            <a:t>an </a:t>
          </a:r>
          <a:r>
            <a:rPr lang="en-US" sz="1400" b="1" dirty="0">
              <a:solidFill>
                <a:srgbClr val="FF0000"/>
              </a:solidFill>
            </a:rPr>
            <a:t>excitatory</a:t>
          </a:r>
          <a:r>
            <a:rPr lang="en-US" sz="1400" dirty="0"/>
            <a:t> in the PNS also functions as hormone. </a:t>
          </a:r>
          <a:endParaRPr lang="ar-SA" sz="1400" dirty="0"/>
        </a:p>
      </dgm:t>
    </dgm:pt>
    <dgm:pt modelId="{A64903E3-9083-4CB2-8972-B4F26148D9E6}" type="parTrans" cxnId="{1764D455-1C03-4A14-AAB2-9D7EAB7A1C59}">
      <dgm:prSet/>
      <dgm:spPr/>
      <dgm:t>
        <a:bodyPr/>
        <a:lstStyle/>
        <a:p>
          <a:pPr rtl="1"/>
          <a:endParaRPr lang="ar-SA"/>
        </a:p>
      </dgm:t>
    </dgm:pt>
    <dgm:pt modelId="{8913A42A-E076-4118-B0D6-5922E457888E}" type="sibTrans" cxnId="{1764D455-1C03-4A14-AAB2-9D7EAB7A1C59}">
      <dgm:prSet/>
      <dgm:spPr/>
      <dgm:t>
        <a:bodyPr/>
        <a:lstStyle/>
        <a:p>
          <a:pPr rtl="1"/>
          <a:endParaRPr lang="ar-SA"/>
        </a:p>
      </dgm:t>
    </dgm:pt>
    <dgm:pt modelId="{48C1DF80-6E33-42B8-B270-5BA64CCF929E}">
      <dgm:prSet custT="1"/>
      <dgm:spPr/>
      <dgm:t>
        <a:bodyPr/>
        <a:lstStyle/>
        <a:p>
          <a:pPr marL="0" lvl="0" indent="0" algn="ctr" defTabSz="622300" rtl="1">
            <a:lnSpc>
              <a:spcPct val="90000"/>
            </a:lnSpc>
            <a:spcBef>
              <a:spcPct val="0"/>
            </a:spcBef>
            <a:spcAft>
              <a:spcPct val="35000"/>
            </a:spcAft>
            <a:buNone/>
          </a:pPr>
          <a:r>
            <a:rPr lang="en-US" sz="1400" kern="1200" dirty="0">
              <a:solidFill>
                <a:prstClr val="black">
                  <a:hueOff val="0"/>
                  <a:satOff val="0"/>
                  <a:lumOff val="0"/>
                  <a:alphaOff val="0"/>
                </a:prstClr>
              </a:solidFill>
              <a:latin typeface="Calibri"/>
              <a:ea typeface="+mn-ea"/>
              <a:cs typeface="+mn-cs"/>
            </a:rPr>
            <a:t>affect sleep, mood, and attention, and learning </a:t>
          </a:r>
          <a:endParaRPr lang="ar-SA" sz="1400" kern="1200" dirty="0">
            <a:solidFill>
              <a:prstClr val="black">
                <a:hueOff val="0"/>
                <a:satOff val="0"/>
                <a:lumOff val="0"/>
                <a:alphaOff val="0"/>
              </a:prstClr>
            </a:solidFill>
            <a:latin typeface="Calibri"/>
            <a:ea typeface="+mn-ea"/>
            <a:cs typeface="+mn-cs"/>
          </a:endParaRPr>
        </a:p>
      </dgm:t>
    </dgm:pt>
    <dgm:pt modelId="{C73E63C3-49BA-4F8C-953B-BE9FFD163C3A}" type="parTrans" cxnId="{3CA0B2E2-AB26-4A61-AACA-C997358DCD74}">
      <dgm:prSet/>
      <dgm:spPr/>
      <dgm:t>
        <a:bodyPr/>
        <a:lstStyle/>
        <a:p>
          <a:pPr rtl="1"/>
          <a:endParaRPr lang="ar-SA"/>
        </a:p>
      </dgm:t>
    </dgm:pt>
    <dgm:pt modelId="{698EA5D9-8A01-4C41-A3E2-D7E7AE3CA86C}" type="sibTrans" cxnId="{3CA0B2E2-AB26-4A61-AACA-C997358DCD74}">
      <dgm:prSet/>
      <dgm:spPr/>
      <dgm:t>
        <a:bodyPr/>
        <a:lstStyle/>
        <a:p>
          <a:pPr rtl="1"/>
          <a:endParaRPr lang="ar-SA"/>
        </a:p>
      </dgm:t>
    </dgm:pt>
    <dgm:pt modelId="{66811F98-F718-4E59-A617-B39CE7E3A9C4}">
      <dgm:prSet custT="1"/>
      <dgm:spPr/>
      <dgm:t>
        <a:bodyPr/>
        <a:lstStyle/>
        <a:p>
          <a:pPr marL="0" lvl="0" indent="0" algn="ctr" defTabSz="711200" rtl="1">
            <a:lnSpc>
              <a:spcPct val="90000"/>
            </a:lnSpc>
            <a:spcBef>
              <a:spcPct val="0"/>
            </a:spcBef>
            <a:spcAft>
              <a:spcPct val="35000"/>
            </a:spcAft>
            <a:buNone/>
          </a:pPr>
          <a:r>
            <a:rPr lang="en-US" sz="1600" b="1" kern="1200" dirty="0">
              <a:solidFill>
                <a:srgbClr val="7030A0"/>
              </a:solidFill>
              <a:latin typeface="Calibri"/>
              <a:ea typeface="+mn-ea"/>
              <a:cs typeface="+mn-cs"/>
            </a:rPr>
            <a:t>GABA</a:t>
          </a:r>
          <a:endParaRPr lang="ar-SA" sz="1600" b="1" kern="1200" dirty="0">
            <a:solidFill>
              <a:srgbClr val="7030A0"/>
            </a:solidFill>
            <a:latin typeface="Calibri"/>
            <a:ea typeface="+mn-ea"/>
            <a:cs typeface="+mn-cs"/>
          </a:endParaRPr>
        </a:p>
      </dgm:t>
    </dgm:pt>
    <dgm:pt modelId="{3D82FD3A-56FA-4D45-B685-3728337393A7}" type="parTrans" cxnId="{C2CD5EFA-3031-41BB-B9F6-0A10D364CD53}">
      <dgm:prSet/>
      <dgm:spPr/>
      <dgm:t>
        <a:bodyPr/>
        <a:lstStyle/>
        <a:p>
          <a:pPr rtl="1"/>
          <a:endParaRPr lang="ar-SA"/>
        </a:p>
      </dgm:t>
    </dgm:pt>
    <dgm:pt modelId="{94E5CCDA-5004-498E-9CF9-D739361BF637}" type="sibTrans" cxnId="{C2CD5EFA-3031-41BB-B9F6-0A10D364CD53}">
      <dgm:prSet/>
      <dgm:spPr/>
      <dgm:t>
        <a:bodyPr/>
        <a:lstStyle/>
        <a:p>
          <a:pPr rtl="1"/>
          <a:endParaRPr lang="ar-SA"/>
        </a:p>
      </dgm:t>
    </dgm:pt>
    <dgm:pt modelId="{1ADBA6F4-4A77-4DAA-9C1E-71C693DB5A77}">
      <dgm:prSet custT="1"/>
      <dgm:spPr/>
      <dgm:t>
        <a:bodyPr/>
        <a:lstStyle/>
        <a:p>
          <a:pPr rtl="1"/>
          <a:r>
            <a:rPr lang="en-US" sz="1400" b="1" kern="1200" dirty="0">
              <a:solidFill>
                <a:srgbClr val="FF0000"/>
              </a:solidFill>
              <a:latin typeface="Calibri"/>
              <a:ea typeface="+mn-ea"/>
              <a:cs typeface="+mn-cs"/>
            </a:rPr>
            <a:t>Excitatory</a:t>
          </a:r>
        </a:p>
        <a:p>
          <a:pPr rtl="1"/>
          <a:r>
            <a:rPr lang="en-US" sz="1400" kern="1200" dirty="0"/>
            <a:t>makes skeletal muscles contract. </a:t>
          </a:r>
          <a:endParaRPr lang="ar-SA" sz="1400" kern="1200" dirty="0"/>
        </a:p>
      </dgm:t>
    </dgm:pt>
    <dgm:pt modelId="{44E00F2B-63AE-40B1-9851-C227357E2699}" type="parTrans" cxnId="{1C50CC59-6ED1-4D77-B5E7-D9600E25E9DB}">
      <dgm:prSet/>
      <dgm:spPr/>
      <dgm:t>
        <a:bodyPr/>
        <a:lstStyle/>
        <a:p>
          <a:pPr rtl="1"/>
          <a:endParaRPr lang="ar-SA"/>
        </a:p>
      </dgm:t>
    </dgm:pt>
    <dgm:pt modelId="{DD9AC524-165C-4769-826D-2ACFAD144CA7}" type="sibTrans" cxnId="{1C50CC59-6ED1-4D77-B5E7-D9600E25E9DB}">
      <dgm:prSet/>
      <dgm:spPr/>
      <dgm:t>
        <a:bodyPr/>
        <a:lstStyle/>
        <a:p>
          <a:pPr rtl="1"/>
          <a:endParaRPr lang="ar-SA"/>
        </a:p>
      </dgm:t>
    </dgm:pt>
    <dgm:pt modelId="{6F8ED0BB-2DD9-4588-B708-6EE66F668D0E}">
      <dgm:prSet custT="1"/>
      <dgm:spPr/>
      <dgm:t>
        <a:bodyPr/>
        <a:lstStyle/>
        <a:p>
          <a:pPr rtl="0"/>
          <a:r>
            <a:rPr lang="en-US" sz="1600" dirty="0"/>
            <a:t>- </a:t>
          </a:r>
          <a:r>
            <a:rPr lang="en-US" sz="1600" b="1" dirty="0">
              <a:solidFill>
                <a:srgbClr val="FF0000"/>
              </a:solidFill>
            </a:rPr>
            <a:t>Excitatory</a:t>
          </a:r>
          <a:r>
            <a:rPr lang="en-US" sz="1600" dirty="0"/>
            <a:t> synapse</a:t>
          </a:r>
        </a:p>
        <a:p>
          <a:pPr rtl="0"/>
          <a:r>
            <a:rPr lang="en-US" sz="1600" dirty="0"/>
            <a:t>- Has a role in memory</a:t>
          </a:r>
          <a:endParaRPr lang="ar-SA" sz="1600" dirty="0"/>
        </a:p>
      </dgm:t>
    </dgm:pt>
    <dgm:pt modelId="{98B1446B-87D0-42B7-961F-76C1C8667773}" type="parTrans" cxnId="{EA401919-4A9D-4600-82A3-155A033E3CB1}">
      <dgm:prSet/>
      <dgm:spPr/>
      <dgm:t>
        <a:bodyPr/>
        <a:lstStyle/>
        <a:p>
          <a:pPr rtl="1"/>
          <a:endParaRPr lang="ar-SA"/>
        </a:p>
      </dgm:t>
    </dgm:pt>
    <dgm:pt modelId="{7890C97A-9FC6-4D67-B005-5A4D9BF3EBE7}" type="sibTrans" cxnId="{EA401919-4A9D-4600-82A3-155A033E3CB1}">
      <dgm:prSet/>
      <dgm:spPr/>
      <dgm:t>
        <a:bodyPr/>
        <a:lstStyle/>
        <a:p>
          <a:pPr rtl="1"/>
          <a:endParaRPr lang="ar-SA"/>
        </a:p>
      </dgm:t>
    </dgm:pt>
    <dgm:pt modelId="{8E9D1529-34D0-4B9E-BF4A-D7AB9EEE27D9}">
      <dgm:prSet custT="1"/>
      <dgm:spPr/>
      <dgm:t>
        <a:bodyPr/>
        <a:lstStyle/>
        <a:p>
          <a:pPr rtl="1"/>
          <a:r>
            <a:rPr lang="en-US" sz="1400" b="1" dirty="0">
              <a:solidFill>
                <a:srgbClr val="FF0000"/>
              </a:solidFill>
            </a:rPr>
            <a:t>Inhibitory</a:t>
          </a:r>
        </a:p>
        <a:p>
          <a:pPr rtl="1"/>
          <a:r>
            <a:rPr lang="en-US" sz="1400" dirty="0"/>
            <a:t>slow the rate of contraction of cardiac muscles.</a:t>
          </a:r>
          <a:endParaRPr lang="ar-SA" sz="1400" dirty="0"/>
        </a:p>
      </dgm:t>
    </dgm:pt>
    <dgm:pt modelId="{4E58430E-79BC-4584-9842-0C13AEC45039}" type="parTrans" cxnId="{8575767F-EA66-4BCF-83EE-535287222C6B}">
      <dgm:prSet/>
      <dgm:spPr/>
      <dgm:t>
        <a:bodyPr/>
        <a:lstStyle/>
        <a:p>
          <a:pPr rtl="1"/>
          <a:endParaRPr lang="ar-SA"/>
        </a:p>
      </dgm:t>
    </dgm:pt>
    <dgm:pt modelId="{1087FDEB-E93C-48DD-AB67-C054E619A5E1}" type="sibTrans" cxnId="{8575767F-EA66-4BCF-83EE-535287222C6B}">
      <dgm:prSet/>
      <dgm:spPr/>
      <dgm:t>
        <a:bodyPr/>
        <a:lstStyle/>
        <a:p>
          <a:pPr rtl="1"/>
          <a:endParaRPr lang="ar-SA"/>
        </a:p>
      </dgm:t>
    </dgm:pt>
    <dgm:pt modelId="{BE1742F3-FFCC-48FA-B745-72B07C117064}">
      <dgm:prSet custT="1"/>
      <dgm:spPr/>
      <dgm:t>
        <a:bodyPr/>
        <a:lstStyle/>
        <a:p>
          <a:pPr rtl="1"/>
          <a:r>
            <a:rPr lang="en-US" sz="1600" b="1" dirty="0">
              <a:solidFill>
                <a:srgbClr val="FF0000"/>
              </a:solidFill>
            </a:rPr>
            <a:t>inhibitory</a:t>
          </a:r>
          <a:r>
            <a:rPr lang="en-US" sz="1600" dirty="0"/>
            <a:t> synapses in CNS</a:t>
          </a:r>
          <a:endParaRPr lang="ar-SA" sz="1600" dirty="0"/>
        </a:p>
      </dgm:t>
    </dgm:pt>
    <dgm:pt modelId="{43FBB47F-7363-452E-80D4-916F40A74091}" type="parTrans" cxnId="{2ED1C43C-C462-486F-9893-3D9BE74D822F}">
      <dgm:prSet/>
      <dgm:spPr/>
      <dgm:t>
        <a:bodyPr/>
        <a:lstStyle/>
        <a:p>
          <a:pPr rtl="1"/>
          <a:endParaRPr lang="ar-SA"/>
        </a:p>
      </dgm:t>
    </dgm:pt>
    <dgm:pt modelId="{79124075-7D26-4951-A946-D903276BD58C}" type="sibTrans" cxnId="{2ED1C43C-C462-486F-9893-3D9BE74D822F}">
      <dgm:prSet/>
      <dgm:spPr/>
      <dgm:t>
        <a:bodyPr/>
        <a:lstStyle/>
        <a:p>
          <a:pPr rtl="1"/>
          <a:endParaRPr lang="ar-SA"/>
        </a:p>
      </dgm:t>
    </dgm:pt>
    <dgm:pt modelId="{EC642664-D8E3-4437-9F5D-036E9A4E3C92}">
      <dgm:prSet custT="1"/>
      <dgm:spPr/>
      <dgm:t>
        <a:bodyPr/>
        <a:lstStyle/>
        <a:p>
          <a:pPr rtl="0">
            <a:lnSpc>
              <a:spcPct val="100000"/>
            </a:lnSpc>
          </a:pPr>
          <a:r>
            <a:rPr lang="en-US" sz="1400" dirty="0"/>
            <a:t>- dissolved gases</a:t>
          </a:r>
        </a:p>
        <a:p>
          <a:pPr rtl="0">
            <a:lnSpc>
              <a:spcPct val="100000"/>
            </a:lnSpc>
          </a:pPr>
          <a:r>
            <a:rPr lang="en-US" sz="1400" dirty="0"/>
            <a:t> -  act in sexual arousal in human males.</a:t>
          </a:r>
          <a:endParaRPr lang="ar-SA" sz="1400" dirty="0"/>
        </a:p>
      </dgm:t>
    </dgm:pt>
    <dgm:pt modelId="{BE78812A-4A2F-4A9B-B74C-AB6EDBB4DD20}" type="parTrans" cxnId="{D130F7E6-4E80-4294-A657-4BFA81F65E7A}">
      <dgm:prSet/>
      <dgm:spPr/>
      <dgm:t>
        <a:bodyPr/>
        <a:lstStyle/>
        <a:p>
          <a:pPr rtl="1"/>
          <a:endParaRPr lang="ar-SA"/>
        </a:p>
      </dgm:t>
    </dgm:pt>
    <dgm:pt modelId="{1BCCC64C-9AA5-4E65-9D24-07D5EFA00D70}" type="sibTrans" cxnId="{D130F7E6-4E80-4294-A657-4BFA81F65E7A}">
      <dgm:prSet/>
      <dgm:spPr/>
      <dgm:t>
        <a:bodyPr/>
        <a:lstStyle/>
        <a:p>
          <a:pPr rtl="1"/>
          <a:endParaRPr lang="ar-SA"/>
        </a:p>
      </dgm:t>
    </dgm:pt>
    <dgm:pt modelId="{85D644FA-DEB0-4024-BEB2-5DD4A3E9AF37}">
      <dgm:prSet custT="1"/>
      <dgm:spPr/>
      <dgm:t>
        <a:bodyPr/>
        <a:lstStyle/>
        <a:p>
          <a:pPr rtl="0"/>
          <a:r>
            <a:rPr lang="ar-SA" sz="900" dirty="0"/>
            <a:t>- </a:t>
          </a:r>
          <a:r>
            <a:rPr lang="en-US" sz="1400" dirty="0"/>
            <a:t>released in response to </a:t>
          </a:r>
        </a:p>
        <a:p>
          <a:pPr rtl="0"/>
          <a:r>
            <a:rPr lang="en-US" sz="1400" dirty="0"/>
            <a:t>-traumatic injury</a:t>
          </a:r>
          <a:endParaRPr lang="ar-SA" sz="1400" dirty="0"/>
        </a:p>
        <a:p>
          <a:pPr rtl="0"/>
          <a:r>
            <a:rPr lang="ar-SA" sz="1400" dirty="0"/>
            <a:t>-</a:t>
          </a:r>
          <a:r>
            <a:rPr lang="en-US" sz="1400" dirty="0"/>
            <a:t>muscle fatigue</a:t>
          </a:r>
          <a:endParaRPr lang="ar-SA" sz="1400" dirty="0"/>
        </a:p>
        <a:p>
          <a:pPr rtl="0"/>
          <a:r>
            <a:rPr lang="ar-SA" sz="1400" dirty="0"/>
            <a:t>-</a:t>
          </a:r>
          <a:r>
            <a:rPr lang="en-US" sz="1400" dirty="0"/>
            <a:t>eating very spicy foods</a:t>
          </a:r>
          <a:endParaRPr lang="ar-SA" sz="1400" dirty="0"/>
        </a:p>
        <a:p>
          <a:pPr rtl="0"/>
          <a:r>
            <a:rPr lang="en-US" sz="1400" dirty="0"/>
            <a:t>-Decrease the sensation of pain </a:t>
          </a:r>
          <a:endParaRPr lang="ar-SA" sz="1400" dirty="0"/>
        </a:p>
        <a:p>
          <a:pPr rtl="0"/>
          <a:r>
            <a:rPr lang="en-US" sz="1400" dirty="0"/>
            <a:t>-</a:t>
          </a:r>
          <a:r>
            <a:rPr lang="ar-SA" sz="1400" dirty="0"/>
            <a:t>- </a:t>
          </a:r>
          <a:r>
            <a:rPr lang="en-US" sz="1400" dirty="0"/>
            <a:t>produce emotional effects. </a:t>
          </a:r>
          <a:endParaRPr lang="ar-SA" sz="1400" dirty="0"/>
        </a:p>
      </dgm:t>
    </dgm:pt>
    <dgm:pt modelId="{62CB4779-18B7-4DA5-A1A6-227D85E8E9C1}" type="parTrans" cxnId="{FC6C6CEB-501D-4518-BBB2-B0B71C73A6CB}">
      <dgm:prSet/>
      <dgm:spPr/>
      <dgm:t>
        <a:bodyPr/>
        <a:lstStyle/>
        <a:p>
          <a:pPr rtl="1"/>
          <a:endParaRPr lang="ar-SA"/>
        </a:p>
      </dgm:t>
    </dgm:pt>
    <dgm:pt modelId="{D0CA2F28-5967-4263-8F06-6F43113F88E9}" type="sibTrans" cxnId="{FC6C6CEB-501D-4518-BBB2-B0B71C73A6CB}">
      <dgm:prSet/>
      <dgm:spPr/>
      <dgm:t>
        <a:bodyPr/>
        <a:lstStyle/>
        <a:p>
          <a:pPr rtl="1"/>
          <a:endParaRPr lang="ar-SA"/>
        </a:p>
      </dgm:t>
    </dgm:pt>
    <dgm:pt modelId="{E1CAF70E-0D32-4988-8415-6DBCE2EBF1A6}" type="pres">
      <dgm:prSet presAssocID="{C4797E6B-960F-4A99-B19D-E78AA736D7F4}" presName="hierChild1" presStyleCnt="0">
        <dgm:presLayoutVars>
          <dgm:orgChart val="1"/>
          <dgm:chPref val="1"/>
          <dgm:dir/>
          <dgm:animOne val="branch"/>
          <dgm:animLvl val="lvl"/>
          <dgm:resizeHandles/>
        </dgm:presLayoutVars>
      </dgm:prSet>
      <dgm:spPr/>
    </dgm:pt>
    <dgm:pt modelId="{427C4035-EE8F-4AEB-8EA1-AC451F06CB5F}" type="pres">
      <dgm:prSet presAssocID="{4585CF3F-9B53-45E7-9D47-D895FBD2EDBF}" presName="hierRoot1" presStyleCnt="0">
        <dgm:presLayoutVars>
          <dgm:hierBranch val="init"/>
        </dgm:presLayoutVars>
      </dgm:prSet>
      <dgm:spPr/>
    </dgm:pt>
    <dgm:pt modelId="{3298D202-679A-49A6-9B57-E5A2091452D5}" type="pres">
      <dgm:prSet presAssocID="{4585CF3F-9B53-45E7-9D47-D895FBD2EDBF}" presName="rootComposite1" presStyleCnt="0"/>
      <dgm:spPr/>
    </dgm:pt>
    <dgm:pt modelId="{4ACB95A0-414E-4190-902B-53D7DA23FE2C}" type="pres">
      <dgm:prSet presAssocID="{4585CF3F-9B53-45E7-9D47-D895FBD2EDBF}" presName="rootText1" presStyleLbl="node0" presStyleIdx="0" presStyleCnt="1" custScaleX="234720" custLinFactNeighborX="-39771" custLinFactNeighborY="-47081">
        <dgm:presLayoutVars>
          <dgm:chPref val="3"/>
        </dgm:presLayoutVars>
      </dgm:prSet>
      <dgm:spPr/>
    </dgm:pt>
    <dgm:pt modelId="{10AD4300-2EC3-40DC-A49F-60F4A057409E}" type="pres">
      <dgm:prSet presAssocID="{4585CF3F-9B53-45E7-9D47-D895FBD2EDBF}" presName="rootConnector1" presStyleLbl="node1" presStyleIdx="0" presStyleCnt="0"/>
      <dgm:spPr/>
    </dgm:pt>
    <dgm:pt modelId="{F609BC79-334A-4062-9A07-FD049B02F928}" type="pres">
      <dgm:prSet presAssocID="{4585CF3F-9B53-45E7-9D47-D895FBD2EDBF}" presName="hierChild2" presStyleCnt="0"/>
      <dgm:spPr/>
    </dgm:pt>
    <dgm:pt modelId="{7F5E482E-E79D-4F60-B50C-BA4B8F1D60EE}" type="pres">
      <dgm:prSet presAssocID="{757C7799-95D7-424F-A3F7-A0573BD24E20}" presName="Name37" presStyleLbl="parChTrans1D2" presStyleIdx="0" presStyleCnt="6"/>
      <dgm:spPr/>
    </dgm:pt>
    <dgm:pt modelId="{3381020B-248A-46B4-B2AE-84E21251D40F}" type="pres">
      <dgm:prSet presAssocID="{8D76FD6A-3A64-45C8-ACF1-C37BE6940337}" presName="hierRoot2" presStyleCnt="0">
        <dgm:presLayoutVars>
          <dgm:hierBranch val="init"/>
        </dgm:presLayoutVars>
      </dgm:prSet>
      <dgm:spPr/>
    </dgm:pt>
    <dgm:pt modelId="{8584FEC6-E78A-44A3-92CD-A676CEFF92C2}" type="pres">
      <dgm:prSet presAssocID="{8D76FD6A-3A64-45C8-ACF1-C37BE6940337}" presName="rootComposite" presStyleCnt="0"/>
      <dgm:spPr/>
    </dgm:pt>
    <dgm:pt modelId="{375AE6A9-CF92-4A84-ACC1-322D480A0272}" type="pres">
      <dgm:prSet presAssocID="{8D76FD6A-3A64-45C8-ACF1-C37BE6940337}" presName="rootText" presStyleLbl="node2" presStyleIdx="0" presStyleCnt="6">
        <dgm:presLayoutVars>
          <dgm:chPref val="3"/>
        </dgm:presLayoutVars>
      </dgm:prSet>
      <dgm:spPr/>
    </dgm:pt>
    <dgm:pt modelId="{051E9802-AE74-4DEF-AEA3-F422D999C369}" type="pres">
      <dgm:prSet presAssocID="{8D76FD6A-3A64-45C8-ACF1-C37BE6940337}" presName="rootConnector" presStyleLbl="node2" presStyleIdx="0" presStyleCnt="6"/>
      <dgm:spPr/>
    </dgm:pt>
    <dgm:pt modelId="{79D2F525-AB77-4140-B63F-9CDD6EE1F1F9}" type="pres">
      <dgm:prSet presAssocID="{8D76FD6A-3A64-45C8-ACF1-C37BE6940337}" presName="hierChild4" presStyleCnt="0"/>
      <dgm:spPr/>
    </dgm:pt>
    <dgm:pt modelId="{1EDBFA43-48BC-4B29-AC72-CF369E564BB7}" type="pres">
      <dgm:prSet presAssocID="{44E00F2B-63AE-40B1-9851-C227357E2699}" presName="Name37" presStyleLbl="parChTrans1D3" presStyleIdx="0" presStyleCnt="8"/>
      <dgm:spPr/>
    </dgm:pt>
    <dgm:pt modelId="{2C203B8A-F6FF-4A6B-B3BE-BDBA06D76C35}" type="pres">
      <dgm:prSet presAssocID="{1ADBA6F4-4A77-4DAA-9C1E-71C693DB5A77}" presName="hierRoot2" presStyleCnt="0">
        <dgm:presLayoutVars>
          <dgm:hierBranch val="init"/>
        </dgm:presLayoutVars>
      </dgm:prSet>
      <dgm:spPr/>
    </dgm:pt>
    <dgm:pt modelId="{C1B5298D-210B-4A3F-AB39-8319687E88F3}" type="pres">
      <dgm:prSet presAssocID="{1ADBA6F4-4A77-4DAA-9C1E-71C693DB5A77}" presName="rootComposite" presStyleCnt="0"/>
      <dgm:spPr/>
    </dgm:pt>
    <dgm:pt modelId="{D11B6DE0-13EA-4A1A-ABF3-0064444771DF}" type="pres">
      <dgm:prSet presAssocID="{1ADBA6F4-4A77-4DAA-9C1E-71C693DB5A77}" presName="rootText" presStyleLbl="node3" presStyleIdx="0" presStyleCnt="8" custScaleX="163167" custScaleY="148652">
        <dgm:presLayoutVars>
          <dgm:chPref val="3"/>
        </dgm:presLayoutVars>
      </dgm:prSet>
      <dgm:spPr/>
    </dgm:pt>
    <dgm:pt modelId="{5E56509D-8332-4EA3-A0E3-D4B4F5F2ECF5}" type="pres">
      <dgm:prSet presAssocID="{1ADBA6F4-4A77-4DAA-9C1E-71C693DB5A77}" presName="rootConnector" presStyleLbl="node3" presStyleIdx="0" presStyleCnt="8"/>
      <dgm:spPr/>
    </dgm:pt>
    <dgm:pt modelId="{4B74FC5F-7111-46CE-A6B0-F6646D31885F}" type="pres">
      <dgm:prSet presAssocID="{1ADBA6F4-4A77-4DAA-9C1E-71C693DB5A77}" presName="hierChild4" presStyleCnt="0"/>
      <dgm:spPr/>
    </dgm:pt>
    <dgm:pt modelId="{3394D727-9759-42E6-BC45-F19C929AF845}" type="pres">
      <dgm:prSet presAssocID="{1ADBA6F4-4A77-4DAA-9C1E-71C693DB5A77}" presName="hierChild5" presStyleCnt="0"/>
      <dgm:spPr/>
    </dgm:pt>
    <dgm:pt modelId="{747AFAFF-8212-45B0-B31B-6A5CB168A5A2}" type="pres">
      <dgm:prSet presAssocID="{4E58430E-79BC-4584-9842-0C13AEC45039}" presName="Name37" presStyleLbl="parChTrans1D3" presStyleIdx="1" presStyleCnt="8"/>
      <dgm:spPr/>
    </dgm:pt>
    <dgm:pt modelId="{F7351123-F277-4E34-AE57-54008CE2399D}" type="pres">
      <dgm:prSet presAssocID="{8E9D1529-34D0-4B9E-BF4A-D7AB9EEE27D9}" presName="hierRoot2" presStyleCnt="0">
        <dgm:presLayoutVars>
          <dgm:hierBranch val="init"/>
        </dgm:presLayoutVars>
      </dgm:prSet>
      <dgm:spPr/>
    </dgm:pt>
    <dgm:pt modelId="{C43EAAEC-BE7F-4298-82EA-C1321DD2AD0E}" type="pres">
      <dgm:prSet presAssocID="{8E9D1529-34D0-4B9E-BF4A-D7AB9EEE27D9}" presName="rootComposite" presStyleCnt="0"/>
      <dgm:spPr/>
    </dgm:pt>
    <dgm:pt modelId="{C09655A1-4BB9-4E9F-A4BF-F358F1C8CFFE}" type="pres">
      <dgm:prSet presAssocID="{8E9D1529-34D0-4B9E-BF4A-D7AB9EEE27D9}" presName="rootText" presStyleLbl="node3" presStyleIdx="1" presStyleCnt="8" custScaleX="169893" custScaleY="161579">
        <dgm:presLayoutVars>
          <dgm:chPref val="3"/>
        </dgm:presLayoutVars>
      </dgm:prSet>
      <dgm:spPr/>
    </dgm:pt>
    <dgm:pt modelId="{E5848B86-8750-411C-A397-D41C571ACF03}" type="pres">
      <dgm:prSet presAssocID="{8E9D1529-34D0-4B9E-BF4A-D7AB9EEE27D9}" presName="rootConnector" presStyleLbl="node3" presStyleIdx="1" presStyleCnt="8"/>
      <dgm:spPr/>
    </dgm:pt>
    <dgm:pt modelId="{E5AAE0E9-4D26-485D-BED3-A310FBB71CAF}" type="pres">
      <dgm:prSet presAssocID="{8E9D1529-34D0-4B9E-BF4A-D7AB9EEE27D9}" presName="hierChild4" presStyleCnt="0"/>
      <dgm:spPr/>
    </dgm:pt>
    <dgm:pt modelId="{F26AD420-BC08-4622-A376-5D85CB48084A}" type="pres">
      <dgm:prSet presAssocID="{8E9D1529-34D0-4B9E-BF4A-D7AB9EEE27D9}" presName="hierChild5" presStyleCnt="0"/>
      <dgm:spPr/>
    </dgm:pt>
    <dgm:pt modelId="{34814DF6-4D5D-45A3-B1EC-2C7C84873E02}" type="pres">
      <dgm:prSet presAssocID="{8D76FD6A-3A64-45C8-ACF1-C37BE6940337}" presName="hierChild5" presStyleCnt="0"/>
      <dgm:spPr/>
    </dgm:pt>
    <dgm:pt modelId="{C59F1B41-74ED-43CF-85A4-DB65ABF1B90C}" type="pres">
      <dgm:prSet presAssocID="{D961EA96-B720-4121-8AF6-AE4510F5FB9F}" presName="Name37" presStyleLbl="parChTrans1D2" presStyleIdx="1" presStyleCnt="6"/>
      <dgm:spPr/>
    </dgm:pt>
    <dgm:pt modelId="{4CD6BC1E-13D8-47AD-B103-AEF9AA5D12B6}" type="pres">
      <dgm:prSet presAssocID="{A154C4EF-4B54-4001-9938-031DDCB36969}" presName="hierRoot2" presStyleCnt="0">
        <dgm:presLayoutVars>
          <dgm:hierBranch val="init"/>
        </dgm:presLayoutVars>
      </dgm:prSet>
      <dgm:spPr/>
    </dgm:pt>
    <dgm:pt modelId="{F597F211-61C4-4BD3-B04A-1B0F16656236}" type="pres">
      <dgm:prSet presAssocID="{A154C4EF-4B54-4001-9938-031DDCB36969}" presName="rootComposite" presStyleCnt="0"/>
      <dgm:spPr/>
    </dgm:pt>
    <dgm:pt modelId="{13FD1767-1A41-451D-AB7A-CD7D646E208B}" type="pres">
      <dgm:prSet presAssocID="{A154C4EF-4B54-4001-9938-031DDCB36969}" presName="rootText" presStyleLbl="node2" presStyleIdx="1" presStyleCnt="6">
        <dgm:presLayoutVars>
          <dgm:chPref val="3"/>
        </dgm:presLayoutVars>
      </dgm:prSet>
      <dgm:spPr/>
    </dgm:pt>
    <dgm:pt modelId="{75B87187-8D87-4687-A90A-2D24419022CA}" type="pres">
      <dgm:prSet presAssocID="{A154C4EF-4B54-4001-9938-031DDCB36969}" presName="rootConnector" presStyleLbl="node2" presStyleIdx="1" presStyleCnt="6"/>
      <dgm:spPr/>
    </dgm:pt>
    <dgm:pt modelId="{7FE7DFB5-8215-4EB5-897A-B1ACAD7455F8}" type="pres">
      <dgm:prSet presAssocID="{A154C4EF-4B54-4001-9938-031DDCB36969}" presName="hierChild4" presStyleCnt="0"/>
      <dgm:spPr/>
    </dgm:pt>
    <dgm:pt modelId="{354A8C6B-104F-4F8B-9030-2627735FA350}" type="pres">
      <dgm:prSet presAssocID="{98B1446B-87D0-42B7-961F-76C1C8667773}" presName="Name37" presStyleLbl="parChTrans1D3" presStyleIdx="2" presStyleCnt="8"/>
      <dgm:spPr/>
    </dgm:pt>
    <dgm:pt modelId="{F47D1D48-75BA-4718-A2DF-2D683EB0013A}" type="pres">
      <dgm:prSet presAssocID="{6F8ED0BB-2DD9-4588-B708-6EE66F668D0E}" presName="hierRoot2" presStyleCnt="0">
        <dgm:presLayoutVars>
          <dgm:hierBranch val="init"/>
        </dgm:presLayoutVars>
      </dgm:prSet>
      <dgm:spPr/>
    </dgm:pt>
    <dgm:pt modelId="{B1188D94-CF17-40FC-9501-EF433F39225D}" type="pres">
      <dgm:prSet presAssocID="{6F8ED0BB-2DD9-4588-B708-6EE66F668D0E}" presName="rootComposite" presStyleCnt="0"/>
      <dgm:spPr/>
    </dgm:pt>
    <dgm:pt modelId="{1B667BB8-3C22-4D70-88C0-FE0A86F14A2E}" type="pres">
      <dgm:prSet presAssocID="{6F8ED0BB-2DD9-4588-B708-6EE66F668D0E}" presName="rootText" presStyleLbl="node3" presStyleIdx="2" presStyleCnt="8" custScaleX="129091" custScaleY="132715">
        <dgm:presLayoutVars>
          <dgm:chPref val="3"/>
        </dgm:presLayoutVars>
      </dgm:prSet>
      <dgm:spPr/>
    </dgm:pt>
    <dgm:pt modelId="{FD5EF31B-0456-4EF6-AA3C-474D82C634CE}" type="pres">
      <dgm:prSet presAssocID="{6F8ED0BB-2DD9-4588-B708-6EE66F668D0E}" presName="rootConnector" presStyleLbl="node3" presStyleIdx="2" presStyleCnt="8"/>
      <dgm:spPr/>
    </dgm:pt>
    <dgm:pt modelId="{CDD2AED3-9968-4774-912B-04A36F5D9674}" type="pres">
      <dgm:prSet presAssocID="{6F8ED0BB-2DD9-4588-B708-6EE66F668D0E}" presName="hierChild4" presStyleCnt="0"/>
      <dgm:spPr/>
    </dgm:pt>
    <dgm:pt modelId="{9EF364CD-C95B-41CC-8F2D-DCEFD68FAF4F}" type="pres">
      <dgm:prSet presAssocID="{6F8ED0BB-2DD9-4588-B708-6EE66F668D0E}" presName="hierChild5" presStyleCnt="0"/>
      <dgm:spPr/>
    </dgm:pt>
    <dgm:pt modelId="{B3B31AF7-6032-4BB8-965B-172FBF028CED}" type="pres">
      <dgm:prSet presAssocID="{A154C4EF-4B54-4001-9938-031DDCB36969}" presName="hierChild5" presStyleCnt="0"/>
      <dgm:spPr/>
    </dgm:pt>
    <dgm:pt modelId="{F3FA0180-C1B9-444A-A658-CACFC1D8D86C}" type="pres">
      <dgm:prSet presAssocID="{73947448-DFE5-43C9-97B9-F8DB5AFB321F}" presName="Name37" presStyleLbl="parChTrans1D2" presStyleIdx="2" presStyleCnt="6"/>
      <dgm:spPr/>
    </dgm:pt>
    <dgm:pt modelId="{3B918FB0-4A3C-4E9D-A682-A68A00031E5D}" type="pres">
      <dgm:prSet presAssocID="{3F92DA71-B4A0-4311-966A-3D093FD5DB32}" presName="hierRoot2" presStyleCnt="0">
        <dgm:presLayoutVars>
          <dgm:hierBranch val="init"/>
        </dgm:presLayoutVars>
      </dgm:prSet>
      <dgm:spPr/>
    </dgm:pt>
    <dgm:pt modelId="{1EE2C49F-4E2F-42B7-9B91-9AD33ACCBC55}" type="pres">
      <dgm:prSet presAssocID="{3F92DA71-B4A0-4311-966A-3D093FD5DB32}" presName="rootComposite" presStyleCnt="0"/>
      <dgm:spPr/>
    </dgm:pt>
    <dgm:pt modelId="{87311688-21C6-4DF7-8FD2-AA2B043A7AD2}" type="pres">
      <dgm:prSet presAssocID="{3F92DA71-B4A0-4311-966A-3D093FD5DB32}" presName="rootText" presStyleLbl="node2" presStyleIdx="2" presStyleCnt="6" custLinFactX="20610" custLinFactNeighborX="100000" custLinFactNeighborY="-2763">
        <dgm:presLayoutVars>
          <dgm:chPref val="3"/>
        </dgm:presLayoutVars>
      </dgm:prSet>
      <dgm:spPr/>
    </dgm:pt>
    <dgm:pt modelId="{872DC0FB-2776-47B4-B42A-4B6E2A6FEDB0}" type="pres">
      <dgm:prSet presAssocID="{3F92DA71-B4A0-4311-966A-3D093FD5DB32}" presName="rootConnector" presStyleLbl="node2" presStyleIdx="2" presStyleCnt="6"/>
      <dgm:spPr/>
    </dgm:pt>
    <dgm:pt modelId="{AF3741C4-7CE1-40B5-BF60-15B97752C353}" type="pres">
      <dgm:prSet presAssocID="{3F92DA71-B4A0-4311-966A-3D093FD5DB32}" presName="hierChild4" presStyleCnt="0"/>
      <dgm:spPr/>
    </dgm:pt>
    <dgm:pt modelId="{BDB90362-9D24-4093-B78B-6FAB55C2A787}" type="pres">
      <dgm:prSet presAssocID="{973E64C1-5413-458D-B194-80D268879B36}" presName="Name37" presStyleLbl="parChTrans1D3" presStyleIdx="3" presStyleCnt="8"/>
      <dgm:spPr/>
    </dgm:pt>
    <dgm:pt modelId="{FFDFE186-8026-4DC7-9F3F-A5CCEE7C49C7}" type="pres">
      <dgm:prSet presAssocID="{24CD060E-8A04-473D-8CF3-147449AA475E}" presName="hierRoot2" presStyleCnt="0">
        <dgm:presLayoutVars>
          <dgm:hierBranch val="init"/>
        </dgm:presLayoutVars>
      </dgm:prSet>
      <dgm:spPr/>
    </dgm:pt>
    <dgm:pt modelId="{D3D79CEF-9507-45E2-89C6-DA8998C2753B}" type="pres">
      <dgm:prSet presAssocID="{24CD060E-8A04-473D-8CF3-147449AA475E}" presName="rootComposite" presStyleCnt="0"/>
      <dgm:spPr/>
    </dgm:pt>
    <dgm:pt modelId="{BBF12EF9-9FEA-44F4-9939-D535EEFC0862}" type="pres">
      <dgm:prSet presAssocID="{24CD060E-8A04-473D-8CF3-147449AA475E}" presName="rootText" presStyleLbl="node3" presStyleIdx="3" presStyleCnt="8" custLinFactY="55116" custLinFactNeighborX="79912" custLinFactNeighborY="100000">
        <dgm:presLayoutVars>
          <dgm:chPref val="3"/>
        </dgm:presLayoutVars>
      </dgm:prSet>
      <dgm:spPr/>
    </dgm:pt>
    <dgm:pt modelId="{A4BD3DB4-F73B-4F7C-8526-D1DF6EA8AE6D}" type="pres">
      <dgm:prSet presAssocID="{24CD060E-8A04-473D-8CF3-147449AA475E}" presName="rootConnector" presStyleLbl="node3" presStyleIdx="3" presStyleCnt="8"/>
      <dgm:spPr/>
    </dgm:pt>
    <dgm:pt modelId="{0D798968-770A-4DA8-8F68-909EA073990E}" type="pres">
      <dgm:prSet presAssocID="{24CD060E-8A04-473D-8CF3-147449AA475E}" presName="hierChild4" presStyleCnt="0"/>
      <dgm:spPr/>
    </dgm:pt>
    <dgm:pt modelId="{FAB9AA70-68A2-4F00-B8BE-554998FAB473}" type="pres">
      <dgm:prSet presAssocID="{A64903E3-9083-4CB2-8972-B4F26148D9E6}" presName="Name37" presStyleLbl="parChTrans1D4" presStyleIdx="0" presStyleCnt="3"/>
      <dgm:spPr/>
    </dgm:pt>
    <dgm:pt modelId="{375624B9-8DEA-40E6-BA70-79A115FB37F4}" type="pres">
      <dgm:prSet presAssocID="{C768095E-9B7D-4B70-9F33-8DF02EB0B153}" presName="hierRoot2" presStyleCnt="0">
        <dgm:presLayoutVars>
          <dgm:hierBranch val="init"/>
        </dgm:presLayoutVars>
      </dgm:prSet>
      <dgm:spPr/>
    </dgm:pt>
    <dgm:pt modelId="{43EA2A9F-A8FB-45CC-9AB6-E6EC2E29CF90}" type="pres">
      <dgm:prSet presAssocID="{C768095E-9B7D-4B70-9F33-8DF02EB0B153}" presName="rootComposite" presStyleCnt="0"/>
      <dgm:spPr/>
    </dgm:pt>
    <dgm:pt modelId="{01EFB575-9166-41D5-8E49-4BD911859AA4}" type="pres">
      <dgm:prSet presAssocID="{C768095E-9B7D-4B70-9F33-8DF02EB0B153}" presName="rootText" presStyleLbl="node4" presStyleIdx="0" presStyleCnt="3" custScaleX="111626" custScaleY="164935" custLinFactY="78705" custLinFactNeighborX="68492" custLinFactNeighborY="100000">
        <dgm:presLayoutVars>
          <dgm:chPref val="3"/>
        </dgm:presLayoutVars>
      </dgm:prSet>
      <dgm:spPr/>
    </dgm:pt>
    <dgm:pt modelId="{E3C3E62C-14EB-410C-B582-FC49675853C3}" type="pres">
      <dgm:prSet presAssocID="{C768095E-9B7D-4B70-9F33-8DF02EB0B153}" presName="rootConnector" presStyleLbl="node4" presStyleIdx="0" presStyleCnt="3"/>
      <dgm:spPr/>
    </dgm:pt>
    <dgm:pt modelId="{79E3BA57-7312-438A-A239-AF6060CB97A5}" type="pres">
      <dgm:prSet presAssocID="{C768095E-9B7D-4B70-9F33-8DF02EB0B153}" presName="hierChild4" presStyleCnt="0"/>
      <dgm:spPr/>
    </dgm:pt>
    <dgm:pt modelId="{5546F082-3ACD-4B4A-B487-3583EC7CB4CA}" type="pres">
      <dgm:prSet presAssocID="{C768095E-9B7D-4B70-9F33-8DF02EB0B153}" presName="hierChild5" presStyleCnt="0"/>
      <dgm:spPr/>
    </dgm:pt>
    <dgm:pt modelId="{10D375BB-A1C2-4790-9216-E4EE369194B2}" type="pres">
      <dgm:prSet presAssocID="{24CD060E-8A04-473D-8CF3-147449AA475E}" presName="hierChild5" presStyleCnt="0"/>
      <dgm:spPr/>
    </dgm:pt>
    <dgm:pt modelId="{6234657C-7722-48CB-A353-08D897DB430E}" type="pres">
      <dgm:prSet presAssocID="{CF06AB11-8EA9-4247-80F9-D235A4C08AA8}" presName="Name37" presStyleLbl="parChTrans1D3" presStyleIdx="4" presStyleCnt="8"/>
      <dgm:spPr/>
    </dgm:pt>
    <dgm:pt modelId="{3CCA9C6C-1B63-473B-B58C-10EB86E7C08C}" type="pres">
      <dgm:prSet presAssocID="{8FD45923-AF1B-4AA8-8B5B-F2965D1D3123}" presName="hierRoot2" presStyleCnt="0">
        <dgm:presLayoutVars>
          <dgm:hierBranch val="init"/>
        </dgm:presLayoutVars>
      </dgm:prSet>
      <dgm:spPr/>
    </dgm:pt>
    <dgm:pt modelId="{648F6FBF-F6CF-4807-B3EA-41948B9E4518}" type="pres">
      <dgm:prSet presAssocID="{8FD45923-AF1B-4AA8-8B5B-F2965D1D3123}" presName="rootComposite" presStyleCnt="0"/>
      <dgm:spPr/>
    </dgm:pt>
    <dgm:pt modelId="{73C922BB-F2E8-41B3-9970-D785EA5101A8}" type="pres">
      <dgm:prSet presAssocID="{8FD45923-AF1B-4AA8-8B5B-F2965D1D3123}" presName="rootText" presStyleLbl="node3" presStyleIdx="4" presStyleCnt="8" custLinFactY="55116" custLinFactNeighborX="76826" custLinFactNeighborY="100000">
        <dgm:presLayoutVars>
          <dgm:chPref val="3"/>
        </dgm:presLayoutVars>
      </dgm:prSet>
      <dgm:spPr/>
    </dgm:pt>
    <dgm:pt modelId="{E4C3D183-7742-4377-BF8E-C15305FFF281}" type="pres">
      <dgm:prSet presAssocID="{8FD45923-AF1B-4AA8-8B5B-F2965D1D3123}" presName="rootConnector" presStyleLbl="node3" presStyleIdx="4" presStyleCnt="8"/>
      <dgm:spPr/>
    </dgm:pt>
    <dgm:pt modelId="{7B847878-20D7-41D1-96CE-DF686EB0531D}" type="pres">
      <dgm:prSet presAssocID="{8FD45923-AF1B-4AA8-8B5B-F2965D1D3123}" presName="hierChild4" presStyleCnt="0"/>
      <dgm:spPr/>
    </dgm:pt>
    <dgm:pt modelId="{279EF9F4-6CA7-4E1D-8D7D-8577CB9A4441}" type="pres">
      <dgm:prSet presAssocID="{C73E63C3-49BA-4F8C-953B-BE9FFD163C3A}" presName="Name37" presStyleLbl="parChTrans1D4" presStyleIdx="1" presStyleCnt="3"/>
      <dgm:spPr/>
    </dgm:pt>
    <dgm:pt modelId="{BEEB6BDF-1098-4007-9650-E673CC68EAAC}" type="pres">
      <dgm:prSet presAssocID="{48C1DF80-6E33-42B8-B270-5BA64CCF929E}" presName="hierRoot2" presStyleCnt="0">
        <dgm:presLayoutVars>
          <dgm:hierBranch val="init"/>
        </dgm:presLayoutVars>
      </dgm:prSet>
      <dgm:spPr/>
    </dgm:pt>
    <dgm:pt modelId="{6CCB381A-FF91-441F-BB5C-E5E13B0741B3}" type="pres">
      <dgm:prSet presAssocID="{48C1DF80-6E33-42B8-B270-5BA64CCF929E}" presName="rootComposite" presStyleCnt="0"/>
      <dgm:spPr/>
    </dgm:pt>
    <dgm:pt modelId="{E1380B57-AFAB-4DF8-9F39-1DDF28D54E91}" type="pres">
      <dgm:prSet presAssocID="{48C1DF80-6E33-42B8-B270-5BA64CCF929E}" presName="rootText" presStyleLbl="node4" presStyleIdx="1" presStyleCnt="3" custScaleX="105339" custScaleY="171250" custLinFactY="78705" custLinFactNeighborX="81088" custLinFactNeighborY="100000">
        <dgm:presLayoutVars>
          <dgm:chPref val="3"/>
        </dgm:presLayoutVars>
      </dgm:prSet>
      <dgm:spPr/>
    </dgm:pt>
    <dgm:pt modelId="{3D262E1D-417A-48A3-B850-2A25F3FF69B0}" type="pres">
      <dgm:prSet presAssocID="{48C1DF80-6E33-42B8-B270-5BA64CCF929E}" presName="rootConnector" presStyleLbl="node4" presStyleIdx="1" presStyleCnt="3"/>
      <dgm:spPr/>
    </dgm:pt>
    <dgm:pt modelId="{D11C1B10-C939-4C26-B532-05B88B93CCFA}" type="pres">
      <dgm:prSet presAssocID="{48C1DF80-6E33-42B8-B270-5BA64CCF929E}" presName="hierChild4" presStyleCnt="0"/>
      <dgm:spPr/>
    </dgm:pt>
    <dgm:pt modelId="{AB0FDE47-C3CD-4FE2-8311-2F2AAF199214}" type="pres">
      <dgm:prSet presAssocID="{48C1DF80-6E33-42B8-B270-5BA64CCF929E}" presName="hierChild5" presStyleCnt="0"/>
      <dgm:spPr/>
    </dgm:pt>
    <dgm:pt modelId="{20702BEE-7ED7-4ECB-91C6-031004265D08}" type="pres">
      <dgm:prSet presAssocID="{8FD45923-AF1B-4AA8-8B5B-F2965D1D3123}" presName="hierChild5" presStyleCnt="0"/>
      <dgm:spPr/>
    </dgm:pt>
    <dgm:pt modelId="{FB0E982F-397D-4CAF-BA63-DFE8790B2B5E}" type="pres">
      <dgm:prSet presAssocID="{3F92DA71-B4A0-4311-966A-3D093FD5DB32}" presName="hierChild5" presStyleCnt="0"/>
      <dgm:spPr/>
    </dgm:pt>
    <dgm:pt modelId="{32C669E1-C92B-4087-A29C-1A884D4C2B48}" type="pres">
      <dgm:prSet presAssocID="{A41A12F7-420A-4FF3-BB8D-44FFFD3E3B8C}" presName="Name37" presStyleLbl="parChTrans1D2" presStyleIdx="3" presStyleCnt="6"/>
      <dgm:spPr/>
    </dgm:pt>
    <dgm:pt modelId="{26C16713-D102-44F7-9FE0-EDB31E4C5748}" type="pres">
      <dgm:prSet presAssocID="{A1042816-7630-4777-B946-14F2B3A4349C}" presName="hierRoot2" presStyleCnt="0">
        <dgm:presLayoutVars>
          <dgm:hierBranch val="init"/>
        </dgm:presLayoutVars>
      </dgm:prSet>
      <dgm:spPr/>
    </dgm:pt>
    <dgm:pt modelId="{63215F64-F3DE-41C1-9440-8EE2864B38F0}" type="pres">
      <dgm:prSet presAssocID="{A1042816-7630-4777-B946-14F2B3A4349C}" presName="rootComposite" presStyleCnt="0"/>
      <dgm:spPr/>
    </dgm:pt>
    <dgm:pt modelId="{B0A096D1-8018-4FE8-8D26-60248366BCDA}" type="pres">
      <dgm:prSet presAssocID="{A1042816-7630-4777-B946-14F2B3A4349C}" presName="rootText" presStyleLbl="node2" presStyleIdx="3" presStyleCnt="6" custLinFactNeighborX="80027" custLinFactNeighborY="-4372">
        <dgm:presLayoutVars>
          <dgm:chPref val="3"/>
        </dgm:presLayoutVars>
      </dgm:prSet>
      <dgm:spPr/>
    </dgm:pt>
    <dgm:pt modelId="{DB17B9A6-E23C-419C-A2A4-87FFC3D0C644}" type="pres">
      <dgm:prSet presAssocID="{A1042816-7630-4777-B946-14F2B3A4349C}" presName="rootConnector" presStyleLbl="node2" presStyleIdx="3" presStyleCnt="6"/>
      <dgm:spPr/>
    </dgm:pt>
    <dgm:pt modelId="{7C74B067-A3DB-4E8C-B8D5-B6F6519A6556}" type="pres">
      <dgm:prSet presAssocID="{A1042816-7630-4777-B946-14F2B3A4349C}" presName="hierChild4" presStyleCnt="0"/>
      <dgm:spPr/>
    </dgm:pt>
    <dgm:pt modelId="{9307249E-9C23-4DE9-BCBD-DBCFF7108EF5}" type="pres">
      <dgm:prSet presAssocID="{196A7035-A217-4128-95A1-87A7AFA0BCF9}" presName="Name37" presStyleLbl="parChTrans1D3" presStyleIdx="5" presStyleCnt="8"/>
      <dgm:spPr/>
    </dgm:pt>
    <dgm:pt modelId="{3759E0C3-2E02-44B4-B817-F349D696BD03}" type="pres">
      <dgm:prSet presAssocID="{45E9C24E-A3C2-4DDA-97CF-C7C6D2D09529}" presName="hierRoot2" presStyleCnt="0">
        <dgm:presLayoutVars>
          <dgm:hierBranch val="init"/>
        </dgm:presLayoutVars>
      </dgm:prSet>
      <dgm:spPr/>
    </dgm:pt>
    <dgm:pt modelId="{159B08BF-5C78-486D-AC4C-50C6322DCCF4}" type="pres">
      <dgm:prSet presAssocID="{45E9C24E-A3C2-4DDA-97CF-C7C6D2D09529}" presName="rootComposite" presStyleCnt="0"/>
      <dgm:spPr/>
    </dgm:pt>
    <dgm:pt modelId="{649D770C-987C-4CF4-9766-35B60679BD1F}" type="pres">
      <dgm:prSet presAssocID="{45E9C24E-A3C2-4DDA-97CF-C7C6D2D09529}" presName="rootText" presStyleLbl="node3" presStyleIdx="5" presStyleCnt="8" custLinFactNeighborX="99946" custLinFactNeighborY="84999">
        <dgm:presLayoutVars>
          <dgm:chPref val="3"/>
        </dgm:presLayoutVars>
      </dgm:prSet>
      <dgm:spPr/>
    </dgm:pt>
    <dgm:pt modelId="{8DFE46FE-9F88-4E5B-93E2-B043CBEA3634}" type="pres">
      <dgm:prSet presAssocID="{45E9C24E-A3C2-4DDA-97CF-C7C6D2D09529}" presName="rootConnector" presStyleLbl="node3" presStyleIdx="5" presStyleCnt="8"/>
      <dgm:spPr/>
    </dgm:pt>
    <dgm:pt modelId="{AB94C661-375B-4FF1-9048-9C7044BAB7FE}" type="pres">
      <dgm:prSet presAssocID="{45E9C24E-A3C2-4DDA-97CF-C7C6D2D09529}" presName="hierChild4" presStyleCnt="0"/>
      <dgm:spPr/>
    </dgm:pt>
    <dgm:pt modelId="{EAC32ACD-6230-4245-8FF2-E59D48F2B2A8}" type="pres">
      <dgm:prSet presAssocID="{62CB4779-18B7-4DA5-A1A6-227D85E8E9C1}" presName="Name37" presStyleLbl="parChTrans1D4" presStyleIdx="2" presStyleCnt="3"/>
      <dgm:spPr/>
    </dgm:pt>
    <dgm:pt modelId="{99A2D4FC-185F-45C7-8531-62E83E72CC8A}" type="pres">
      <dgm:prSet presAssocID="{85D644FA-DEB0-4024-BEB2-5DD4A3E9AF37}" presName="hierRoot2" presStyleCnt="0">
        <dgm:presLayoutVars>
          <dgm:hierBranch val="init"/>
        </dgm:presLayoutVars>
      </dgm:prSet>
      <dgm:spPr/>
    </dgm:pt>
    <dgm:pt modelId="{322C547C-53DF-4EDF-8F2C-94AB1A0F692F}" type="pres">
      <dgm:prSet presAssocID="{85D644FA-DEB0-4024-BEB2-5DD4A3E9AF37}" presName="rootComposite" presStyleCnt="0"/>
      <dgm:spPr/>
    </dgm:pt>
    <dgm:pt modelId="{DC4950F9-87B6-4F47-BCE8-E268CBCFF91E}" type="pres">
      <dgm:prSet presAssocID="{85D644FA-DEB0-4024-BEB2-5DD4A3E9AF37}" presName="rootText" presStyleLbl="node4" presStyleIdx="2" presStyleCnt="3" custScaleX="212685" custScaleY="238460" custLinFactX="41041" custLinFactY="47163" custLinFactNeighborX="100000" custLinFactNeighborY="100000">
        <dgm:presLayoutVars>
          <dgm:chPref val="3"/>
        </dgm:presLayoutVars>
      </dgm:prSet>
      <dgm:spPr/>
    </dgm:pt>
    <dgm:pt modelId="{E03E0F27-EDD1-470C-9D75-A139707F5BB9}" type="pres">
      <dgm:prSet presAssocID="{85D644FA-DEB0-4024-BEB2-5DD4A3E9AF37}" presName="rootConnector" presStyleLbl="node4" presStyleIdx="2" presStyleCnt="3"/>
      <dgm:spPr/>
    </dgm:pt>
    <dgm:pt modelId="{7C51FAFA-A6B1-480D-ABC4-87FDD35A3E7B}" type="pres">
      <dgm:prSet presAssocID="{85D644FA-DEB0-4024-BEB2-5DD4A3E9AF37}" presName="hierChild4" presStyleCnt="0"/>
      <dgm:spPr/>
    </dgm:pt>
    <dgm:pt modelId="{DFDBC1D9-D725-4CBD-862F-D942F9886083}" type="pres">
      <dgm:prSet presAssocID="{85D644FA-DEB0-4024-BEB2-5DD4A3E9AF37}" presName="hierChild5" presStyleCnt="0"/>
      <dgm:spPr/>
    </dgm:pt>
    <dgm:pt modelId="{24DCB563-8430-4635-9517-AA8E96368734}" type="pres">
      <dgm:prSet presAssocID="{45E9C24E-A3C2-4DDA-97CF-C7C6D2D09529}" presName="hierChild5" presStyleCnt="0"/>
      <dgm:spPr/>
    </dgm:pt>
    <dgm:pt modelId="{99EEE781-F270-4710-A776-2E4502AE3C90}" type="pres">
      <dgm:prSet presAssocID="{A1042816-7630-4777-B946-14F2B3A4349C}" presName="hierChild5" presStyleCnt="0"/>
      <dgm:spPr/>
    </dgm:pt>
    <dgm:pt modelId="{75FAC871-FC69-44CB-9C94-DE91DCDB9458}" type="pres">
      <dgm:prSet presAssocID="{BB9B67B0-42EB-40B7-8E7A-7501410474C8}" presName="Name37" presStyleLbl="parChTrans1D2" presStyleIdx="4" presStyleCnt="6"/>
      <dgm:spPr/>
    </dgm:pt>
    <dgm:pt modelId="{0296A9BE-D6BA-4C08-B683-221E1FBA3064}" type="pres">
      <dgm:prSet presAssocID="{5799D77F-E835-4945-87F9-7E0FF74A4A09}" presName="hierRoot2" presStyleCnt="0">
        <dgm:presLayoutVars>
          <dgm:hierBranch val="init"/>
        </dgm:presLayoutVars>
      </dgm:prSet>
      <dgm:spPr/>
    </dgm:pt>
    <dgm:pt modelId="{EE65ACDC-25BC-4BAD-92C7-8EF89AB71ED6}" type="pres">
      <dgm:prSet presAssocID="{5799D77F-E835-4945-87F9-7E0FF74A4A09}" presName="rootComposite" presStyleCnt="0"/>
      <dgm:spPr/>
    </dgm:pt>
    <dgm:pt modelId="{4C191913-C327-497C-AEA3-D4A1AFE41E56}" type="pres">
      <dgm:prSet presAssocID="{5799D77F-E835-4945-87F9-7E0FF74A4A09}" presName="rootText" presStyleLbl="node2" presStyleIdx="4" presStyleCnt="6" custLinFactNeighborX="93934" custLinFactNeighborY="5032">
        <dgm:presLayoutVars>
          <dgm:chPref val="3"/>
        </dgm:presLayoutVars>
      </dgm:prSet>
      <dgm:spPr/>
    </dgm:pt>
    <dgm:pt modelId="{97292708-01BE-4B31-A4E5-B43D66551599}" type="pres">
      <dgm:prSet presAssocID="{5799D77F-E835-4945-87F9-7E0FF74A4A09}" presName="rootConnector" presStyleLbl="node2" presStyleIdx="4" presStyleCnt="6"/>
      <dgm:spPr/>
    </dgm:pt>
    <dgm:pt modelId="{826C2FB8-7E9B-4F98-AB12-794D1B183FF3}" type="pres">
      <dgm:prSet presAssocID="{5799D77F-E835-4945-87F9-7E0FF74A4A09}" presName="hierChild4" presStyleCnt="0"/>
      <dgm:spPr/>
    </dgm:pt>
    <dgm:pt modelId="{AAE21C67-C444-467C-9F0E-2B8DB8B76F44}" type="pres">
      <dgm:prSet presAssocID="{BE78812A-4A2F-4A9B-B74C-AB6EDBB4DD20}" presName="Name37" presStyleLbl="parChTrans1D3" presStyleIdx="6" presStyleCnt="8"/>
      <dgm:spPr/>
    </dgm:pt>
    <dgm:pt modelId="{A9FCE15D-3A18-4508-8209-D13A1161C77C}" type="pres">
      <dgm:prSet presAssocID="{EC642664-D8E3-4437-9F5D-036E9A4E3C92}" presName="hierRoot2" presStyleCnt="0">
        <dgm:presLayoutVars>
          <dgm:hierBranch val="init"/>
        </dgm:presLayoutVars>
      </dgm:prSet>
      <dgm:spPr/>
    </dgm:pt>
    <dgm:pt modelId="{52ED00C3-FCBF-411B-9AF0-61163B8F461D}" type="pres">
      <dgm:prSet presAssocID="{EC642664-D8E3-4437-9F5D-036E9A4E3C92}" presName="rootComposite" presStyleCnt="0"/>
      <dgm:spPr/>
    </dgm:pt>
    <dgm:pt modelId="{DA7DADB3-2313-43FA-B261-4BEEEF1A63E3}" type="pres">
      <dgm:prSet presAssocID="{EC642664-D8E3-4437-9F5D-036E9A4E3C92}" presName="rootText" presStyleLbl="node3" presStyleIdx="6" presStyleCnt="8" custScaleX="159728" custScaleY="104502" custLinFactNeighborX="99148" custLinFactNeighborY="46855">
        <dgm:presLayoutVars>
          <dgm:chPref val="3"/>
        </dgm:presLayoutVars>
      </dgm:prSet>
      <dgm:spPr/>
    </dgm:pt>
    <dgm:pt modelId="{1E86A4D5-0AE7-4180-8243-7693865C9744}" type="pres">
      <dgm:prSet presAssocID="{EC642664-D8E3-4437-9F5D-036E9A4E3C92}" presName="rootConnector" presStyleLbl="node3" presStyleIdx="6" presStyleCnt="8"/>
      <dgm:spPr/>
    </dgm:pt>
    <dgm:pt modelId="{B9059DF3-5743-4908-B875-13BD13B17603}" type="pres">
      <dgm:prSet presAssocID="{EC642664-D8E3-4437-9F5D-036E9A4E3C92}" presName="hierChild4" presStyleCnt="0"/>
      <dgm:spPr/>
    </dgm:pt>
    <dgm:pt modelId="{F8C15E8D-1EC3-43C4-952F-F8E4D4DE0D58}" type="pres">
      <dgm:prSet presAssocID="{EC642664-D8E3-4437-9F5D-036E9A4E3C92}" presName="hierChild5" presStyleCnt="0"/>
      <dgm:spPr/>
    </dgm:pt>
    <dgm:pt modelId="{9A47D317-E274-4E6B-94EB-56BC2DF9CA89}" type="pres">
      <dgm:prSet presAssocID="{5799D77F-E835-4945-87F9-7E0FF74A4A09}" presName="hierChild5" presStyleCnt="0"/>
      <dgm:spPr/>
    </dgm:pt>
    <dgm:pt modelId="{AE5C4728-FB37-4326-9624-F82ABA6227F9}" type="pres">
      <dgm:prSet presAssocID="{3D82FD3A-56FA-4D45-B685-3728337393A7}" presName="Name37" presStyleLbl="parChTrans1D2" presStyleIdx="5" presStyleCnt="6"/>
      <dgm:spPr/>
    </dgm:pt>
    <dgm:pt modelId="{7813FAD2-3DD1-4E65-9BFE-E7CC3BD20786}" type="pres">
      <dgm:prSet presAssocID="{66811F98-F718-4E59-A617-B39CE7E3A9C4}" presName="hierRoot2" presStyleCnt="0">
        <dgm:presLayoutVars>
          <dgm:hierBranch val="init"/>
        </dgm:presLayoutVars>
      </dgm:prSet>
      <dgm:spPr/>
    </dgm:pt>
    <dgm:pt modelId="{2E87AD89-9107-465C-BEE0-E94AFF801499}" type="pres">
      <dgm:prSet presAssocID="{66811F98-F718-4E59-A617-B39CE7E3A9C4}" presName="rootComposite" presStyleCnt="0"/>
      <dgm:spPr/>
    </dgm:pt>
    <dgm:pt modelId="{4C65AECC-B003-47D1-8FF6-6522F9FB1E80}" type="pres">
      <dgm:prSet presAssocID="{66811F98-F718-4E59-A617-B39CE7E3A9C4}" presName="rootText" presStyleLbl="node2" presStyleIdx="5" presStyleCnt="6" custScaleX="122529" custScaleY="56641" custLinFactX="-242735" custLinFactNeighborX="-300000" custLinFactNeighborY="78239">
        <dgm:presLayoutVars>
          <dgm:chPref val="3"/>
        </dgm:presLayoutVars>
      </dgm:prSet>
      <dgm:spPr/>
    </dgm:pt>
    <dgm:pt modelId="{817C5AC0-15AB-4367-B502-A2D644570D0D}" type="pres">
      <dgm:prSet presAssocID="{66811F98-F718-4E59-A617-B39CE7E3A9C4}" presName="rootConnector" presStyleLbl="node2" presStyleIdx="5" presStyleCnt="6"/>
      <dgm:spPr/>
    </dgm:pt>
    <dgm:pt modelId="{2459D814-61CF-4F99-8AF5-24100B1630DB}" type="pres">
      <dgm:prSet presAssocID="{66811F98-F718-4E59-A617-B39CE7E3A9C4}" presName="hierChild4" presStyleCnt="0"/>
      <dgm:spPr/>
    </dgm:pt>
    <dgm:pt modelId="{AD7B70D5-DD9F-4739-AA5A-F92805E0B507}" type="pres">
      <dgm:prSet presAssocID="{43FBB47F-7363-452E-80D4-916F40A74091}" presName="Name37" presStyleLbl="parChTrans1D3" presStyleIdx="7" presStyleCnt="8"/>
      <dgm:spPr/>
    </dgm:pt>
    <dgm:pt modelId="{DA5EC196-9CF0-41C3-BCB1-42DDFDCC789F}" type="pres">
      <dgm:prSet presAssocID="{BE1742F3-FFCC-48FA-B745-72B07C117064}" presName="hierRoot2" presStyleCnt="0">
        <dgm:presLayoutVars>
          <dgm:hierBranch val="init"/>
        </dgm:presLayoutVars>
      </dgm:prSet>
      <dgm:spPr/>
    </dgm:pt>
    <dgm:pt modelId="{29E54B3D-1D7A-43ED-984D-4CE785C98A09}" type="pres">
      <dgm:prSet presAssocID="{BE1742F3-FFCC-48FA-B745-72B07C117064}" presName="rootComposite" presStyleCnt="0"/>
      <dgm:spPr/>
    </dgm:pt>
    <dgm:pt modelId="{02A92F18-295E-44EA-B1E2-A874BEDE1961}" type="pres">
      <dgm:prSet presAssocID="{BE1742F3-FFCC-48FA-B745-72B07C117064}" presName="rootText" presStyleLbl="node3" presStyleIdx="7" presStyleCnt="8" custLinFactX="-290264" custLinFactNeighborX="-300000" custLinFactNeighborY="64682">
        <dgm:presLayoutVars>
          <dgm:chPref val="3"/>
        </dgm:presLayoutVars>
      </dgm:prSet>
      <dgm:spPr/>
    </dgm:pt>
    <dgm:pt modelId="{378315F3-4D66-43C3-89FC-EC0BA7253325}" type="pres">
      <dgm:prSet presAssocID="{BE1742F3-FFCC-48FA-B745-72B07C117064}" presName="rootConnector" presStyleLbl="node3" presStyleIdx="7" presStyleCnt="8"/>
      <dgm:spPr/>
    </dgm:pt>
    <dgm:pt modelId="{A0CCFB0F-9FA2-4BC1-9E1D-9DCBC6D8F08B}" type="pres">
      <dgm:prSet presAssocID="{BE1742F3-FFCC-48FA-B745-72B07C117064}" presName="hierChild4" presStyleCnt="0"/>
      <dgm:spPr/>
    </dgm:pt>
    <dgm:pt modelId="{C8CF030F-8908-47A3-9845-E58C3B8708EE}" type="pres">
      <dgm:prSet presAssocID="{BE1742F3-FFCC-48FA-B745-72B07C117064}" presName="hierChild5" presStyleCnt="0"/>
      <dgm:spPr/>
    </dgm:pt>
    <dgm:pt modelId="{B8A52759-975B-45F0-8356-96ACDB56F8AB}" type="pres">
      <dgm:prSet presAssocID="{66811F98-F718-4E59-A617-B39CE7E3A9C4}" presName="hierChild5" presStyleCnt="0"/>
      <dgm:spPr/>
    </dgm:pt>
    <dgm:pt modelId="{D64D0EE9-64D7-429D-AFDC-3F74B0A0D8FE}" type="pres">
      <dgm:prSet presAssocID="{4585CF3F-9B53-45E7-9D47-D895FBD2EDBF}" presName="hierChild3" presStyleCnt="0"/>
      <dgm:spPr/>
    </dgm:pt>
  </dgm:ptLst>
  <dgm:cxnLst>
    <dgm:cxn modelId="{350F5910-BCE8-422B-85EC-21CBA5F39EDC}" type="presOf" srcId="{8FD45923-AF1B-4AA8-8B5B-F2965D1D3123}" destId="{E4C3D183-7742-4377-BF8E-C15305FFF281}" srcOrd="1" destOrd="0" presId="urn:microsoft.com/office/officeart/2005/8/layout/orgChart1"/>
    <dgm:cxn modelId="{AC24EB12-584E-4119-B644-CA27179F2957}" srcId="{4585CF3F-9B53-45E7-9D47-D895FBD2EDBF}" destId="{5799D77F-E835-4945-87F9-7E0FF74A4A09}" srcOrd="4" destOrd="0" parTransId="{BB9B67B0-42EB-40B7-8E7A-7501410474C8}" sibTransId="{B07F7431-E461-4A34-9F7C-2455DBBFE9E7}"/>
    <dgm:cxn modelId="{E7F71713-683D-48C9-BEF6-68A2F67B3309}" type="presOf" srcId="{196A7035-A217-4128-95A1-87A7AFA0BCF9}" destId="{9307249E-9C23-4DE9-BCBD-DBCFF7108EF5}" srcOrd="0" destOrd="0" presId="urn:microsoft.com/office/officeart/2005/8/layout/orgChart1"/>
    <dgm:cxn modelId="{2EB45114-5B87-4697-B9A8-AFBA9003D3D5}" type="presOf" srcId="{A154C4EF-4B54-4001-9938-031DDCB36969}" destId="{13FD1767-1A41-451D-AB7A-CD7D646E208B}" srcOrd="0" destOrd="0" presId="urn:microsoft.com/office/officeart/2005/8/layout/orgChart1"/>
    <dgm:cxn modelId="{B1338A15-F8AB-46A3-8153-6EC41B9D7ACE}" type="presOf" srcId="{66811F98-F718-4E59-A617-B39CE7E3A9C4}" destId="{4C65AECC-B003-47D1-8FF6-6522F9FB1E80}" srcOrd="0" destOrd="0" presId="urn:microsoft.com/office/officeart/2005/8/layout/orgChart1"/>
    <dgm:cxn modelId="{EECA5817-A3A9-42B1-9C35-654C7AEC643C}" type="presOf" srcId="{CF06AB11-8EA9-4247-80F9-D235A4C08AA8}" destId="{6234657C-7722-48CB-A353-08D897DB430E}" srcOrd="0" destOrd="0" presId="urn:microsoft.com/office/officeart/2005/8/layout/orgChart1"/>
    <dgm:cxn modelId="{EA401919-4A9D-4600-82A3-155A033E3CB1}" srcId="{A154C4EF-4B54-4001-9938-031DDCB36969}" destId="{6F8ED0BB-2DD9-4588-B708-6EE66F668D0E}" srcOrd="0" destOrd="0" parTransId="{98B1446B-87D0-42B7-961F-76C1C8667773}" sibTransId="{7890C97A-9FC6-4D67-B005-5A4D9BF3EBE7}"/>
    <dgm:cxn modelId="{7BAA371B-E423-449E-B9A8-40B312E32F8D}" type="presOf" srcId="{757C7799-95D7-424F-A3F7-A0573BD24E20}" destId="{7F5E482E-E79D-4F60-B50C-BA4B8F1D60EE}" srcOrd="0" destOrd="0" presId="urn:microsoft.com/office/officeart/2005/8/layout/orgChart1"/>
    <dgm:cxn modelId="{11C33D26-3F35-48F9-9211-ED4F2E873005}" type="presOf" srcId="{5799D77F-E835-4945-87F9-7E0FF74A4A09}" destId="{4C191913-C327-497C-AEA3-D4A1AFE41E56}" srcOrd="0" destOrd="0" presId="urn:microsoft.com/office/officeart/2005/8/layout/orgChart1"/>
    <dgm:cxn modelId="{F665E327-92A9-4D53-9CA5-06985B2163D5}" type="presOf" srcId="{C768095E-9B7D-4B70-9F33-8DF02EB0B153}" destId="{E3C3E62C-14EB-410C-B582-FC49675853C3}" srcOrd="1" destOrd="0" presId="urn:microsoft.com/office/officeart/2005/8/layout/orgChart1"/>
    <dgm:cxn modelId="{949FF528-35EA-4F72-874C-5A04406CCBEC}" type="presOf" srcId="{1ADBA6F4-4A77-4DAA-9C1E-71C693DB5A77}" destId="{D11B6DE0-13EA-4A1A-ABF3-0064444771DF}" srcOrd="0" destOrd="0" presId="urn:microsoft.com/office/officeart/2005/8/layout/orgChart1"/>
    <dgm:cxn modelId="{B828782D-DEBE-46CF-9610-BED4528F6E49}" type="presOf" srcId="{48C1DF80-6E33-42B8-B270-5BA64CCF929E}" destId="{E1380B57-AFAB-4DF8-9F39-1DDF28D54E91}" srcOrd="0" destOrd="0" presId="urn:microsoft.com/office/officeart/2005/8/layout/orgChart1"/>
    <dgm:cxn modelId="{9374CE2D-8832-47D0-8731-3488D3934C8C}" srcId="{4585CF3F-9B53-45E7-9D47-D895FBD2EDBF}" destId="{8D76FD6A-3A64-45C8-ACF1-C37BE6940337}" srcOrd="0" destOrd="0" parTransId="{757C7799-95D7-424F-A3F7-A0573BD24E20}" sibTransId="{C1101252-2BD4-4C2B-BB5F-5FC76C01810C}"/>
    <dgm:cxn modelId="{11C43B31-CAAF-40D0-A2DB-40E729EAD848}" type="presOf" srcId="{BE1742F3-FFCC-48FA-B745-72B07C117064}" destId="{02A92F18-295E-44EA-B1E2-A874BEDE1961}" srcOrd="0" destOrd="0" presId="urn:microsoft.com/office/officeart/2005/8/layout/orgChart1"/>
    <dgm:cxn modelId="{33C2F838-EE7A-4ADA-A5EC-7DC23A14712E}" type="presOf" srcId="{62CB4779-18B7-4DA5-A1A6-227D85E8E9C1}" destId="{EAC32ACD-6230-4245-8FF2-E59D48F2B2A8}" srcOrd="0" destOrd="0" presId="urn:microsoft.com/office/officeart/2005/8/layout/orgChart1"/>
    <dgm:cxn modelId="{29D2FE38-DE96-4648-BF85-C9A254AAEA0A}" type="presOf" srcId="{A41A12F7-420A-4FF3-BB8D-44FFFD3E3B8C}" destId="{32C669E1-C92B-4087-A29C-1A884D4C2B48}" srcOrd="0" destOrd="0" presId="urn:microsoft.com/office/officeart/2005/8/layout/orgChart1"/>
    <dgm:cxn modelId="{2ED1C43C-C462-486F-9893-3D9BE74D822F}" srcId="{66811F98-F718-4E59-A617-B39CE7E3A9C4}" destId="{BE1742F3-FFCC-48FA-B745-72B07C117064}" srcOrd="0" destOrd="0" parTransId="{43FBB47F-7363-452E-80D4-916F40A74091}" sibTransId="{79124075-7D26-4951-A946-D903276BD58C}"/>
    <dgm:cxn modelId="{BBE5595B-191C-4EDF-B040-947AC1AD378D}" srcId="{4585CF3F-9B53-45E7-9D47-D895FBD2EDBF}" destId="{A154C4EF-4B54-4001-9938-031DDCB36969}" srcOrd="1" destOrd="0" parTransId="{D961EA96-B720-4121-8AF6-AE4510F5FB9F}" sibTransId="{91F7A779-06C5-4478-9DB4-BCE13DF6D74E}"/>
    <dgm:cxn modelId="{F9363560-7B0B-4200-9228-E96FE436E650}" type="presOf" srcId="{A1042816-7630-4777-B946-14F2B3A4349C}" destId="{B0A096D1-8018-4FE8-8D26-60248366BCDA}" srcOrd="0" destOrd="0" presId="urn:microsoft.com/office/officeart/2005/8/layout/orgChart1"/>
    <dgm:cxn modelId="{340C3061-82B8-4189-A84D-A51B91F40959}" type="presOf" srcId="{1ADBA6F4-4A77-4DAA-9C1E-71C693DB5A77}" destId="{5E56509D-8332-4EA3-A0E3-D4B4F5F2ECF5}" srcOrd="1" destOrd="0" presId="urn:microsoft.com/office/officeart/2005/8/layout/orgChart1"/>
    <dgm:cxn modelId="{3BFB0E64-1414-4DBE-8911-8410E5D13A07}" type="presOf" srcId="{EC642664-D8E3-4437-9F5D-036E9A4E3C92}" destId="{1E86A4D5-0AE7-4180-8243-7693865C9744}" srcOrd="1" destOrd="0" presId="urn:microsoft.com/office/officeart/2005/8/layout/orgChart1"/>
    <dgm:cxn modelId="{CB646064-3793-45D4-8EFC-3F0A5A930737}" type="presOf" srcId="{EC642664-D8E3-4437-9F5D-036E9A4E3C92}" destId="{DA7DADB3-2313-43FA-B261-4BEEEF1A63E3}" srcOrd="0" destOrd="0" presId="urn:microsoft.com/office/officeart/2005/8/layout/orgChart1"/>
    <dgm:cxn modelId="{6D293D67-5054-46A2-B287-92EEE0CA5BFA}" type="presOf" srcId="{45E9C24E-A3C2-4DDA-97CF-C7C6D2D09529}" destId="{649D770C-987C-4CF4-9766-35B60679BD1F}" srcOrd="0" destOrd="0" presId="urn:microsoft.com/office/officeart/2005/8/layout/orgChart1"/>
    <dgm:cxn modelId="{A47FB36D-CAAB-4E5A-BDD8-D85183071092}" type="presOf" srcId="{973E64C1-5413-458D-B194-80D268879B36}" destId="{BDB90362-9D24-4093-B78B-6FAB55C2A787}" srcOrd="0" destOrd="0" presId="urn:microsoft.com/office/officeart/2005/8/layout/orgChart1"/>
    <dgm:cxn modelId="{0FD2256E-B7DB-4665-AD3D-76CAE8303774}" type="presOf" srcId="{D961EA96-B720-4121-8AF6-AE4510F5FB9F}" destId="{C59F1B41-74ED-43CF-85A4-DB65ABF1B90C}" srcOrd="0" destOrd="0" presId="urn:microsoft.com/office/officeart/2005/8/layout/orgChart1"/>
    <dgm:cxn modelId="{B3871F70-47C5-4B7D-A9FC-91FDCCAAC81E}" srcId="{4585CF3F-9B53-45E7-9D47-D895FBD2EDBF}" destId="{A1042816-7630-4777-B946-14F2B3A4349C}" srcOrd="3" destOrd="0" parTransId="{A41A12F7-420A-4FF3-BB8D-44FFFD3E3B8C}" sibTransId="{B130BF3E-AAA9-4D13-931D-67080503CECA}"/>
    <dgm:cxn modelId="{1764D455-1C03-4A14-AAB2-9D7EAB7A1C59}" srcId="{24CD060E-8A04-473D-8CF3-147449AA475E}" destId="{C768095E-9B7D-4B70-9F33-8DF02EB0B153}" srcOrd="0" destOrd="0" parTransId="{A64903E3-9083-4CB2-8972-B4F26148D9E6}" sibTransId="{8913A42A-E076-4118-B0D6-5922E457888E}"/>
    <dgm:cxn modelId="{9D285558-5374-44B4-B51C-469F221BAD96}" type="presOf" srcId="{A1042816-7630-4777-B946-14F2B3A4349C}" destId="{DB17B9A6-E23C-419C-A2A4-87FFC3D0C644}" srcOrd="1" destOrd="0" presId="urn:microsoft.com/office/officeart/2005/8/layout/orgChart1"/>
    <dgm:cxn modelId="{81767A79-8274-49F1-9497-6699D62DA219}" type="presOf" srcId="{C768095E-9B7D-4B70-9F33-8DF02EB0B153}" destId="{01EFB575-9166-41D5-8E49-4BD911859AA4}" srcOrd="0" destOrd="0" presId="urn:microsoft.com/office/officeart/2005/8/layout/orgChart1"/>
    <dgm:cxn modelId="{1C50CC59-6ED1-4D77-B5E7-D9600E25E9DB}" srcId="{8D76FD6A-3A64-45C8-ACF1-C37BE6940337}" destId="{1ADBA6F4-4A77-4DAA-9C1E-71C693DB5A77}" srcOrd="0" destOrd="0" parTransId="{44E00F2B-63AE-40B1-9851-C227357E2699}" sibTransId="{DD9AC524-165C-4769-826D-2ACFAD144CA7}"/>
    <dgm:cxn modelId="{13D0D47A-6596-4794-AD85-F60D8BB49420}" type="presOf" srcId="{A64903E3-9083-4CB2-8972-B4F26148D9E6}" destId="{FAB9AA70-68A2-4F00-B8BE-554998FAB473}" srcOrd="0" destOrd="0" presId="urn:microsoft.com/office/officeart/2005/8/layout/orgChart1"/>
    <dgm:cxn modelId="{DF42667D-0B43-4695-AD75-D1470B973D46}" type="presOf" srcId="{3F92DA71-B4A0-4311-966A-3D093FD5DB32}" destId="{872DC0FB-2776-47B4-B42A-4B6E2A6FEDB0}" srcOrd="1" destOrd="0" presId="urn:microsoft.com/office/officeart/2005/8/layout/orgChart1"/>
    <dgm:cxn modelId="{8575767F-EA66-4BCF-83EE-535287222C6B}" srcId="{8D76FD6A-3A64-45C8-ACF1-C37BE6940337}" destId="{8E9D1529-34D0-4B9E-BF4A-D7AB9EEE27D9}" srcOrd="1" destOrd="0" parTransId="{4E58430E-79BC-4584-9842-0C13AEC45039}" sibTransId="{1087FDEB-E93C-48DD-AB67-C054E619A5E1}"/>
    <dgm:cxn modelId="{F590B781-1094-4C94-8DA8-08EF839E67C4}" type="presOf" srcId="{BB9B67B0-42EB-40B7-8E7A-7501410474C8}" destId="{75FAC871-FC69-44CB-9C94-DE91DCDB9458}" srcOrd="0" destOrd="0" presId="urn:microsoft.com/office/officeart/2005/8/layout/orgChart1"/>
    <dgm:cxn modelId="{140F9B9C-EA48-4880-AECC-1E5350D98B9D}" type="presOf" srcId="{44E00F2B-63AE-40B1-9851-C227357E2699}" destId="{1EDBFA43-48BC-4B29-AC72-CF369E564BB7}" srcOrd="0" destOrd="0" presId="urn:microsoft.com/office/officeart/2005/8/layout/orgChart1"/>
    <dgm:cxn modelId="{B9556FA1-8660-4EE4-8992-50E94D78A467}" type="presOf" srcId="{66811F98-F718-4E59-A617-B39CE7E3A9C4}" destId="{817C5AC0-15AB-4367-B502-A2D644570D0D}" srcOrd="1" destOrd="0" presId="urn:microsoft.com/office/officeart/2005/8/layout/orgChart1"/>
    <dgm:cxn modelId="{5604CDA3-622A-4A12-882B-17781BCFF575}" type="presOf" srcId="{6F8ED0BB-2DD9-4588-B708-6EE66F668D0E}" destId="{1B667BB8-3C22-4D70-88C0-FE0A86F14A2E}" srcOrd="0" destOrd="0" presId="urn:microsoft.com/office/officeart/2005/8/layout/orgChart1"/>
    <dgm:cxn modelId="{20A139A7-AC94-4EC8-B989-C358EF98EDBA}" type="presOf" srcId="{4585CF3F-9B53-45E7-9D47-D895FBD2EDBF}" destId="{10AD4300-2EC3-40DC-A49F-60F4A057409E}" srcOrd="1" destOrd="0" presId="urn:microsoft.com/office/officeart/2005/8/layout/orgChart1"/>
    <dgm:cxn modelId="{BED171B1-9A1F-4F65-89A2-C3BB0E36FB09}" type="presOf" srcId="{A154C4EF-4B54-4001-9938-031DDCB36969}" destId="{75B87187-8D87-4687-A90A-2D24419022CA}" srcOrd="1" destOrd="0" presId="urn:microsoft.com/office/officeart/2005/8/layout/orgChart1"/>
    <dgm:cxn modelId="{85E94FB5-C1ED-445B-B927-B876F223385D}" type="presOf" srcId="{43FBB47F-7363-452E-80D4-916F40A74091}" destId="{AD7B70D5-DD9F-4739-AA5A-F92805E0B507}" srcOrd="0" destOrd="0" presId="urn:microsoft.com/office/officeart/2005/8/layout/orgChart1"/>
    <dgm:cxn modelId="{4EBC15B6-6C31-4399-AB50-20865025E10F}" srcId="{4585CF3F-9B53-45E7-9D47-D895FBD2EDBF}" destId="{3F92DA71-B4A0-4311-966A-3D093FD5DB32}" srcOrd="2" destOrd="0" parTransId="{73947448-DFE5-43C9-97B9-F8DB5AFB321F}" sibTransId="{966A2305-4E8D-4F4B-8616-04A970EA989F}"/>
    <dgm:cxn modelId="{29F803B9-7F13-4130-B290-BE628842F17D}" srcId="{3F92DA71-B4A0-4311-966A-3D093FD5DB32}" destId="{24CD060E-8A04-473D-8CF3-147449AA475E}" srcOrd="0" destOrd="0" parTransId="{973E64C1-5413-458D-B194-80D268879B36}" sibTransId="{E7FFAB2D-FD6D-47EB-81F2-4C5A22B922A3}"/>
    <dgm:cxn modelId="{02B666BD-6B48-4E7F-B1BA-69C65EF8098C}" type="presOf" srcId="{98B1446B-87D0-42B7-961F-76C1C8667773}" destId="{354A8C6B-104F-4F8B-9030-2627735FA350}" srcOrd="0" destOrd="0" presId="urn:microsoft.com/office/officeart/2005/8/layout/orgChart1"/>
    <dgm:cxn modelId="{1E0D01BE-FC39-4317-9853-943D78CE0797}" type="presOf" srcId="{8D76FD6A-3A64-45C8-ACF1-C37BE6940337}" destId="{051E9802-AE74-4DEF-AEA3-F422D999C369}" srcOrd="1" destOrd="0" presId="urn:microsoft.com/office/officeart/2005/8/layout/orgChart1"/>
    <dgm:cxn modelId="{0D6797BF-54E4-4973-AD25-D01A18A46D4D}" type="presOf" srcId="{8FD45923-AF1B-4AA8-8B5B-F2965D1D3123}" destId="{73C922BB-F2E8-41B3-9970-D785EA5101A8}" srcOrd="0" destOrd="0" presId="urn:microsoft.com/office/officeart/2005/8/layout/orgChart1"/>
    <dgm:cxn modelId="{BC29A8C3-1A8C-41AB-A141-9F8699A0CE4C}" type="presOf" srcId="{85D644FA-DEB0-4024-BEB2-5DD4A3E9AF37}" destId="{E03E0F27-EDD1-470C-9D75-A139707F5BB9}" srcOrd="1" destOrd="0" presId="urn:microsoft.com/office/officeart/2005/8/layout/orgChart1"/>
    <dgm:cxn modelId="{1E37CAC6-ADA8-4346-BD56-C2BA7722DCA5}" type="presOf" srcId="{3F92DA71-B4A0-4311-966A-3D093FD5DB32}" destId="{87311688-21C6-4DF7-8FD2-AA2B043A7AD2}" srcOrd="0" destOrd="0" presId="urn:microsoft.com/office/officeart/2005/8/layout/orgChart1"/>
    <dgm:cxn modelId="{265D88C8-4EDB-4034-9000-10FAA2E0DEDC}" srcId="{A1042816-7630-4777-B946-14F2B3A4349C}" destId="{45E9C24E-A3C2-4DDA-97CF-C7C6D2D09529}" srcOrd="0" destOrd="0" parTransId="{196A7035-A217-4128-95A1-87A7AFA0BCF9}" sibTransId="{732BC185-7470-472A-8334-40F581860B1A}"/>
    <dgm:cxn modelId="{746D4CCC-2FA6-4DE6-B06E-B332851C35B1}" type="presOf" srcId="{45E9C24E-A3C2-4DDA-97CF-C7C6D2D09529}" destId="{8DFE46FE-9F88-4E5B-93E2-B043CBEA3634}" srcOrd="1" destOrd="0" presId="urn:microsoft.com/office/officeart/2005/8/layout/orgChart1"/>
    <dgm:cxn modelId="{4326FBCF-BA34-4CF8-8E8A-A8A609EDAA4B}" type="presOf" srcId="{BE1742F3-FFCC-48FA-B745-72B07C117064}" destId="{378315F3-4D66-43C3-89FC-EC0BA7253325}" srcOrd="1" destOrd="0" presId="urn:microsoft.com/office/officeart/2005/8/layout/orgChart1"/>
    <dgm:cxn modelId="{80D07BD0-71C6-414C-A03F-734ADE59A267}" type="presOf" srcId="{24CD060E-8A04-473D-8CF3-147449AA475E}" destId="{A4BD3DB4-F73B-4F7C-8526-D1DF6EA8AE6D}" srcOrd="1" destOrd="0" presId="urn:microsoft.com/office/officeart/2005/8/layout/orgChart1"/>
    <dgm:cxn modelId="{ADCFB9D2-A042-46BD-85BB-138930C7C445}" type="presOf" srcId="{BE78812A-4A2F-4A9B-B74C-AB6EDBB4DD20}" destId="{AAE21C67-C444-467C-9F0E-2B8DB8B76F44}" srcOrd="0" destOrd="0" presId="urn:microsoft.com/office/officeart/2005/8/layout/orgChart1"/>
    <dgm:cxn modelId="{F476E3D4-AEEE-425C-B829-377449A4DEAB}" type="presOf" srcId="{48C1DF80-6E33-42B8-B270-5BA64CCF929E}" destId="{3D262E1D-417A-48A3-B850-2A25F3FF69B0}" srcOrd="1" destOrd="0" presId="urn:microsoft.com/office/officeart/2005/8/layout/orgChart1"/>
    <dgm:cxn modelId="{A4817FD5-6AC8-4856-BAC6-7B6E6AE28A6D}" type="presOf" srcId="{85D644FA-DEB0-4024-BEB2-5DD4A3E9AF37}" destId="{DC4950F9-87B6-4F47-BCE8-E268CBCFF91E}" srcOrd="0" destOrd="0" presId="urn:microsoft.com/office/officeart/2005/8/layout/orgChart1"/>
    <dgm:cxn modelId="{3B20CDD9-2A6A-4370-BBE6-6A296158F126}" type="presOf" srcId="{C4797E6B-960F-4A99-B19D-E78AA736D7F4}" destId="{E1CAF70E-0D32-4988-8415-6DBCE2EBF1A6}" srcOrd="0" destOrd="0" presId="urn:microsoft.com/office/officeart/2005/8/layout/orgChart1"/>
    <dgm:cxn modelId="{9E6FEADA-D0B8-4C1F-9E4E-01AA988CBDE4}" type="presOf" srcId="{C73E63C3-49BA-4F8C-953B-BE9FFD163C3A}" destId="{279EF9F4-6CA7-4E1D-8D7D-8577CB9A4441}" srcOrd="0" destOrd="0" presId="urn:microsoft.com/office/officeart/2005/8/layout/orgChart1"/>
    <dgm:cxn modelId="{3CA0B2E2-AB26-4A61-AACA-C997358DCD74}" srcId="{8FD45923-AF1B-4AA8-8B5B-F2965D1D3123}" destId="{48C1DF80-6E33-42B8-B270-5BA64CCF929E}" srcOrd="0" destOrd="0" parTransId="{C73E63C3-49BA-4F8C-953B-BE9FFD163C3A}" sibTransId="{698EA5D9-8A01-4C41-A3E2-D7E7AE3CA86C}"/>
    <dgm:cxn modelId="{9E7DB3E5-F3F0-4072-83FC-6ACC28393D3F}" type="presOf" srcId="{8D76FD6A-3A64-45C8-ACF1-C37BE6940337}" destId="{375AE6A9-CF92-4A84-ACC1-322D480A0272}" srcOrd="0" destOrd="0" presId="urn:microsoft.com/office/officeart/2005/8/layout/orgChart1"/>
    <dgm:cxn modelId="{D130F7E6-4E80-4294-A657-4BFA81F65E7A}" srcId="{5799D77F-E835-4945-87F9-7E0FF74A4A09}" destId="{EC642664-D8E3-4437-9F5D-036E9A4E3C92}" srcOrd="0" destOrd="0" parTransId="{BE78812A-4A2F-4A9B-B74C-AB6EDBB4DD20}" sibTransId="{1BCCC64C-9AA5-4E65-9D24-07D5EFA00D70}"/>
    <dgm:cxn modelId="{8D1315E7-C4E0-45C0-BF0E-1EF59C7659A3}" srcId="{3F92DA71-B4A0-4311-966A-3D093FD5DB32}" destId="{8FD45923-AF1B-4AA8-8B5B-F2965D1D3123}" srcOrd="1" destOrd="0" parTransId="{CF06AB11-8EA9-4247-80F9-D235A4C08AA8}" sibTransId="{9EDAA63B-6684-4C5A-AFE3-BF2CB40D43B1}"/>
    <dgm:cxn modelId="{B7C15EE8-7246-4673-8EAC-908DE5116F00}" type="presOf" srcId="{8E9D1529-34D0-4B9E-BF4A-D7AB9EEE27D9}" destId="{E5848B86-8750-411C-A397-D41C571ACF03}" srcOrd="1" destOrd="0" presId="urn:microsoft.com/office/officeart/2005/8/layout/orgChart1"/>
    <dgm:cxn modelId="{FC6C6CEB-501D-4518-BBB2-B0B71C73A6CB}" srcId="{45E9C24E-A3C2-4DDA-97CF-C7C6D2D09529}" destId="{85D644FA-DEB0-4024-BEB2-5DD4A3E9AF37}" srcOrd="0" destOrd="0" parTransId="{62CB4779-18B7-4DA5-A1A6-227D85E8E9C1}" sibTransId="{D0CA2F28-5967-4263-8F06-6F43113F88E9}"/>
    <dgm:cxn modelId="{4FEA50EC-C1B6-4E5F-AF17-46225A47FF17}" type="presOf" srcId="{8E9D1529-34D0-4B9E-BF4A-D7AB9EEE27D9}" destId="{C09655A1-4BB9-4E9F-A4BF-F358F1C8CFFE}" srcOrd="0" destOrd="0" presId="urn:microsoft.com/office/officeart/2005/8/layout/orgChart1"/>
    <dgm:cxn modelId="{024EFEEF-81F0-44BB-99D6-9B599C9CE709}" type="presOf" srcId="{5799D77F-E835-4945-87F9-7E0FF74A4A09}" destId="{97292708-01BE-4B31-A4E5-B43D66551599}" srcOrd="1" destOrd="0" presId="urn:microsoft.com/office/officeart/2005/8/layout/orgChart1"/>
    <dgm:cxn modelId="{76853FF2-7D13-4385-A7A9-BD0C8B6C4CDB}" type="presOf" srcId="{4585CF3F-9B53-45E7-9D47-D895FBD2EDBF}" destId="{4ACB95A0-414E-4190-902B-53D7DA23FE2C}" srcOrd="0" destOrd="0" presId="urn:microsoft.com/office/officeart/2005/8/layout/orgChart1"/>
    <dgm:cxn modelId="{63F674F5-DBC1-4AE5-A29E-3E589BD31E01}" type="presOf" srcId="{24CD060E-8A04-473D-8CF3-147449AA475E}" destId="{BBF12EF9-9FEA-44F4-9939-D535EEFC0862}" srcOrd="0" destOrd="0" presId="urn:microsoft.com/office/officeart/2005/8/layout/orgChart1"/>
    <dgm:cxn modelId="{30D4DAF7-B50B-4843-926B-72F82F00B200}" type="presOf" srcId="{73947448-DFE5-43C9-97B9-F8DB5AFB321F}" destId="{F3FA0180-C1B9-444A-A658-CACFC1D8D86C}" srcOrd="0" destOrd="0" presId="urn:microsoft.com/office/officeart/2005/8/layout/orgChart1"/>
    <dgm:cxn modelId="{1973C4F8-25F1-4C29-BD21-8D0BD132DEB1}" srcId="{C4797E6B-960F-4A99-B19D-E78AA736D7F4}" destId="{4585CF3F-9B53-45E7-9D47-D895FBD2EDBF}" srcOrd="0" destOrd="0" parTransId="{2E519C58-EC25-4B79-A492-6C86F580EDE1}" sibTransId="{6968A6D8-B3E2-496B-B393-1A9332568820}"/>
    <dgm:cxn modelId="{C2CD5EFA-3031-41BB-B9F6-0A10D364CD53}" srcId="{4585CF3F-9B53-45E7-9D47-D895FBD2EDBF}" destId="{66811F98-F718-4E59-A617-B39CE7E3A9C4}" srcOrd="5" destOrd="0" parTransId="{3D82FD3A-56FA-4D45-B685-3728337393A7}" sibTransId="{94E5CCDA-5004-498E-9CF9-D739361BF637}"/>
    <dgm:cxn modelId="{AE4ED2FB-1C19-430C-8276-06FEFC9FF6F1}" type="presOf" srcId="{4E58430E-79BC-4584-9842-0C13AEC45039}" destId="{747AFAFF-8212-45B0-B31B-6A5CB168A5A2}" srcOrd="0" destOrd="0" presId="urn:microsoft.com/office/officeart/2005/8/layout/orgChart1"/>
    <dgm:cxn modelId="{A3987AFC-CF96-4E04-9D0A-F9A39B66545B}" type="presOf" srcId="{3D82FD3A-56FA-4D45-B685-3728337393A7}" destId="{AE5C4728-FB37-4326-9624-F82ABA6227F9}" srcOrd="0" destOrd="0" presId="urn:microsoft.com/office/officeart/2005/8/layout/orgChart1"/>
    <dgm:cxn modelId="{6A8DF0FC-65EC-46FC-8C95-566D3BD7B0B9}" type="presOf" srcId="{6F8ED0BB-2DD9-4588-B708-6EE66F668D0E}" destId="{FD5EF31B-0456-4EF6-AA3C-474D82C634CE}" srcOrd="1" destOrd="0" presId="urn:microsoft.com/office/officeart/2005/8/layout/orgChart1"/>
    <dgm:cxn modelId="{D9E0A93F-9BAB-4699-88E9-81C109AAEE38}" type="presParOf" srcId="{E1CAF70E-0D32-4988-8415-6DBCE2EBF1A6}" destId="{427C4035-EE8F-4AEB-8EA1-AC451F06CB5F}" srcOrd="0" destOrd="0" presId="urn:microsoft.com/office/officeart/2005/8/layout/orgChart1"/>
    <dgm:cxn modelId="{BB8B8C34-BB97-4BFC-A11E-831A68A9EB02}" type="presParOf" srcId="{427C4035-EE8F-4AEB-8EA1-AC451F06CB5F}" destId="{3298D202-679A-49A6-9B57-E5A2091452D5}" srcOrd="0" destOrd="0" presId="urn:microsoft.com/office/officeart/2005/8/layout/orgChart1"/>
    <dgm:cxn modelId="{1932D019-BC4F-4852-A249-E85BE4B2C328}" type="presParOf" srcId="{3298D202-679A-49A6-9B57-E5A2091452D5}" destId="{4ACB95A0-414E-4190-902B-53D7DA23FE2C}" srcOrd="0" destOrd="0" presId="urn:microsoft.com/office/officeart/2005/8/layout/orgChart1"/>
    <dgm:cxn modelId="{84A06F75-1A60-4929-8ED9-403F1A76430E}" type="presParOf" srcId="{3298D202-679A-49A6-9B57-E5A2091452D5}" destId="{10AD4300-2EC3-40DC-A49F-60F4A057409E}" srcOrd="1" destOrd="0" presId="urn:microsoft.com/office/officeart/2005/8/layout/orgChart1"/>
    <dgm:cxn modelId="{107752B8-DC66-4953-A664-BB0747FE7D72}" type="presParOf" srcId="{427C4035-EE8F-4AEB-8EA1-AC451F06CB5F}" destId="{F609BC79-334A-4062-9A07-FD049B02F928}" srcOrd="1" destOrd="0" presId="urn:microsoft.com/office/officeart/2005/8/layout/orgChart1"/>
    <dgm:cxn modelId="{E6AD3C43-DFD7-41AB-A4B5-A10768BFA9A8}" type="presParOf" srcId="{F609BC79-334A-4062-9A07-FD049B02F928}" destId="{7F5E482E-E79D-4F60-B50C-BA4B8F1D60EE}" srcOrd="0" destOrd="0" presId="urn:microsoft.com/office/officeart/2005/8/layout/orgChart1"/>
    <dgm:cxn modelId="{72456A4F-8BFD-404A-80E2-A0992B1F9B51}" type="presParOf" srcId="{F609BC79-334A-4062-9A07-FD049B02F928}" destId="{3381020B-248A-46B4-B2AE-84E21251D40F}" srcOrd="1" destOrd="0" presId="urn:microsoft.com/office/officeart/2005/8/layout/orgChart1"/>
    <dgm:cxn modelId="{AF986EF9-C814-4618-A3A3-5212CAAF314F}" type="presParOf" srcId="{3381020B-248A-46B4-B2AE-84E21251D40F}" destId="{8584FEC6-E78A-44A3-92CD-A676CEFF92C2}" srcOrd="0" destOrd="0" presId="urn:microsoft.com/office/officeart/2005/8/layout/orgChart1"/>
    <dgm:cxn modelId="{55057CFF-7251-48A7-BC0B-6BF352C17A35}" type="presParOf" srcId="{8584FEC6-E78A-44A3-92CD-A676CEFF92C2}" destId="{375AE6A9-CF92-4A84-ACC1-322D480A0272}" srcOrd="0" destOrd="0" presId="urn:microsoft.com/office/officeart/2005/8/layout/orgChart1"/>
    <dgm:cxn modelId="{9BD5451E-C35F-4942-9D32-505C3D1793B0}" type="presParOf" srcId="{8584FEC6-E78A-44A3-92CD-A676CEFF92C2}" destId="{051E9802-AE74-4DEF-AEA3-F422D999C369}" srcOrd="1" destOrd="0" presId="urn:microsoft.com/office/officeart/2005/8/layout/orgChart1"/>
    <dgm:cxn modelId="{B4F426AB-5255-471A-BB27-459BDB897E65}" type="presParOf" srcId="{3381020B-248A-46B4-B2AE-84E21251D40F}" destId="{79D2F525-AB77-4140-B63F-9CDD6EE1F1F9}" srcOrd="1" destOrd="0" presId="urn:microsoft.com/office/officeart/2005/8/layout/orgChart1"/>
    <dgm:cxn modelId="{7345FDA8-5125-461A-B2DA-BF2A12182AD3}" type="presParOf" srcId="{79D2F525-AB77-4140-B63F-9CDD6EE1F1F9}" destId="{1EDBFA43-48BC-4B29-AC72-CF369E564BB7}" srcOrd="0" destOrd="0" presId="urn:microsoft.com/office/officeart/2005/8/layout/orgChart1"/>
    <dgm:cxn modelId="{228D4D55-EC41-4FD7-ACEE-B84261DD459B}" type="presParOf" srcId="{79D2F525-AB77-4140-B63F-9CDD6EE1F1F9}" destId="{2C203B8A-F6FF-4A6B-B3BE-BDBA06D76C35}" srcOrd="1" destOrd="0" presId="urn:microsoft.com/office/officeart/2005/8/layout/orgChart1"/>
    <dgm:cxn modelId="{6914CE63-8F33-4658-BEA3-AD818F1BB3F6}" type="presParOf" srcId="{2C203B8A-F6FF-4A6B-B3BE-BDBA06D76C35}" destId="{C1B5298D-210B-4A3F-AB39-8319687E88F3}" srcOrd="0" destOrd="0" presId="urn:microsoft.com/office/officeart/2005/8/layout/orgChart1"/>
    <dgm:cxn modelId="{84390610-CFEC-47D8-B4A8-2F59173FBE09}" type="presParOf" srcId="{C1B5298D-210B-4A3F-AB39-8319687E88F3}" destId="{D11B6DE0-13EA-4A1A-ABF3-0064444771DF}" srcOrd="0" destOrd="0" presId="urn:microsoft.com/office/officeart/2005/8/layout/orgChart1"/>
    <dgm:cxn modelId="{C9E10B42-B2C7-4D06-AFD7-2DDBD1D8A750}" type="presParOf" srcId="{C1B5298D-210B-4A3F-AB39-8319687E88F3}" destId="{5E56509D-8332-4EA3-A0E3-D4B4F5F2ECF5}" srcOrd="1" destOrd="0" presId="urn:microsoft.com/office/officeart/2005/8/layout/orgChart1"/>
    <dgm:cxn modelId="{1A5E4E6B-80A5-457B-AEA7-8ABDD4D726C2}" type="presParOf" srcId="{2C203B8A-F6FF-4A6B-B3BE-BDBA06D76C35}" destId="{4B74FC5F-7111-46CE-A6B0-F6646D31885F}" srcOrd="1" destOrd="0" presId="urn:microsoft.com/office/officeart/2005/8/layout/orgChart1"/>
    <dgm:cxn modelId="{9AF89504-065F-459C-9D35-AC748523C21C}" type="presParOf" srcId="{2C203B8A-F6FF-4A6B-B3BE-BDBA06D76C35}" destId="{3394D727-9759-42E6-BC45-F19C929AF845}" srcOrd="2" destOrd="0" presId="urn:microsoft.com/office/officeart/2005/8/layout/orgChart1"/>
    <dgm:cxn modelId="{D4F346BF-7411-4590-845B-BFB5513F51D8}" type="presParOf" srcId="{79D2F525-AB77-4140-B63F-9CDD6EE1F1F9}" destId="{747AFAFF-8212-45B0-B31B-6A5CB168A5A2}" srcOrd="2" destOrd="0" presId="urn:microsoft.com/office/officeart/2005/8/layout/orgChart1"/>
    <dgm:cxn modelId="{93ABD8B1-F19C-4A57-AC17-48B3D90E6AAC}" type="presParOf" srcId="{79D2F525-AB77-4140-B63F-9CDD6EE1F1F9}" destId="{F7351123-F277-4E34-AE57-54008CE2399D}" srcOrd="3" destOrd="0" presId="urn:microsoft.com/office/officeart/2005/8/layout/orgChart1"/>
    <dgm:cxn modelId="{1FF42438-EFD0-42A2-B8D5-971B801264E4}" type="presParOf" srcId="{F7351123-F277-4E34-AE57-54008CE2399D}" destId="{C43EAAEC-BE7F-4298-82EA-C1321DD2AD0E}" srcOrd="0" destOrd="0" presId="urn:microsoft.com/office/officeart/2005/8/layout/orgChart1"/>
    <dgm:cxn modelId="{2FFE6FCF-9533-48B6-8BDA-5C9E64860936}" type="presParOf" srcId="{C43EAAEC-BE7F-4298-82EA-C1321DD2AD0E}" destId="{C09655A1-4BB9-4E9F-A4BF-F358F1C8CFFE}" srcOrd="0" destOrd="0" presId="urn:microsoft.com/office/officeart/2005/8/layout/orgChart1"/>
    <dgm:cxn modelId="{75E841ED-9E67-4945-9A0B-F8E1DDBD1EE9}" type="presParOf" srcId="{C43EAAEC-BE7F-4298-82EA-C1321DD2AD0E}" destId="{E5848B86-8750-411C-A397-D41C571ACF03}" srcOrd="1" destOrd="0" presId="urn:microsoft.com/office/officeart/2005/8/layout/orgChart1"/>
    <dgm:cxn modelId="{D134E267-A840-42BB-9A7D-E80AD986AA27}" type="presParOf" srcId="{F7351123-F277-4E34-AE57-54008CE2399D}" destId="{E5AAE0E9-4D26-485D-BED3-A310FBB71CAF}" srcOrd="1" destOrd="0" presId="urn:microsoft.com/office/officeart/2005/8/layout/orgChart1"/>
    <dgm:cxn modelId="{1B6589F0-9838-478B-9BD5-3462965CFBE5}" type="presParOf" srcId="{F7351123-F277-4E34-AE57-54008CE2399D}" destId="{F26AD420-BC08-4622-A376-5D85CB48084A}" srcOrd="2" destOrd="0" presId="urn:microsoft.com/office/officeart/2005/8/layout/orgChart1"/>
    <dgm:cxn modelId="{09A8F5C9-E65D-4630-9D63-C4C52F340AB9}" type="presParOf" srcId="{3381020B-248A-46B4-B2AE-84E21251D40F}" destId="{34814DF6-4D5D-45A3-B1EC-2C7C84873E02}" srcOrd="2" destOrd="0" presId="urn:microsoft.com/office/officeart/2005/8/layout/orgChart1"/>
    <dgm:cxn modelId="{B4465D85-9496-47B7-A45A-10A1F26528ED}" type="presParOf" srcId="{F609BC79-334A-4062-9A07-FD049B02F928}" destId="{C59F1B41-74ED-43CF-85A4-DB65ABF1B90C}" srcOrd="2" destOrd="0" presId="urn:microsoft.com/office/officeart/2005/8/layout/orgChart1"/>
    <dgm:cxn modelId="{59CEBA2F-482E-4971-96FE-A92EB91A96C5}" type="presParOf" srcId="{F609BC79-334A-4062-9A07-FD049B02F928}" destId="{4CD6BC1E-13D8-47AD-B103-AEF9AA5D12B6}" srcOrd="3" destOrd="0" presId="urn:microsoft.com/office/officeart/2005/8/layout/orgChart1"/>
    <dgm:cxn modelId="{FD9A3858-E14C-4FBE-A501-314236FF5C45}" type="presParOf" srcId="{4CD6BC1E-13D8-47AD-B103-AEF9AA5D12B6}" destId="{F597F211-61C4-4BD3-B04A-1B0F16656236}" srcOrd="0" destOrd="0" presId="urn:microsoft.com/office/officeart/2005/8/layout/orgChart1"/>
    <dgm:cxn modelId="{6A09EE30-5EAC-49AC-AABD-D07A2344B7FF}" type="presParOf" srcId="{F597F211-61C4-4BD3-B04A-1B0F16656236}" destId="{13FD1767-1A41-451D-AB7A-CD7D646E208B}" srcOrd="0" destOrd="0" presId="urn:microsoft.com/office/officeart/2005/8/layout/orgChart1"/>
    <dgm:cxn modelId="{B0AB7C71-984D-46AF-B356-920AB6BBDA09}" type="presParOf" srcId="{F597F211-61C4-4BD3-B04A-1B0F16656236}" destId="{75B87187-8D87-4687-A90A-2D24419022CA}" srcOrd="1" destOrd="0" presId="urn:microsoft.com/office/officeart/2005/8/layout/orgChart1"/>
    <dgm:cxn modelId="{196E2876-2381-484E-B6A3-928EC25B22B2}" type="presParOf" srcId="{4CD6BC1E-13D8-47AD-B103-AEF9AA5D12B6}" destId="{7FE7DFB5-8215-4EB5-897A-B1ACAD7455F8}" srcOrd="1" destOrd="0" presId="urn:microsoft.com/office/officeart/2005/8/layout/orgChart1"/>
    <dgm:cxn modelId="{D57724AF-C0D9-49B0-9D0D-8853D9E42221}" type="presParOf" srcId="{7FE7DFB5-8215-4EB5-897A-B1ACAD7455F8}" destId="{354A8C6B-104F-4F8B-9030-2627735FA350}" srcOrd="0" destOrd="0" presId="urn:microsoft.com/office/officeart/2005/8/layout/orgChart1"/>
    <dgm:cxn modelId="{B079A344-CA81-455F-A09B-F12371978524}" type="presParOf" srcId="{7FE7DFB5-8215-4EB5-897A-B1ACAD7455F8}" destId="{F47D1D48-75BA-4718-A2DF-2D683EB0013A}" srcOrd="1" destOrd="0" presId="urn:microsoft.com/office/officeart/2005/8/layout/orgChart1"/>
    <dgm:cxn modelId="{1B321733-E2A3-4175-B7DF-63B3A4897652}" type="presParOf" srcId="{F47D1D48-75BA-4718-A2DF-2D683EB0013A}" destId="{B1188D94-CF17-40FC-9501-EF433F39225D}" srcOrd="0" destOrd="0" presId="urn:microsoft.com/office/officeart/2005/8/layout/orgChart1"/>
    <dgm:cxn modelId="{A7C4F11B-22B6-4846-981C-BBEAECA01602}" type="presParOf" srcId="{B1188D94-CF17-40FC-9501-EF433F39225D}" destId="{1B667BB8-3C22-4D70-88C0-FE0A86F14A2E}" srcOrd="0" destOrd="0" presId="urn:microsoft.com/office/officeart/2005/8/layout/orgChart1"/>
    <dgm:cxn modelId="{0614028D-3686-45C7-96D2-44119B88DEEF}" type="presParOf" srcId="{B1188D94-CF17-40FC-9501-EF433F39225D}" destId="{FD5EF31B-0456-4EF6-AA3C-474D82C634CE}" srcOrd="1" destOrd="0" presId="urn:microsoft.com/office/officeart/2005/8/layout/orgChart1"/>
    <dgm:cxn modelId="{DCFF136C-7E0A-4FAA-AE87-226D35AAE934}" type="presParOf" srcId="{F47D1D48-75BA-4718-A2DF-2D683EB0013A}" destId="{CDD2AED3-9968-4774-912B-04A36F5D9674}" srcOrd="1" destOrd="0" presId="urn:microsoft.com/office/officeart/2005/8/layout/orgChart1"/>
    <dgm:cxn modelId="{C41F30A3-2A2B-41BA-AE73-9719B49AD7CF}" type="presParOf" srcId="{F47D1D48-75BA-4718-A2DF-2D683EB0013A}" destId="{9EF364CD-C95B-41CC-8F2D-DCEFD68FAF4F}" srcOrd="2" destOrd="0" presId="urn:microsoft.com/office/officeart/2005/8/layout/orgChart1"/>
    <dgm:cxn modelId="{CDCB2420-7670-401F-9732-35337E870338}" type="presParOf" srcId="{4CD6BC1E-13D8-47AD-B103-AEF9AA5D12B6}" destId="{B3B31AF7-6032-4BB8-965B-172FBF028CED}" srcOrd="2" destOrd="0" presId="urn:microsoft.com/office/officeart/2005/8/layout/orgChart1"/>
    <dgm:cxn modelId="{9FB76B3C-48B2-4DAE-B296-ADC9F1BF3FDB}" type="presParOf" srcId="{F609BC79-334A-4062-9A07-FD049B02F928}" destId="{F3FA0180-C1B9-444A-A658-CACFC1D8D86C}" srcOrd="4" destOrd="0" presId="urn:microsoft.com/office/officeart/2005/8/layout/orgChart1"/>
    <dgm:cxn modelId="{FB71C172-3BE4-4365-8139-84EAB44D9752}" type="presParOf" srcId="{F609BC79-334A-4062-9A07-FD049B02F928}" destId="{3B918FB0-4A3C-4E9D-A682-A68A00031E5D}" srcOrd="5" destOrd="0" presId="urn:microsoft.com/office/officeart/2005/8/layout/orgChart1"/>
    <dgm:cxn modelId="{51B8C551-30DB-4EEE-8A0D-AFD75D5D4612}" type="presParOf" srcId="{3B918FB0-4A3C-4E9D-A682-A68A00031E5D}" destId="{1EE2C49F-4E2F-42B7-9B91-9AD33ACCBC55}" srcOrd="0" destOrd="0" presId="urn:microsoft.com/office/officeart/2005/8/layout/orgChart1"/>
    <dgm:cxn modelId="{4580B521-09A5-43C3-82E5-BC8397DBD523}" type="presParOf" srcId="{1EE2C49F-4E2F-42B7-9B91-9AD33ACCBC55}" destId="{87311688-21C6-4DF7-8FD2-AA2B043A7AD2}" srcOrd="0" destOrd="0" presId="urn:microsoft.com/office/officeart/2005/8/layout/orgChart1"/>
    <dgm:cxn modelId="{DFEB5962-0BFD-49BF-BAAB-06FA2FDFFA3E}" type="presParOf" srcId="{1EE2C49F-4E2F-42B7-9B91-9AD33ACCBC55}" destId="{872DC0FB-2776-47B4-B42A-4B6E2A6FEDB0}" srcOrd="1" destOrd="0" presId="urn:microsoft.com/office/officeart/2005/8/layout/orgChart1"/>
    <dgm:cxn modelId="{10A0BEDE-ABCA-4269-B534-5ABA7AC68DE2}" type="presParOf" srcId="{3B918FB0-4A3C-4E9D-A682-A68A00031E5D}" destId="{AF3741C4-7CE1-40B5-BF60-15B97752C353}" srcOrd="1" destOrd="0" presId="urn:microsoft.com/office/officeart/2005/8/layout/orgChart1"/>
    <dgm:cxn modelId="{4E1C4BCC-DC52-4F47-931A-F3F35F2E8F59}" type="presParOf" srcId="{AF3741C4-7CE1-40B5-BF60-15B97752C353}" destId="{BDB90362-9D24-4093-B78B-6FAB55C2A787}" srcOrd="0" destOrd="0" presId="urn:microsoft.com/office/officeart/2005/8/layout/orgChart1"/>
    <dgm:cxn modelId="{3CAB32C7-CF2D-4ABA-8CD3-4B82B6446FA8}" type="presParOf" srcId="{AF3741C4-7CE1-40B5-BF60-15B97752C353}" destId="{FFDFE186-8026-4DC7-9F3F-A5CCEE7C49C7}" srcOrd="1" destOrd="0" presId="urn:microsoft.com/office/officeart/2005/8/layout/orgChart1"/>
    <dgm:cxn modelId="{156F7F32-4351-48F6-93CC-55012C72D7C2}" type="presParOf" srcId="{FFDFE186-8026-4DC7-9F3F-A5CCEE7C49C7}" destId="{D3D79CEF-9507-45E2-89C6-DA8998C2753B}" srcOrd="0" destOrd="0" presId="urn:microsoft.com/office/officeart/2005/8/layout/orgChart1"/>
    <dgm:cxn modelId="{945D94D1-4CD7-4645-8758-188C34758861}" type="presParOf" srcId="{D3D79CEF-9507-45E2-89C6-DA8998C2753B}" destId="{BBF12EF9-9FEA-44F4-9939-D535EEFC0862}" srcOrd="0" destOrd="0" presId="urn:microsoft.com/office/officeart/2005/8/layout/orgChart1"/>
    <dgm:cxn modelId="{50D07111-6948-4940-A663-5D3AD2174A60}" type="presParOf" srcId="{D3D79CEF-9507-45E2-89C6-DA8998C2753B}" destId="{A4BD3DB4-F73B-4F7C-8526-D1DF6EA8AE6D}" srcOrd="1" destOrd="0" presId="urn:microsoft.com/office/officeart/2005/8/layout/orgChart1"/>
    <dgm:cxn modelId="{C91E17E5-2F6D-48B9-8BF6-EE878FA70FD7}" type="presParOf" srcId="{FFDFE186-8026-4DC7-9F3F-A5CCEE7C49C7}" destId="{0D798968-770A-4DA8-8F68-909EA073990E}" srcOrd="1" destOrd="0" presId="urn:microsoft.com/office/officeart/2005/8/layout/orgChart1"/>
    <dgm:cxn modelId="{42644285-A248-4D23-B62E-9A5C942F48F4}" type="presParOf" srcId="{0D798968-770A-4DA8-8F68-909EA073990E}" destId="{FAB9AA70-68A2-4F00-B8BE-554998FAB473}" srcOrd="0" destOrd="0" presId="urn:microsoft.com/office/officeart/2005/8/layout/orgChart1"/>
    <dgm:cxn modelId="{3AA82105-8E2C-456F-80C5-D8F582330374}" type="presParOf" srcId="{0D798968-770A-4DA8-8F68-909EA073990E}" destId="{375624B9-8DEA-40E6-BA70-79A115FB37F4}" srcOrd="1" destOrd="0" presId="urn:microsoft.com/office/officeart/2005/8/layout/orgChart1"/>
    <dgm:cxn modelId="{8EF843E9-2171-4B73-BF3D-7ACD7103A76E}" type="presParOf" srcId="{375624B9-8DEA-40E6-BA70-79A115FB37F4}" destId="{43EA2A9F-A8FB-45CC-9AB6-E6EC2E29CF90}" srcOrd="0" destOrd="0" presId="urn:microsoft.com/office/officeart/2005/8/layout/orgChart1"/>
    <dgm:cxn modelId="{EA562325-FFD6-4BDE-B4EE-3EA817D3B9D5}" type="presParOf" srcId="{43EA2A9F-A8FB-45CC-9AB6-E6EC2E29CF90}" destId="{01EFB575-9166-41D5-8E49-4BD911859AA4}" srcOrd="0" destOrd="0" presId="urn:microsoft.com/office/officeart/2005/8/layout/orgChart1"/>
    <dgm:cxn modelId="{D3487437-CF77-4638-BD61-1DD824CCEB03}" type="presParOf" srcId="{43EA2A9F-A8FB-45CC-9AB6-E6EC2E29CF90}" destId="{E3C3E62C-14EB-410C-B582-FC49675853C3}" srcOrd="1" destOrd="0" presId="urn:microsoft.com/office/officeart/2005/8/layout/orgChart1"/>
    <dgm:cxn modelId="{61D30A10-6224-40D8-8C2E-24023FC49B31}" type="presParOf" srcId="{375624B9-8DEA-40E6-BA70-79A115FB37F4}" destId="{79E3BA57-7312-438A-A239-AF6060CB97A5}" srcOrd="1" destOrd="0" presId="urn:microsoft.com/office/officeart/2005/8/layout/orgChart1"/>
    <dgm:cxn modelId="{69B76F92-A723-4FA3-8D7D-D8F7C6084DC9}" type="presParOf" srcId="{375624B9-8DEA-40E6-BA70-79A115FB37F4}" destId="{5546F082-3ACD-4B4A-B487-3583EC7CB4CA}" srcOrd="2" destOrd="0" presId="urn:microsoft.com/office/officeart/2005/8/layout/orgChart1"/>
    <dgm:cxn modelId="{2DA51E53-36E5-40B6-B814-93EF63477EDB}" type="presParOf" srcId="{FFDFE186-8026-4DC7-9F3F-A5CCEE7C49C7}" destId="{10D375BB-A1C2-4790-9216-E4EE369194B2}" srcOrd="2" destOrd="0" presId="urn:microsoft.com/office/officeart/2005/8/layout/orgChart1"/>
    <dgm:cxn modelId="{24BBE68A-BE93-4004-BD4E-E52222991122}" type="presParOf" srcId="{AF3741C4-7CE1-40B5-BF60-15B97752C353}" destId="{6234657C-7722-48CB-A353-08D897DB430E}" srcOrd="2" destOrd="0" presId="urn:microsoft.com/office/officeart/2005/8/layout/orgChart1"/>
    <dgm:cxn modelId="{5DCFCB98-BEE4-4D47-933B-D30F4BC3CEA7}" type="presParOf" srcId="{AF3741C4-7CE1-40B5-BF60-15B97752C353}" destId="{3CCA9C6C-1B63-473B-B58C-10EB86E7C08C}" srcOrd="3" destOrd="0" presId="urn:microsoft.com/office/officeart/2005/8/layout/orgChart1"/>
    <dgm:cxn modelId="{706EDC22-F3F8-4AB3-9913-D6546C6BA95F}" type="presParOf" srcId="{3CCA9C6C-1B63-473B-B58C-10EB86E7C08C}" destId="{648F6FBF-F6CF-4807-B3EA-41948B9E4518}" srcOrd="0" destOrd="0" presId="urn:microsoft.com/office/officeart/2005/8/layout/orgChart1"/>
    <dgm:cxn modelId="{F489C23F-B416-40D6-9DEC-8134197C932A}" type="presParOf" srcId="{648F6FBF-F6CF-4807-B3EA-41948B9E4518}" destId="{73C922BB-F2E8-41B3-9970-D785EA5101A8}" srcOrd="0" destOrd="0" presId="urn:microsoft.com/office/officeart/2005/8/layout/orgChart1"/>
    <dgm:cxn modelId="{ABFF2C03-54F1-4485-B87D-A7A399CE2BDE}" type="presParOf" srcId="{648F6FBF-F6CF-4807-B3EA-41948B9E4518}" destId="{E4C3D183-7742-4377-BF8E-C15305FFF281}" srcOrd="1" destOrd="0" presId="urn:microsoft.com/office/officeart/2005/8/layout/orgChart1"/>
    <dgm:cxn modelId="{C1404EC4-A113-41E5-BBE9-A76D2530800B}" type="presParOf" srcId="{3CCA9C6C-1B63-473B-B58C-10EB86E7C08C}" destId="{7B847878-20D7-41D1-96CE-DF686EB0531D}" srcOrd="1" destOrd="0" presId="urn:microsoft.com/office/officeart/2005/8/layout/orgChart1"/>
    <dgm:cxn modelId="{EEC4DFBB-C89A-4F22-A0E5-0D636E1BF8E1}" type="presParOf" srcId="{7B847878-20D7-41D1-96CE-DF686EB0531D}" destId="{279EF9F4-6CA7-4E1D-8D7D-8577CB9A4441}" srcOrd="0" destOrd="0" presId="urn:microsoft.com/office/officeart/2005/8/layout/orgChart1"/>
    <dgm:cxn modelId="{28551943-8454-46C3-A517-64C220AF635E}" type="presParOf" srcId="{7B847878-20D7-41D1-96CE-DF686EB0531D}" destId="{BEEB6BDF-1098-4007-9650-E673CC68EAAC}" srcOrd="1" destOrd="0" presId="urn:microsoft.com/office/officeart/2005/8/layout/orgChart1"/>
    <dgm:cxn modelId="{298A15EC-4F70-4503-A062-F4A42A45A504}" type="presParOf" srcId="{BEEB6BDF-1098-4007-9650-E673CC68EAAC}" destId="{6CCB381A-FF91-441F-BB5C-E5E13B0741B3}" srcOrd="0" destOrd="0" presId="urn:microsoft.com/office/officeart/2005/8/layout/orgChart1"/>
    <dgm:cxn modelId="{36FEA6EB-0C67-4A6D-A660-21ACF25EE26D}" type="presParOf" srcId="{6CCB381A-FF91-441F-BB5C-E5E13B0741B3}" destId="{E1380B57-AFAB-4DF8-9F39-1DDF28D54E91}" srcOrd="0" destOrd="0" presId="urn:microsoft.com/office/officeart/2005/8/layout/orgChart1"/>
    <dgm:cxn modelId="{60F394E3-8851-48A7-9889-017286DABCA1}" type="presParOf" srcId="{6CCB381A-FF91-441F-BB5C-E5E13B0741B3}" destId="{3D262E1D-417A-48A3-B850-2A25F3FF69B0}" srcOrd="1" destOrd="0" presId="urn:microsoft.com/office/officeart/2005/8/layout/orgChart1"/>
    <dgm:cxn modelId="{84F6D9DF-1CBC-46BD-B407-E57E879A09E0}" type="presParOf" srcId="{BEEB6BDF-1098-4007-9650-E673CC68EAAC}" destId="{D11C1B10-C939-4C26-B532-05B88B93CCFA}" srcOrd="1" destOrd="0" presId="urn:microsoft.com/office/officeart/2005/8/layout/orgChart1"/>
    <dgm:cxn modelId="{CD2609D0-1257-4D8D-88DF-E796A66B7EEB}" type="presParOf" srcId="{BEEB6BDF-1098-4007-9650-E673CC68EAAC}" destId="{AB0FDE47-C3CD-4FE2-8311-2F2AAF199214}" srcOrd="2" destOrd="0" presId="urn:microsoft.com/office/officeart/2005/8/layout/orgChart1"/>
    <dgm:cxn modelId="{2B747A3E-82F9-4929-BA31-6FEDC80F837F}" type="presParOf" srcId="{3CCA9C6C-1B63-473B-B58C-10EB86E7C08C}" destId="{20702BEE-7ED7-4ECB-91C6-031004265D08}" srcOrd="2" destOrd="0" presId="urn:microsoft.com/office/officeart/2005/8/layout/orgChart1"/>
    <dgm:cxn modelId="{9E825D77-9512-4BBD-BB3B-917334A51F64}" type="presParOf" srcId="{3B918FB0-4A3C-4E9D-A682-A68A00031E5D}" destId="{FB0E982F-397D-4CAF-BA63-DFE8790B2B5E}" srcOrd="2" destOrd="0" presId="urn:microsoft.com/office/officeart/2005/8/layout/orgChart1"/>
    <dgm:cxn modelId="{FAACB763-11BC-4036-8550-93D6EC8EB0B0}" type="presParOf" srcId="{F609BC79-334A-4062-9A07-FD049B02F928}" destId="{32C669E1-C92B-4087-A29C-1A884D4C2B48}" srcOrd="6" destOrd="0" presId="urn:microsoft.com/office/officeart/2005/8/layout/orgChart1"/>
    <dgm:cxn modelId="{405D3551-E521-4EA0-B5EC-4412750DA033}" type="presParOf" srcId="{F609BC79-334A-4062-9A07-FD049B02F928}" destId="{26C16713-D102-44F7-9FE0-EDB31E4C5748}" srcOrd="7" destOrd="0" presId="urn:microsoft.com/office/officeart/2005/8/layout/orgChart1"/>
    <dgm:cxn modelId="{E2783A79-375F-471C-B683-4E20EF102713}" type="presParOf" srcId="{26C16713-D102-44F7-9FE0-EDB31E4C5748}" destId="{63215F64-F3DE-41C1-9440-8EE2864B38F0}" srcOrd="0" destOrd="0" presId="urn:microsoft.com/office/officeart/2005/8/layout/orgChart1"/>
    <dgm:cxn modelId="{3D88211E-3DB2-4336-8AD7-C34685692738}" type="presParOf" srcId="{63215F64-F3DE-41C1-9440-8EE2864B38F0}" destId="{B0A096D1-8018-4FE8-8D26-60248366BCDA}" srcOrd="0" destOrd="0" presId="urn:microsoft.com/office/officeart/2005/8/layout/orgChart1"/>
    <dgm:cxn modelId="{E98E4886-89B5-4022-A6DA-DA61CD9B356E}" type="presParOf" srcId="{63215F64-F3DE-41C1-9440-8EE2864B38F0}" destId="{DB17B9A6-E23C-419C-A2A4-87FFC3D0C644}" srcOrd="1" destOrd="0" presId="urn:microsoft.com/office/officeart/2005/8/layout/orgChart1"/>
    <dgm:cxn modelId="{BFB4DE65-625C-4DB5-909E-2D497FEBD405}" type="presParOf" srcId="{26C16713-D102-44F7-9FE0-EDB31E4C5748}" destId="{7C74B067-A3DB-4E8C-B8D5-B6F6519A6556}" srcOrd="1" destOrd="0" presId="urn:microsoft.com/office/officeart/2005/8/layout/orgChart1"/>
    <dgm:cxn modelId="{70908EEB-2A4E-4D88-97FF-F632C200145F}" type="presParOf" srcId="{7C74B067-A3DB-4E8C-B8D5-B6F6519A6556}" destId="{9307249E-9C23-4DE9-BCBD-DBCFF7108EF5}" srcOrd="0" destOrd="0" presId="urn:microsoft.com/office/officeart/2005/8/layout/orgChart1"/>
    <dgm:cxn modelId="{8D277F67-A6F9-4720-B0E1-3D79BE1683D5}" type="presParOf" srcId="{7C74B067-A3DB-4E8C-B8D5-B6F6519A6556}" destId="{3759E0C3-2E02-44B4-B817-F349D696BD03}" srcOrd="1" destOrd="0" presId="urn:microsoft.com/office/officeart/2005/8/layout/orgChart1"/>
    <dgm:cxn modelId="{C9BA7F56-47E3-4B25-A843-C4953CF614C6}" type="presParOf" srcId="{3759E0C3-2E02-44B4-B817-F349D696BD03}" destId="{159B08BF-5C78-486D-AC4C-50C6322DCCF4}" srcOrd="0" destOrd="0" presId="urn:microsoft.com/office/officeart/2005/8/layout/orgChart1"/>
    <dgm:cxn modelId="{53F056A5-5FC8-4BDB-AE7D-FE6E2249B59E}" type="presParOf" srcId="{159B08BF-5C78-486D-AC4C-50C6322DCCF4}" destId="{649D770C-987C-4CF4-9766-35B60679BD1F}" srcOrd="0" destOrd="0" presId="urn:microsoft.com/office/officeart/2005/8/layout/orgChart1"/>
    <dgm:cxn modelId="{C108F874-9770-4A67-A95C-8FEF18D3DC9D}" type="presParOf" srcId="{159B08BF-5C78-486D-AC4C-50C6322DCCF4}" destId="{8DFE46FE-9F88-4E5B-93E2-B043CBEA3634}" srcOrd="1" destOrd="0" presId="urn:microsoft.com/office/officeart/2005/8/layout/orgChart1"/>
    <dgm:cxn modelId="{101FA2B6-0768-4304-B800-A0CC4927B895}" type="presParOf" srcId="{3759E0C3-2E02-44B4-B817-F349D696BD03}" destId="{AB94C661-375B-4FF1-9048-9C7044BAB7FE}" srcOrd="1" destOrd="0" presId="urn:microsoft.com/office/officeart/2005/8/layout/orgChart1"/>
    <dgm:cxn modelId="{7F9419FB-B075-4C3A-AA42-80A9B5A297AD}" type="presParOf" srcId="{AB94C661-375B-4FF1-9048-9C7044BAB7FE}" destId="{EAC32ACD-6230-4245-8FF2-E59D48F2B2A8}" srcOrd="0" destOrd="0" presId="urn:microsoft.com/office/officeart/2005/8/layout/orgChart1"/>
    <dgm:cxn modelId="{42A0CB64-91F5-416D-B2C2-0B840A1DA910}" type="presParOf" srcId="{AB94C661-375B-4FF1-9048-9C7044BAB7FE}" destId="{99A2D4FC-185F-45C7-8531-62E83E72CC8A}" srcOrd="1" destOrd="0" presId="urn:microsoft.com/office/officeart/2005/8/layout/orgChart1"/>
    <dgm:cxn modelId="{43089C48-33DF-472D-BC94-AF6C98125B53}" type="presParOf" srcId="{99A2D4FC-185F-45C7-8531-62E83E72CC8A}" destId="{322C547C-53DF-4EDF-8F2C-94AB1A0F692F}" srcOrd="0" destOrd="0" presId="urn:microsoft.com/office/officeart/2005/8/layout/orgChart1"/>
    <dgm:cxn modelId="{E33FBCDC-60DD-49D8-AD44-8AB28551E5FB}" type="presParOf" srcId="{322C547C-53DF-4EDF-8F2C-94AB1A0F692F}" destId="{DC4950F9-87B6-4F47-BCE8-E268CBCFF91E}" srcOrd="0" destOrd="0" presId="urn:microsoft.com/office/officeart/2005/8/layout/orgChart1"/>
    <dgm:cxn modelId="{781F3BE1-2CC3-4B74-99F8-84D2BFDBB6ED}" type="presParOf" srcId="{322C547C-53DF-4EDF-8F2C-94AB1A0F692F}" destId="{E03E0F27-EDD1-470C-9D75-A139707F5BB9}" srcOrd="1" destOrd="0" presId="urn:microsoft.com/office/officeart/2005/8/layout/orgChart1"/>
    <dgm:cxn modelId="{FCA39768-ACEA-45C5-9C00-F49F6FA02803}" type="presParOf" srcId="{99A2D4FC-185F-45C7-8531-62E83E72CC8A}" destId="{7C51FAFA-A6B1-480D-ABC4-87FDD35A3E7B}" srcOrd="1" destOrd="0" presId="urn:microsoft.com/office/officeart/2005/8/layout/orgChart1"/>
    <dgm:cxn modelId="{11FE5679-1D83-4D52-9554-AAB06DFD2886}" type="presParOf" srcId="{99A2D4FC-185F-45C7-8531-62E83E72CC8A}" destId="{DFDBC1D9-D725-4CBD-862F-D942F9886083}" srcOrd="2" destOrd="0" presId="urn:microsoft.com/office/officeart/2005/8/layout/orgChart1"/>
    <dgm:cxn modelId="{94DFB615-897C-4F3C-A6BF-10D6F31C9FD6}" type="presParOf" srcId="{3759E0C3-2E02-44B4-B817-F349D696BD03}" destId="{24DCB563-8430-4635-9517-AA8E96368734}" srcOrd="2" destOrd="0" presId="urn:microsoft.com/office/officeart/2005/8/layout/orgChart1"/>
    <dgm:cxn modelId="{4ED419E5-89D6-47C7-95E7-EAE47ECE3E09}" type="presParOf" srcId="{26C16713-D102-44F7-9FE0-EDB31E4C5748}" destId="{99EEE781-F270-4710-A776-2E4502AE3C90}" srcOrd="2" destOrd="0" presId="urn:microsoft.com/office/officeart/2005/8/layout/orgChart1"/>
    <dgm:cxn modelId="{D2165EBF-F6CB-4963-A4E4-76AD33064677}" type="presParOf" srcId="{F609BC79-334A-4062-9A07-FD049B02F928}" destId="{75FAC871-FC69-44CB-9C94-DE91DCDB9458}" srcOrd="8" destOrd="0" presId="urn:microsoft.com/office/officeart/2005/8/layout/orgChart1"/>
    <dgm:cxn modelId="{243AECC6-B8F0-4418-8340-4728EDA1D58A}" type="presParOf" srcId="{F609BC79-334A-4062-9A07-FD049B02F928}" destId="{0296A9BE-D6BA-4C08-B683-221E1FBA3064}" srcOrd="9" destOrd="0" presId="urn:microsoft.com/office/officeart/2005/8/layout/orgChart1"/>
    <dgm:cxn modelId="{2DDDEA74-3343-4306-AB7C-A5F84B86F282}" type="presParOf" srcId="{0296A9BE-D6BA-4C08-B683-221E1FBA3064}" destId="{EE65ACDC-25BC-4BAD-92C7-8EF89AB71ED6}" srcOrd="0" destOrd="0" presId="urn:microsoft.com/office/officeart/2005/8/layout/orgChart1"/>
    <dgm:cxn modelId="{5BD3C52B-440E-411C-B6A4-9B42A8931144}" type="presParOf" srcId="{EE65ACDC-25BC-4BAD-92C7-8EF89AB71ED6}" destId="{4C191913-C327-497C-AEA3-D4A1AFE41E56}" srcOrd="0" destOrd="0" presId="urn:microsoft.com/office/officeart/2005/8/layout/orgChart1"/>
    <dgm:cxn modelId="{AA14E4E4-63B4-4C2B-A316-85355200B1F0}" type="presParOf" srcId="{EE65ACDC-25BC-4BAD-92C7-8EF89AB71ED6}" destId="{97292708-01BE-4B31-A4E5-B43D66551599}" srcOrd="1" destOrd="0" presId="urn:microsoft.com/office/officeart/2005/8/layout/orgChart1"/>
    <dgm:cxn modelId="{AE9C0D03-9002-4678-A5C1-FF3A0B616F1D}" type="presParOf" srcId="{0296A9BE-D6BA-4C08-B683-221E1FBA3064}" destId="{826C2FB8-7E9B-4F98-AB12-794D1B183FF3}" srcOrd="1" destOrd="0" presId="urn:microsoft.com/office/officeart/2005/8/layout/orgChart1"/>
    <dgm:cxn modelId="{A859972E-06F6-410C-A90C-6058463D4659}" type="presParOf" srcId="{826C2FB8-7E9B-4F98-AB12-794D1B183FF3}" destId="{AAE21C67-C444-467C-9F0E-2B8DB8B76F44}" srcOrd="0" destOrd="0" presId="urn:microsoft.com/office/officeart/2005/8/layout/orgChart1"/>
    <dgm:cxn modelId="{D6419D67-CA05-42DF-A8A9-89573BF22E2B}" type="presParOf" srcId="{826C2FB8-7E9B-4F98-AB12-794D1B183FF3}" destId="{A9FCE15D-3A18-4508-8209-D13A1161C77C}" srcOrd="1" destOrd="0" presId="urn:microsoft.com/office/officeart/2005/8/layout/orgChart1"/>
    <dgm:cxn modelId="{3651A050-BEF6-495A-87A7-F85FD207654B}" type="presParOf" srcId="{A9FCE15D-3A18-4508-8209-D13A1161C77C}" destId="{52ED00C3-FCBF-411B-9AF0-61163B8F461D}" srcOrd="0" destOrd="0" presId="urn:microsoft.com/office/officeart/2005/8/layout/orgChart1"/>
    <dgm:cxn modelId="{C4045480-F473-41F0-BDD2-592235F6D0B2}" type="presParOf" srcId="{52ED00C3-FCBF-411B-9AF0-61163B8F461D}" destId="{DA7DADB3-2313-43FA-B261-4BEEEF1A63E3}" srcOrd="0" destOrd="0" presId="urn:microsoft.com/office/officeart/2005/8/layout/orgChart1"/>
    <dgm:cxn modelId="{DBA980D3-5CEA-48CF-AA6D-0C221C1BDAD0}" type="presParOf" srcId="{52ED00C3-FCBF-411B-9AF0-61163B8F461D}" destId="{1E86A4D5-0AE7-4180-8243-7693865C9744}" srcOrd="1" destOrd="0" presId="urn:microsoft.com/office/officeart/2005/8/layout/orgChart1"/>
    <dgm:cxn modelId="{D096CFD0-242F-475C-8C31-15CAF919AD6F}" type="presParOf" srcId="{A9FCE15D-3A18-4508-8209-D13A1161C77C}" destId="{B9059DF3-5743-4908-B875-13BD13B17603}" srcOrd="1" destOrd="0" presId="urn:microsoft.com/office/officeart/2005/8/layout/orgChart1"/>
    <dgm:cxn modelId="{44F8C566-38BD-40C0-8F7E-D02D2B303C2F}" type="presParOf" srcId="{A9FCE15D-3A18-4508-8209-D13A1161C77C}" destId="{F8C15E8D-1EC3-43C4-952F-F8E4D4DE0D58}" srcOrd="2" destOrd="0" presId="urn:microsoft.com/office/officeart/2005/8/layout/orgChart1"/>
    <dgm:cxn modelId="{2E93859C-9FFF-4C17-B116-534979ADA3E1}" type="presParOf" srcId="{0296A9BE-D6BA-4C08-B683-221E1FBA3064}" destId="{9A47D317-E274-4E6B-94EB-56BC2DF9CA89}" srcOrd="2" destOrd="0" presId="urn:microsoft.com/office/officeart/2005/8/layout/orgChart1"/>
    <dgm:cxn modelId="{9EA05B88-982F-43F1-8ECA-37E84DC0F9D2}" type="presParOf" srcId="{F609BC79-334A-4062-9A07-FD049B02F928}" destId="{AE5C4728-FB37-4326-9624-F82ABA6227F9}" srcOrd="10" destOrd="0" presId="urn:microsoft.com/office/officeart/2005/8/layout/orgChart1"/>
    <dgm:cxn modelId="{1F662A60-5353-449D-AFBD-13D6D8CF15D7}" type="presParOf" srcId="{F609BC79-334A-4062-9A07-FD049B02F928}" destId="{7813FAD2-3DD1-4E65-9BFE-E7CC3BD20786}" srcOrd="11" destOrd="0" presId="urn:microsoft.com/office/officeart/2005/8/layout/orgChart1"/>
    <dgm:cxn modelId="{E506B663-18D0-4A8E-9B20-54B697244BF6}" type="presParOf" srcId="{7813FAD2-3DD1-4E65-9BFE-E7CC3BD20786}" destId="{2E87AD89-9107-465C-BEE0-E94AFF801499}" srcOrd="0" destOrd="0" presId="urn:microsoft.com/office/officeart/2005/8/layout/orgChart1"/>
    <dgm:cxn modelId="{89318D32-6680-4F84-AD22-546AB089C720}" type="presParOf" srcId="{2E87AD89-9107-465C-BEE0-E94AFF801499}" destId="{4C65AECC-B003-47D1-8FF6-6522F9FB1E80}" srcOrd="0" destOrd="0" presId="urn:microsoft.com/office/officeart/2005/8/layout/orgChart1"/>
    <dgm:cxn modelId="{F31A27D3-EDD8-4F7F-B855-770B90959BF3}" type="presParOf" srcId="{2E87AD89-9107-465C-BEE0-E94AFF801499}" destId="{817C5AC0-15AB-4367-B502-A2D644570D0D}" srcOrd="1" destOrd="0" presId="urn:microsoft.com/office/officeart/2005/8/layout/orgChart1"/>
    <dgm:cxn modelId="{A0D58CBD-1EA1-4737-8F64-E8E3D7B490C2}" type="presParOf" srcId="{7813FAD2-3DD1-4E65-9BFE-E7CC3BD20786}" destId="{2459D814-61CF-4F99-8AF5-24100B1630DB}" srcOrd="1" destOrd="0" presId="urn:microsoft.com/office/officeart/2005/8/layout/orgChart1"/>
    <dgm:cxn modelId="{F51109F8-986F-4A00-AE96-32CE28FC9E4E}" type="presParOf" srcId="{2459D814-61CF-4F99-8AF5-24100B1630DB}" destId="{AD7B70D5-DD9F-4739-AA5A-F92805E0B507}" srcOrd="0" destOrd="0" presId="urn:microsoft.com/office/officeart/2005/8/layout/orgChart1"/>
    <dgm:cxn modelId="{2B6064B0-4E36-4BF2-88EE-998F2A89F7C0}" type="presParOf" srcId="{2459D814-61CF-4F99-8AF5-24100B1630DB}" destId="{DA5EC196-9CF0-41C3-BCB1-42DDFDCC789F}" srcOrd="1" destOrd="0" presId="urn:microsoft.com/office/officeart/2005/8/layout/orgChart1"/>
    <dgm:cxn modelId="{559F508D-F82A-421A-BA52-A2C69FA61806}" type="presParOf" srcId="{DA5EC196-9CF0-41C3-BCB1-42DDFDCC789F}" destId="{29E54B3D-1D7A-43ED-984D-4CE785C98A09}" srcOrd="0" destOrd="0" presId="urn:microsoft.com/office/officeart/2005/8/layout/orgChart1"/>
    <dgm:cxn modelId="{E8983498-0A3D-4782-B700-8762CDB5D580}" type="presParOf" srcId="{29E54B3D-1D7A-43ED-984D-4CE785C98A09}" destId="{02A92F18-295E-44EA-B1E2-A874BEDE1961}" srcOrd="0" destOrd="0" presId="urn:microsoft.com/office/officeart/2005/8/layout/orgChart1"/>
    <dgm:cxn modelId="{59ACE39D-CC7D-477B-A85D-8BB55901CF36}" type="presParOf" srcId="{29E54B3D-1D7A-43ED-984D-4CE785C98A09}" destId="{378315F3-4D66-43C3-89FC-EC0BA7253325}" srcOrd="1" destOrd="0" presId="urn:microsoft.com/office/officeart/2005/8/layout/orgChart1"/>
    <dgm:cxn modelId="{2F7CC09A-D7D5-40AD-AF56-0A918F5734A2}" type="presParOf" srcId="{DA5EC196-9CF0-41C3-BCB1-42DDFDCC789F}" destId="{A0CCFB0F-9FA2-4BC1-9E1D-9DCBC6D8F08B}" srcOrd="1" destOrd="0" presId="urn:microsoft.com/office/officeart/2005/8/layout/orgChart1"/>
    <dgm:cxn modelId="{5FA7AA24-21E2-4AA4-AF62-100D13F11DB9}" type="presParOf" srcId="{DA5EC196-9CF0-41C3-BCB1-42DDFDCC789F}" destId="{C8CF030F-8908-47A3-9845-E58C3B8708EE}" srcOrd="2" destOrd="0" presId="urn:microsoft.com/office/officeart/2005/8/layout/orgChart1"/>
    <dgm:cxn modelId="{01F203AB-3E8B-423E-A751-31D36E4B55A3}" type="presParOf" srcId="{7813FAD2-3DD1-4E65-9BFE-E7CC3BD20786}" destId="{B8A52759-975B-45F0-8356-96ACDB56F8AB}" srcOrd="2" destOrd="0" presId="urn:microsoft.com/office/officeart/2005/8/layout/orgChart1"/>
    <dgm:cxn modelId="{4CA04297-963F-418C-B541-02792B6B3E6D}" type="presParOf" srcId="{427C4035-EE8F-4AEB-8EA1-AC451F06CB5F}" destId="{D64D0EE9-64D7-429D-AFDC-3F74B0A0D8FE}" srcOrd="2" destOrd="0" presId="urn:microsoft.com/office/officeart/2005/8/layout/orgChar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6F04BD-2499-4B6B-99A6-86FC07D3AACD}">
      <dsp:nvSpPr>
        <dsp:cNvPr id="0" name=""/>
        <dsp:cNvSpPr/>
      </dsp:nvSpPr>
      <dsp:spPr>
        <a:xfrm>
          <a:off x="11385" y="426688"/>
          <a:ext cx="3402955" cy="3085589"/>
        </a:xfrm>
        <a:prstGeom prst="roundRect">
          <a:avLst>
            <a:gd name="adj" fmla="val 10000"/>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n-US" sz="2400" b="1" kern="1200" dirty="0">
              <a:solidFill>
                <a:srgbClr val="7030A0"/>
              </a:solidFill>
            </a:rPr>
            <a:t>1.Sensory input </a:t>
          </a:r>
          <a:r>
            <a:rPr lang="en-US" sz="2400" kern="1200" dirty="0"/>
            <a:t>is the conduction of signals from sensory receptors.</a:t>
          </a:r>
          <a:endParaRPr lang="ar-SA" sz="2400" kern="1200" dirty="0"/>
        </a:p>
      </dsp:txBody>
      <dsp:txXfrm>
        <a:off x="101759" y="517062"/>
        <a:ext cx="3222207" cy="2904841"/>
      </dsp:txXfrm>
    </dsp:sp>
    <dsp:sp modelId="{45412636-E52E-40D9-AA95-AC5B904828AE}">
      <dsp:nvSpPr>
        <dsp:cNvPr id="0" name=""/>
        <dsp:cNvSpPr/>
      </dsp:nvSpPr>
      <dsp:spPr>
        <a:xfrm>
          <a:off x="3754635" y="1547517"/>
          <a:ext cx="721426" cy="843932"/>
        </a:xfrm>
        <a:prstGeom prst="rightArrow">
          <a:avLst>
            <a:gd name="adj1" fmla="val 60000"/>
            <a:gd name="adj2" fmla="val 50000"/>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0" tIns="0" rIns="0" bIns="0" numCol="1" spcCol="1270" anchor="ctr" anchorCtr="0">
          <a:noAutofit/>
        </a:bodyPr>
        <a:lstStyle/>
        <a:p>
          <a:pPr marL="0" lvl="0" indent="0" algn="ctr" defTabSz="1689100" rtl="1">
            <a:lnSpc>
              <a:spcPct val="90000"/>
            </a:lnSpc>
            <a:spcBef>
              <a:spcPct val="0"/>
            </a:spcBef>
            <a:spcAft>
              <a:spcPct val="35000"/>
            </a:spcAft>
            <a:buNone/>
          </a:pPr>
          <a:endParaRPr lang="ar-SA" sz="3800" kern="1200"/>
        </a:p>
      </dsp:txBody>
      <dsp:txXfrm>
        <a:off x="3754635" y="1716303"/>
        <a:ext cx="504998" cy="506360"/>
      </dsp:txXfrm>
    </dsp:sp>
    <dsp:sp modelId="{4C915061-B5DC-4D42-8FC8-282781BCBCBE}">
      <dsp:nvSpPr>
        <dsp:cNvPr id="0" name=""/>
        <dsp:cNvSpPr/>
      </dsp:nvSpPr>
      <dsp:spPr>
        <a:xfrm>
          <a:off x="4775522" y="426688"/>
          <a:ext cx="3402955" cy="3085589"/>
        </a:xfrm>
        <a:prstGeom prst="roundRect">
          <a:avLst>
            <a:gd name="adj" fmla="val 10000"/>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rtl="1">
            <a:lnSpc>
              <a:spcPct val="90000"/>
            </a:lnSpc>
            <a:spcBef>
              <a:spcPct val="0"/>
            </a:spcBef>
            <a:spcAft>
              <a:spcPct val="35000"/>
            </a:spcAft>
            <a:buNone/>
          </a:pPr>
          <a:r>
            <a:rPr lang="en-US" sz="2400" b="1" kern="1200" dirty="0">
              <a:solidFill>
                <a:srgbClr val="7030A0"/>
              </a:solidFill>
            </a:rPr>
            <a:t>2.Integration</a:t>
          </a:r>
          <a:r>
            <a:rPr lang="en-US" sz="2400" kern="1200" dirty="0"/>
            <a:t> is the analysis and interpretation of the sensory signals in the brain and spinal cord and the formulation of appropriate responses. </a:t>
          </a:r>
          <a:endParaRPr lang="ar-SA" sz="2400" kern="1200" dirty="0"/>
        </a:p>
      </dsp:txBody>
      <dsp:txXfrm>
        <a:off x="4865896" y="517062"/>
        <a:ext cx="3222207" cy="2904841"/>
      </dsp:txXfrm>
    </dsp:sp>
    <dsp:sp modelId="{3BD6AA8B-C657-4414-AB5A-97213E81AFC9}">
      <dsp:nvSpPr>
        <dsp:cNvPr id="0" name=""/>
        <dsp:cNvSpPr/>
      </dsp:nvSpPr>
      <dsp:spPr>
        <a:xfrm>
          <a:off x="8518773" y="1547517"/>
          <a:ext cx="721426" cy="843932"/>
        </a:xfrm>
        <a:prstGeom prst="rightArrow">
          <a:avLst>
            <a:gd name="adj1" fmla="val 60000"/>
            <a:gd name="adj2" fmla="val 50000"/>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0" tIns="0" rIns="0" bIns="0" numCol="1" spcCol="1270" anchor="ctr" anchorCtr="0">
          <a:noAutofit/>
        </a:bodyPr>
        <a:lstStyle/>
        <a:p>
          <a:pPr marL="0" lvl="0" indent="0" algn="ctr" defTabSz="1689100" rtl="1">
            <a:lnSpc>
              <a:spcPct val="90000"/>
            </a:lnSpc>
            <a:spcBef>
              <a:spcPct val="0"/>
            </a:spcBef>
            <a:spcAft>
              <a:spcPct val="35000"/>
            </a:spcAft>
            <a:buNone/>
          </a:pPr>
          <a:endParaRPr lang="ar-SA" sz="3800" kern="1200"/>
        </a:p>
      </dsp:txBody>
      <dsp:txXfrm>
        <a:off x="8518773" y="1716303"/>
        <a:ext cx="504998" cy="506360"/>
      </dsp:txXfrm>
    </dsp:sp>
    <dsp:sp modelId="{E64FE474-7F26-440A-AED2-7DB3BB303B86}">
      <dsp:nvSpPr>
        <dsp:cNvPr id="0" name=""/>
        <dsp:cNvSpPr/>
      </dsp:nvSpPr>
      <dsp:spPr>
        <a:xfrm>
          <a:off x="9539659" y="426688"/>
          <a:ext cx="3402955" cy="3085589"/>
        </a:xfrm>
        <a:prstGeom prst="roundRect">
          <a:avLst>
            <a:gd name="adj" fmla="val 10000"/>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rtl="1">
            <a:lnSpc>
              <a:spcPct val="90000"/>
            </a:lnSpc>
            <a:spcBef>
              <a:spcPct val="0"/>
            </a:spcBef>
            <a:spcAft>
              <a:spcPct val="35000"/>
            </a:spcAft>
            <a:buNone/>
          </a:pPr>
          <a:r>
            <a:rPr lang="en-US" sz="2400" b="1" kern="1200" dirty="0">
              <a:solidFill>
                <a:srgbClr val="7030A0"/>
              </a:solidFill>
            </a:rPr>
            <a:t>3. Motor output</a:t>
          </a:r>
          <a:r>
            <a:rPr lang="en-US" sz="2400" kern="1200" dirty="0"/>
            <a:t> is the conduction of signals from the integration centers through the PNS to effector cells, such as muscle cells or gland cells, which perform the body’s responses.</a:t>
          </a:r>
          <a:endParaRPr lang="ar-SA" sz="2400" kern="1200" dirty="0"/>
        </a:p>
      </dsp:txBody>
      <dsp:txXfrm>
        <a:off x="9630033" y="517062"/>
        <a:ext cx="3222207" cy="29048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D14A89-AAAE-41C5-AE4A-068BFB16CD12}">
      <dsp:nvSpPr>
        <dsp:cNvPr id="0" name=""/>
        <dsp:cNvSpPr/>
      </dsp:nvSpPr>
      <dsp:spPr>
        <a:xfrm>
          <a:off x="20302" y="0"/>
          <a:ext cx="3899577" cy="3108181"/>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en-US" sz="2800" b="1" kern="1200" dirty="0">
              <a:solidFill>
                <a:srgbClr val="7030A0"/>
              </a:solidFill>
            </a:rPr>
            <a:t>1.Sensory neurons </a:t>
          </a:r>
          <a:r>
            <a:rPr lang="en-US" sz="2800" kern="1200" dirty="0"/>
            <a:t>convey signals from sensory receptors into the CNS. </a:t>
          </a:r>
          <a:endParaRPr lang="ar-SA" sz="2800" kern="1200" dirty="0"/>
        </a:p>
      </dsp:txBody>
      <dsp:txXfrm>
        <a:off x="111338" y="91036"/>
        <a:ext cx="3717505" cy="2926109"/>
      </dsp:txXfrm>
    </dsp:sp>
    <dsp:sp modelId="{D8FD6BF8-A95E-4A38-8EE5-8886BECAE015}">
      <dsp:nvSpPr>
        <dsp:cNvPr id="0" name=""/>
        <dsp:cNvSpPr/>
      </dsp:nvSpPr>
      <dsp:spPr>
        <a:xfrm>
          <a:off x="4309837" y="1070542"/>
          <a:ext cx="826710" cy="967095"/>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955800" rtl="1">
            <a:lnSpc>
              <a:spcPct val="90000"/>
            </a:lnSpc>
            <a:spcBef>
              <a:spcPct val="0"/>
            </a:spcBef>
            <a:spcAft>
              <a:spcPct val="35000"/>
            </a:spcAft>
            <a:buNone/>
          </a:pPr>
          <a:endParaRPr lang="ar-SA" sz="4400" kern="1200"/>
        </a:p>
      </dsp:txBody>
      <dsp:txXfrm>
        <a:off x="4309837" y="1263961"/>
        <a:ext cx="578697" cy="580257"/>
      </dsp:txXfrm>
    </dsp:sp>
    <dsp:sp modelId="{0605D627-5A83-439B-BEF6-08FE600DC12A}">
      <dsp:nvSpPr>
        <dsp:cNvPr id="0" name=""/>
        <dsp:cNvSpPr/>
      </dsp:nvSpPr>
      <dsp:spPr>
        <a:xfrm>
          <a:off x="5479711" y="0"/>
          <a:ext cx="3899577" cy="3108181"/>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0">
            <a:lnSpc>
              <a:spcPct val="90000"/>
            </a:lnSpc>
            <a:spcBef>
              <a:spcPct val="0"/>
            </a:spcBef>
            <a:spcAft>
              <a:spcPct val="35000"/>
            </a:spcAft>
            <a:buNone/>
          </a:pPr>
          <a:r>
            <a:rPr lang="en-US" sz="2800" b="1" kern="1200" dirty="0">
              <a:solidFill>
                <a:srgbClr val="7030A0"/>
              </a:solidFill>
              <a:latin typeface="Calibri"/>
              <a:ea typeface="+mn-ea"/>
              <a:cs typeface="+mn-cs"/>
            </a:rPr>
            <a:t>2. Interneurons </a:t>
          </a:r>
          <a:r>
            <a:rPr lang="en-US" sz="2800" kern="1200" dirty="0">
              <a:solidFill>
                <a:prstClr val="black">
                  <a:hueOff val="0"/>
                  <a:satOff val="0"/>
                  <a:lumOff val="0"/>
                  <a:alphaOff val="0"/>
                </a:prstClr>
              </a:solidFill>
              <a:latin typeface="Calibri"/>
              <a:ea typeface="+mn-ea"/>
              <a:cs typeface="+mn-cs"/>
            </a:rPr>
            <a:t>are located entirely within the CNS, integrate data, and then relay appropriate signals to other interneurons or to motor neurons</a:t>
          </a:r>
          <a:r>
            <a:rPr lang="ar-SA" sz="2800" kern="1200" dirty="0">
              <a:solidFill>
                <a:prstClr val="black">
                  <a:hueOff val="0"/>
                  <a:satOff val="0"/>
                  <a:lumOff val="0"/>
                  <a:alphaOff val="0"/>
                </a:prstClr>
              </a:solidFill>
              <a:latin typeface="Calibri"/>
              <a:ea typeface="+mn-ea"/>
              <a:cs typeface="+mn-cs"/>
            </a:rPr>
            <a:t>.</a:t>
          </a:r>
        </a:p>
      </dsp:txBody>
      <dsp:txXfrm>
        <a:off x="5570747" y="91036"/>
        <a:ext cx="3717505" cy="2926109"/>
      </dsp:txXfrm>
    </dsp:sp>
    <dsp:sp modelId="{438F6BF2-73F7-4014-BA7F-01EC8E45503B}">
      <dsp:nvSpPr>
        <dsp:cNvPr id="0" name=""/>
        <dsp:cNvSpPr/>
      </dsp:nvSpPr>
      <dsp:spPr>
        <a:xfrm>
          <a:off x="9769246" y="1070542"/>
          <a:ext cx="826710" cy="967095"/>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955800" rtl="1">
            <a:lnSpc>
              <a:spcPct val="90000"/>
            </a:lnSpc>
            <a:spcBef>
              <a:spcPct val="0"/>
            </a:spcBef>
            <a:spcAft>
              <a:spcPct val="35000"/>
            </a:spcAft>
            <a:buNone/>
          </a:pPr>
          <a:endParaRPr lang="ar-SA" sz="4400" kern="1200"/>
        </a:p>
      </dsp:txBody>
      <dsp:txXfrm>
        <a:off x="9769246" y="1263961"/>
        <a:ext cx="578697" cy="580257"/>
      </dsp:txXfrm>
    </dsp:sp>
    <dsp:sp modelId="{5109BEE5-4C27-465F-B74C-42C0A48E3B2F}">
      <dsp:nvSpPr>
        <dsp:cNvPr id="0" name=""/>
        <dsp:cNvSpPr/>
      </dsp:nvSpPr>
      <dsp:spPr>
        <a:xfrm>
          <a:off x="10939119" y="0"/>
          <a:ext cx="3899577" cy="3108181"/>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en-US" sz="2800" b="1" kern="1200" dirty="0">
              <a:solidFill>
                <a:srgbClr val="7030A0"/>
              </a:solidFill>
              <a:latin typeface="Calibri"/>
              <a:ea typeface="+mn-ea"/>
              <a:cs typeface="+mn-cs"/>
            </a:rPr>
            <a:t>3. Motor neurons </a:t>
          </a:r>
          <a:r>
            <a:rPr lang="en-US" sz="2800" kern="1200" dirty="0">
              <a:solidFill>
                <a:prstClr val="black">
                  <a:hueOff val="0"/>
                  <a:satOff val="0"/>
                  <a:lumOff val="0"/>
                  <a:alphaOff val="0"/>
                </a:prstClr>
              </a:solidFill>
              <a:latin typeface="Calibri"/>
              <a:ea typeface="+mn-ea"/>
              <a:cs typeface="+mn-cs"/>
            </a:rPr>
            <a:t>convey signals from the CNS to effector cells.</a:t>
          </a:r>
          <a:endParaRPr lang="ar-SA" sz="2800" kern="1200" dirty="0">
            <a:solidFill>
              <a:prstClr val="black">
                <a:hueOff val="0"/>
                <a:satOff val="0"/>
                <a:lumOff val="0"/>
                <a:alphaOff val="0"/>
              </a:prstClr>
            </a:solidFill>
            <a:latin typeface="Calibri"/>
            <a:ea typeface="+mn-ea"/>
            <a:cs typeface="+mn-cs"/>
          </a:endParaRPr>
        </a:p>
      </dsp:txBody>
      <dsp:txXfrm>
        <a:off x="11030155" y="91036"/>
        <a:ext cx="3717505" cy="29261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7B70D5-DD9F-4739-AA5A-F92805E0B507}">
      <dsp:nvSpPr>
        <dsp:cNvPr id="0" name=""/>
        <dsp:cNvSpPr/>
      </dsp:nvSpPr>
      <dsp:spPr>
        <a:xfrm>
          <a:off x="4800598" y="4167936"/>
          <a:ext cx="394377" cy="530643"/>
        </a:xfrm>
        <a:custGeom>
          <a:avLst/>
          <a:gdLst/>
          <a:ahLst/>
          <a:cxnLst/>
          <a:rect l="0" t="0" r="0" b="0"/>
          <a:pathLst>
            <a:path>
              <a:moveTo>
                <a:pt x="394377" y="0"/>
              </a:moveTo>
              <a:lnTo>
                <a:pt x="0" y="530643"/>
              </a:lnTo>
            </a:path>
          </a:pathLst>
        </a:custGeom>
        <a:noFill/>
        <a:ln w="25400" cap="flat" cmpd="sng" algn="ctr">
          <a:solidFill>
            <a:schemeClr val="accent5">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E5C4728-FB37-4326-9624-F82ABA6227F9}">
      <dsp:nvSpPr>
        <dsp:cNvPr id="0" name=""/>
        <dsp:cNvSpPr/>
      </dsp:nvSpPr>
      <dsp:spPr>
        <a:xfrm>
          <a:off x="5858073" y="2652907"/>
          <a:ext cx="619709" cy="1131869"/>
        </a:xfrm>
        <a:custGeom>
          <a:avLst/>
          <a:gdLst/>
          <a:ahLst/>
          <a:cxnLst/>
          <a:rect l="0" t="0" r="0" b="0"/>
          <a:pathLst>
            <a:path>
              <a:moveTo>
                <a:pt x="619709" y="0"/>
              </a:moveTo>
              <a:lnTo>
                <a:pt x="619709" y="989810"/>
              </a:lnTo>
              <a:lnTo>
                <a:pt x="0" y="989810"/>
              </a:lnTo>
              <a:lnTo>
                <a:pt x="0" y="1131869"/>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AE21C67-C444-467C-9F0E-2B8DB8B76F44}">
      <dsp:nvSpPr>
        <dsp:cNvPr id="0" name=""/>
        <dsp:cNvSpPr/>
      </dsp:nvSpPr>
      <dsp:spPr>
        <a:xfrm>
          <a:off x="11409305" y="3966023"/>
          <a:ext cx="273483" cy="920499"/>
        </a:xfrm>
        <a:custGeom>
          <a:avLst/>
          <a:gdLst/>
          <a:ahLst/>
          <a:cxnLst/>
          <a:rect l="0" t="0" r="0" b="0"/>
          <a:pathLst>
            <a:path>
              <a:moveTo>
                <a:pt x="0" y="0"/>
              </a:moveTo>
              <a:lnTo>
                <a:pt x="0" y="920499"/>
              </a:lnTo>
              <a:lnTo>
                <a:pt x="273483" y="920499"/>
              </a:lnTo>
            </a:path>
          </a:pathLst>
        </a:custGeom>
        <a:noFill/>
        <a:ln w="25400" cap="flat" cmpd="sng" algn="ctr">
          <a:solidFill>
            <a:schemeClr val="accent5">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5FAC871-FC69-44CB-9C94-DE91DCDB9458}">
      <dsp:nvSpPr>
        <dsp:cNvPr id="0" name=""/>
        <dsp:cNvSpPr/>
      </dsp:nvSpPr>
      <dsp:spPr>
        <a:xfrm>
          <a:off x="6477782" y="2652907"/>
          <a:ext cx="5472698" cy="636646"/>
        </a:xfrm>
        <a:custGeom>
          <a:avLst/>
          <a:gdLst/>
          <a:ahLst/>
          <a:cxnLst/>
          <a:rect l="0" t="0" r="0" b="0"/>
          <a:pathLst>
            <a:path>
              <a:moveTo>
                <a:pt x="0" y="0"/>
              </a:moveTo>
              <a:lnTo>
                <a:pt x="0" y="494587"/>
              </a:lnTo>
              <a:lnTo>
                <a:pt x="5472698" y="494587"/>
              </a:lnTo>
              <a:lnTo>
                <a:pt x="5472698" y="636646"/>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AC32ACD-6230-4245-8FF2-E59D48F2B2A8}">
      <dsp:nvSpPr>
        <dsp:cNvPr id="0" name=""/>
        <dsp:cNvSpPr/>
      </dsp:nvSpPr>
      <dsp:spPr>
        <a:xfrm>
          <a:off x="9853586" y="5467563"/>
          <a:ext cx="758931" cy="1511193"/>
        </a:xfrm>
        <a:custGeom>
          <a:avLst/>
          <a:gdLst/>
          <a:ahLst/>
          <a:cxnLst/>
          <a:rect l="0" t="0" r="0" b="0"/>
          <a:pathLst>
            <a:path>
              <a:moveTo>
                <a:pt x="0" y="0"/>
              </a:moveTo>
              <a:lnTo>
                <a:pt x="0" y="1511193"/>
              </a:lnTo>
              <a:lnTo>
                <a:pt x="758931" y="1511193"/>
              </a:lnTo>
            </a:path>
          </a:pathLst>
        </a:custGeom>
        <a:noFill/>
        <a:ln w="25400" cap="flat" cmpd="sng" algn="ctr">
          <a:solidFill>
            <a:schemeClr val="accent5">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307249E-9C23-4DE9-BCBD-DBCFF7108EF5}">
      <dsp:nvSpPr>
        <dsp:cNvPr id="0" name=""/>
        <dsp:cNvSpPr/>
      </dsp:nvSpPr>
      <dsp:spPr>
        <a:xfrm>
          <a:off x="10125270" y="3902408"/>
          <a:ext cx="269492" cy="888685"/>
        </a:xfrm>
        <a:custGeom>
          <a:avLst/>
          <a:gdLst/>
          <a:ahLst/>
          <a:cxnLst/>
          <a:rect l="0" t="0" r="0" b="0"/>
          <a:pathLst>
            <a:path>
              <a:moveTo>
                <a:pt x="0" y="0"/>
              </a:moveTo>
              <a:lnTo>
                <a:pt x="0" y="746626"/>
              </a:lnTo>
              <a:lnTo>
                <a:pt x="269492" y="746626"/>
              </a:lnTo>
              <a:lnTo>
                <a:pt x="269492" y="888685"/>
              </a:lnTo>
            </a:path>
          </a:pathLst>
        </a:custGeom>
        <a:noFill/>
        <a:ln w="25400" cap="flat" cmpd="sng" algn="ctr">
          <a:solidFill>
            <a:schemeClr val="accent5">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2C669E1-C92B-4087-A29C-1A884D4C2B48}">
      <dsp:nvSpPr>
        <dsp:cNvPr id="0" name=""/>
        <dsp:cNvSpPr/>
      </dsp:nvSpPr>
      <dsp:spPr>
        <a:xfrm>
          <a:off x="6477782" y="2652907"/>
          <a:ext cx="3647487" cy="573031"/>
        </a:xfrm>
        <a:custGeom>
          <a:avLst/>
          <a:gdLst/>
          <a:ahLst/>
          <a:cxnLst/>
          <a:rect l="0" t="0" r="0" b="0"/>
          <a:pathLst>
            <a:path>
              <a:moveTo>
                <a:pt x="0" y="0"/>
              </a:moveTo>
              <a:lnTo>
                <a:pt x="0" y="430972"/>
              </a:lnTo>
              <a:lnTo>
                <a:pt x="3647487" y="430972"/>
              </a:lnTo>
              <a:lnTo>
                <a:pt x="3647487" y="573031"/>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79EF9F4-6CA7-4E1D-8D7D-8577CB9A4441}">
      <dsp:nvSpPr>
        <dsp:cNvPr id="0" name=""/>
        <dsp:cNvSpPr/>
      </dsp:nvSpPr>
      <dsp:spPr>
        <a:xfrm>
          <a:off x="7831495" y="5941884"/>
          <a:ext cx="260603" cy="1022917"/>
        </a:xfrm>
        <a:custGeom>
          <a:avLst/>
          <a:gdLst/>
          <a:ahLst/>
          <a:cxnLst/>
          <a:rect l="0" t="0" r="0" b="0"/>
          <a:pathLst>
            <a:path>
              <a:moveTo>
                <a:pt x="0" y="0"/>
              </a:moveTo>
              <a:lnTo>
                <a:pt x="0" y="1022917"/>
              </a:lnTo>
              <a:lnTo>
                <a:pt x="260603" y="1022917"/>
              </a:lnTo>
            </a:path>
          </a:pathLst>
        </a:custGeom>
        <a:noFill/>
        <a:ln w="25400" cap="flat" cmpd="sng" algn="ctr">
          <a:solidFill>
            <a:schemeClr val="accent5">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234657C-7722-48CB-A353-08D897DB430E}">
      <dsp:nvSpPr>
        <dsp:cNvPr id="0" name=""/>
        <dsp:cNvSpPr/>
      </dsp:nvSpPr>
      <dsp:spPr>
        <a:xfrm>
          <a:off x="8067867" y="3913292"/>
          <a:ext cx="304803" cy="1352121"/>
        </a:xfrm>
        <a:custGeom>
          <a:avLst/>
          <a:gdLst/>
          <a:ahLst/>
          <a:cxnLst/>
          <a:rect l="0" t="0" r="0" b="0"/>
          <a:pathLst>
            <a:path>
              <a:moveTo>
                <a:pt x="0" y="0"/>
              </a:moveTo>
              <a:lnTo>
                <a:pt x="0" y="1210062"/>
              </a:lnTo>
              <a:lnTo>
                <a:pt x="304803" y="1210062"/>
              </a:lnTo>
              <a:lnTo>
                <a:pt x="304803" y="1352121"/>
              </a:lnTo>
            </a:path>
          </a:pathLst>
        </a:custGeom>
        <a:noFill/>
        <a:ln w="25400" cap="flat" cmpd="sng" algn="ctr">
          <a:solidFill>
            <a:schemeClr val="accent5">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AB9AA70-68A2-4F00-B8BE-554998FAB473}">
      <dsp:nvSpPr>
        <dsp:cNvPr id="0" name=""/>
        <dsp:cNvSpPr/>
      </dsp:nvSpPr>
      <dsp:spPr>
        <a:xfrm>
          <a:off x="6033176" y="5941884"/>
          <a:ext cx="91440" cy="1001557"/>
        </a:xfrm>
        <a:custGeom>
          <a:avLst/>
          <a:gdLst/>
          <a:ahLst/>
          <a:cxnLst/>
          <a:rect l="0" t="0" r="0" b="0"/>
          <a:pathLst>
            <a:path>
              <a:moveTo>
                <a:pt x="45720" y="0"/>
              </a:moveTo>
              <a:lnTo>
                <a:pt x="45720" y="1001557"/>
              </a:lnTo>
              <a:lnTo>
                <a:pt x="94155" y="1001557"/>
              </a:lnTo>
            </a:path>
          </a:pathLst>
        </a:custGeom>
        <a:noFill/>
        <a:ln w="25400" cap="flat" cmpd="sng" algn="ctr">
          <a:solidFill>
            <a:schemeClr val="accent5">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DB90362-9D24-4093-B78B-6FAB55C2A787}">
      <dsp:nvSpPr>
        <dsp:cNvPr id="0" name=""/>
        <dsp:cNvSpPr/>
      </dsp:nvSpPr>
      <dsp:spPr>
        <a:xfrm>
          <a:off x="6620073" y="3913292"/>
          <a:ext cx="1447794" cy="1352121"/>
        </a:xfrm>
        <a:custGeom>
          <a:avLst/>
          <a:gdLst/>
          <a:ahLst/>
          <a:cxnLst/>
          <a:rect l="0" t="0" r="0" b="0"/>
          <a:pathLst>
            <a:path>
              <a:moveTo>
                <a:pt x="1447794" y="0"/>
              </a:moveTo>
              <a:lnTo>
                <a:pt x="1447794" y="1210062"/>
              </a:lnTo>
              <a:lnTo>
                <a:pt x="0" y="1210062"/>
              </a:lnTo>
              <a:lnTo>
                <a:pt x="0" y="1352121"/>
              </a:lnTo>
            </a:path>
          </a:pathLst>
        </a:custGeom>
        <a:noFill/>
        <a:ln w="25400" cap="flat" cmpd="sng" algn="ctr">
          <a:solidFill>
            <a:schemeClr val="accent5">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3FA0180-C1B9-444A-A658-CACFC1D8D86C}">
      <dsp:nvSpPr>
        <dsp:cNvPr id="0" name=""/>
        <dsp:cNvSpPr/>
      </dsp:nvSpPr>
      <dsp:spPr>
        <a:xfrm>
          <a:off x="6477782" y="2652907"/>
          <a:ext cx="1590085" cy="583915"/>
        </a:xfrm>
        <a:custGeom>
          <a:avLst/>
          <a:gdLst/>
          <a:ahLst/>
          <a:cxnLst/>
          <a:rect l="0" t="0" r="0" b="0"/>
          <a:pathLst>
            <a:path>
              <a:moveTo>
                <a:pt x="0" y="0"/>
              </a:moveTo>
              <a:lnTo>
                <a:pt x="0" y="441856"/>
              </a:lnTo>
              <a:lnTo>
                <a:pt x="1590085" y="441856"/>
              </a:lnTo>
              <a:lnTo>
                <a:pt x="1590085" y="583915"/>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54A8C6B-104F-4F8B-9030-2627735FA350}">
      <dsp:nvSpPr>
        <dsp:cNvPr id="0" name=""/>
        <dsp:cNvSpPr/>
      </dsp:nvSpPr>
      <dsp:spPr>
        <a:xfrm>
          <a:off x="2628859" y="3931983"/>
          <a:ext cx="202941" cy="733006"/>
        </a:xfrm>
        <a:custGeom>
          <a:avLst/>
          <a:gdLst/>
          <a:ahLst/>
          <a:cxnLst/>
          <a:rect l="0" t="0" r="0" b="0"/>
          <a:pathLst>
            <a:path>
              <a:moveTo>
                <a:pt x="0" y="0"/>
              </a:moveTo>
              <a:lnTo>
                <a:pt x="0" y="733006"/>
              </a:lnTo>
              <a:lnTo>
                <a:pt x="202941" y="733006"/>
              </a:lnTo>
            </a:path>
          </a:pathLst>
        </a:custGeom>
        <a:noFill/>
        <a:ln w="25400" cap="flat" cmpd="sng" algn="ctr">
          <a:solidFill>
            <a:schemeClr val="accent5">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59F1B41-74ED-43CF-85A4-DB65ABF1B90C}">
      <dsp:nvSpPr>
        <dsp:cNvPr id="0" name=""/>
        <dsp:cNvSpPr/>
      </dsp:nvSpPr>
      <dsp:spPr>
        <a:xfrm>
          <a:off x="3170035" y="2652907"/>
          <a:ext cx="3307747" cy="602606"/>
        </a:xfrm>
        <a:custGeom>
          <a:avLst/>
          <a:gdLst/>
          <a:ahLst/>
          <a:cxnLst/>
          <a:rect l="0" t="0" r="0" b="0"/>
          <a:pathLst>
            <a:path>
              <a:moveTo>
                <a:pt x="3307747" y="0"/>
              </a:moveTo>
              <a:lnTo>
                <a:pt x="3307747" y="460547"/>
              </a:lnTo>
              <a:lnTo>
                <a:pt x="0" y="460547"/>
              </a:lnTo>
              <a:lnTo>
                <a:pt x="0" y="602606"/>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47AFAFF-8212-45B0-B31B-6A5CB168A5A2}">
      <dsp:nvSpPr>
        <dsp:cNvPr id="0" name=""/>
        <dsp:cNvSpPr/>
      </dsp:nvSpPr>
      <dsp:spPr>
        <a:xfrm>
          <a:off x="137189" y="3931983"/>
          <a:ext cx="202941" cy="2120337"/>
        </a:xfrm>
        <a:custGeom>
          <a:avLst/>
          <a:gdLst/>
          <a:ahLst/>
          <a:cxnLst/>
          <a:rect l="0" t="0" r="0" b="0"/>
          <a:pathLst>
            <a:path>
              <a:moveTo>
                <a:pt x="0" y="0"/>
              </a:moveTo>
              <a:lnTo>
                <a:pt x="0" y="2120337"/>
              </a:lnTo>
              <a:lnTo>
                <a:pt x="202941" y="2120337"/>
              </a:lnTo>
            </a:path>
          </a:pathLst>
        </a:custGeom>
        <a:noFill/>
        <a:ln w="25400" cap="flat" cmpd="sng" algn="ctr">
          <a:solidFill>
            <a:schemeClr val="accent5">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DBFA43-48BC-4B29-AC72-CF369E564BB7}">
      <dsp:nvSpPr>
        <dsp:cNvPr id="0" name=""/>
        <dsp:cNvSpPr/>
      </dsp:nvSpPr>
      <dsp:spPr>
        <a:xfrm>
          <a:off x="137189" y="3931983"/>
          <a:ext cx="202941" cy="786910"/>
        </a:xfrm>
        <a:custGeom>
          <a:avLst/>
          <a:gdLst/>
          <a:ahLst/>
          <a:cxnLst/>
          <a:rect l="0" t="0" r="0" b="0"/>
          <a:pathLst>
            <a:path>
              <a:moveTo>
                <a:pt x="0" y="0"/>
              </a:moveTo>
              <a:lnTo>
                <a:pt x="0" y="786910"/>
              </a:lnTo>
              <a:lnTo>
                <a:pt x="202941" y="786910"/>
              </a:lnTo>
            </a:path>
          </a:pathLst>
        </a:custGeom>
        <a:noFill/>
        <a:ln w="25400" cap="flat" cmpd="sng" algn="ctr">
          <a:solidFill>
            <a:schemeClr val="accent5">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F5E482E-E79D-4F60-B50C-BA4B8F1D60EE}">
      <dsp:nvSpPr>
        <dsp:cNvPr id="0" name=""/>
        <dsp:cNvSpPr/>
      </dsp:nvSpPr>
      <dsp:spPr>
        <a:xfrm>
          <a:off x="678365" y="2652907"/>
          <a:ext cx="5799416" cy="602606"/>
        </a:xfrm>
        <a:custGeom>
          <a:avLst/>
          <a:gdLst/>
          <a:ahLst/>
          <a:cxnLst/>
          <a:rect l="0" t="0" r="0" b="0"/>
          <a:pathLst>
            <a:path>
              <a:moveTo>
                <a:pt x="5799416" y="0"/>
              </a:moveTo>
              <a:lnTo>
                <a:pt x="5799416" y="460547"/>
              </a:lnTo>
              <a:lnTo>
                <a:pt x="0" y="460547"/>
              </a:lnTo>
              <a:lnTo>
                <a:pt x="0" y="602606"/>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ACB95A0-414E-4190-902B-53D7DA23FE2C}">
      <dsp:nvSpPr>
        <dsp:cNvPr id="0" name=""/>
        <dsp:cNvSpPr/>
      </dsp:nvSpPr>
      <dsp:spPr>
        <a:xfrm>
          <a:off x="4889972" y="1976437"/>
          <a:ext cx="3175621" cy="676470"/>
        </a:xfrm>
        <a:prstGeom prst="rect">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rtl="1">
            <a:lnSpc>
              <a:spcPct val="90000"/>
            </a:lnSpc>
            <a:spcBef>
              <a:spcPct val="0"/>
            </a:spcBef>
            <a:spcAft>
              <a:spcPct val="35000"/>
            </a:spcAft>
            <a:buNone/>
          </a:pPr>
          <a:r>
            <a:rPr lang="en-US" sz="2800" b="1" kern="1200" dirty="0"/>
            <a:t>Neurotransmitters</a:t>
          </a:r>
          <a:endParaRPr lang="ar-SA" sz="2800" kern="1200" dirty="0"/>
        </a:p>
      </dsp:txBody>
      <dsp:txXfrm>
        <a:off x="4889972" y="1976437"/>
        <a:ext cx="3175621" cy="676470"/>
      </dsp:txXfrm>
    </dsp:sp>
    <dsp:sp modelId="{375AE6A9-CF92-4A84-ACC1-322D480A0272}">
      <dsp:nvSpPr>
        <dsp:cNvPr id="0" name=""/>
        <dsp:cNvSpPr/>
      </dsp:nvSpPr>
      <dsp:spPr>
        <a:xfrm>
          <a:off x="1895" y="3255513"/>
          <a:ext cx="1352940" cy="676470"/>
        </a:xfrm>
        <a:prstGeom prst="rect">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rtl="1">
            <a:lnSpc>
              <a:spcPct val="90000"/>
            </a:lnSpc>
            <a:spcBef>
              <a:spcPct val="0"/>
            </a:spcBef>
            <a:spcAft>
              <a:spcPct val="35000"/>
            </a:spcAft>
            <a:buNone/>
          </a:pPr>
          <a:r>
            <a:rPr lang="en-US" sz="1600" b="1" kern="1200" dirty="0">
              <a:solidFill>
                <a:srgbClr val="7030A0"/>
              </a:solidFill>
            </a:rPr>
            <a:t>Acetylcholine</a:t>
          </a:r>
          <a:endParaRPr lang="ar-SA" sz="1600" b="1" kern="1200" dirty="0">
            <a:solidFill>
              <a:srgbClr val="7030A0"/>
            </a:solidFill>
          </a:endParaRPr>
        </a:p>
      </dsp:txBody>
      <dsp:txXfrm>
        <a:off x="1895" y="3255513"/>
        <a:ext cx="1352940" cy="676470"/>
      </dsp:txXfrm>
    </dsp:sp>
    <dsp:sp modelId="{D11B6DE0-13EA-4A1A-ABF3-0064444771DF}">
      <dsp:nvSpPr>
        <dsp:cNvPr id="0" name=""/>
        <dsp:cNvSpPr/>
      </dsp:nvSpPr>
      <dsp:spPr>
        <a:xfrm>
          <a:off x="340130" y="4216100"/>
          <a:ext cx="2207551" cy="1005586"/>
        </a:xfrm>
        <a:prstGeom prst="rect">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rtl="1">
            <a:lnSpc>
              <a:spcPct val="90000"/>
            </a:lnSpc>
            <a:spcBef>
              <a:spcPct val="0"/>
            </a:spcBef>
            <a:spcAft>
              <a:spcPct val="35000"/>
            </a:spcAft>
            <a:buNone/>
          </a:pPr>
          <a:r>
            <a:rPr lang="en-US" sz="1400" b="1" kern="1200" dirty="0">
              <a:solidFill>
                <a:srgbClr val="FF0000"/>
              </a:solidFill>
              <a:latin typeface="Calibri"/>
              <a:ea typeface="+mn-ea"/>
              <a:cs typeface="+mn-cs"/>
            </a:rPr>
            <a:t>Excitatory</a:t>
          </a:r>
        </a:p>
        <a:p>
          <a:pPr marL="0" lvl="0" indent="0" algn="ctr" defTabSz="622300" rtl="1">
            <a:lnSpc>
              <a:spcPct val="90000"/>
            </a:lnSpc>
            <a:spcBef>
              <a:spcPct val="0"/>
            </a:spcBef>
            <a:spcAft>
              <a:spcPct val="35000"/>
            </a:spcAft>
            <a:buNone/>
          </a:pPr>
          <a:r>
            <a:rPr lang="en-US" sz="1400" kern="1200" dirty="0"/>
            <a:t>makes skeletal muscles contract. </a:t>
          </a:r>
          <a:endParaRPr lang="ar-SA" sz="1400" kern="1200" dirty="0"/>
        </a:p>
      </dsp:txBody>
      <dsp:txXfrm>
        <a:off x="340130" y="4216100"/>
        <a:ext cx="2207551" cy="1005586"/>
      </dsp:txXfrm>
    </dsp:sp>
    <dsp:sp modelId="{C09655A1-4BB9-4E9F-A4BF-F358F1C8CFFE}">
      <dsp:nvSpPr>
        <dsp:cNvPr id="0" name=""/>
        <dsp:cNvSpPr/>
      </dsp:nvSpPr>
      <dsp:spPr>
        <a:xfrm>
          <a:off x="340130" y="5505804"/>
          <a:ext cx="2298550" cy="1093033"/>
        </a:xfrm>
        <a:prstGeom prst="rect">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rtl="1">
            <a:lnSpc>
              <a:spcPct val="90000"/>
            </a:lnSpc>
            <a:spcBef>
              <a:spcPct val="0"/>
            </a:spcBef>
            <a:spcAft>
              <a:spcPct val="35000"/>
            </a:spcAft>
            <a:buNone/>
          </a:pPr>
          <a:r>
            <a:rPr lang="en-US" sz="1400" b="1" kern="1200" dirty="0">
              <a:solidFill>
                <a:srgbClr val="FF0000"/>
              </a:solidFill>
            </a:rPr>
            <a:t>Inhibitory</a:t>
          </a:r>
        </a:p>
        <a:p>
          <a:pPr marL="0" lvl="0" indent="0" algn="ctr" defTabSz="622300" rtl="1">
            <a:lnSpc>
              <a:spcPct val="90000"/>
            </a:lnSpc>
            <a:spcBef>
              <a:spcPct val="0"/>
            </a:spcBef>
            <a:spcAft>
              <a:spcPct val="35000"/>
            </a:spcAft>
            <a:buNone/>
          </a:pPr>
          <a:r>
            <a:rPr lang="en-US" sz="1400" kern="1200" dirty="0"/>
            <a:t>slow the rate of contraction of cardiac muscles.</a:t>
          </a:r>
          <a:endParaRPr lang="ar-SA" sz="1400" kern="1200" dirty="0"/>
        </a:p>
      </dsp:txBody>
      <dsp:txXfrm>
        <a:off x="340130" y="5505804"/>
        <a:ext cx="2298550" cy="1093033"/>
      </dsp:txXfrm>
    </dsp:sp>
    <dsp:sp modelId="{13FD1767-1A41-451D-AB7A-CD7D646E208B}">
      <dsp:nvSpPr>
        <dsp:cNvPr id="0" name=""/>
        <dsp:cNvSpPr/>
      </dsp:nvSpPr>
      <dsp:spPr>
        <a:xfrm>
          <a:off x="2493565" y="3255513"/>
          <a:ext cx="1352940" cy="676470"/>
        </a:xfrm>
        <a:prstGeom prst="rect">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rtl="1">
            <a:lnSpc>
              <a:spcPct val="90000"/>
            </a:lnSpc>
            <a:spcBef>
              <a:spcPct val="0"/>
            </a:spcBef>
            <a:spcAft>
              <a:spcPct val="35000"/>
            </a:spcAft>
            <a:buNone/>
          </a:pPr>
          <a:r>
            <a:rPr lang="en-US" sz="1600" b="1" kern="1200" dirty="0">
              <a:solidFill>
                <a:srgbClr val="7030A0"/>
              </a:solidFill>
              <a:latin typeface="Calibri"/>
              <a:ea typeface="+mn-ea"/>
              <a:cs typeface="+mn-cs"/>
            </a:rPr>
            <a:t>Glutamate </a:t>
          </a:r>
          <a:endParaRPr lang="ar-SA" sz="1600" b="1" kern="1200" dirty="0">
            <a:solidFill>
              <a:srgbClr val="7030A0"/>
            </a:solidFill>
            <a:latin typeface="Calibri"/>
            <a:ea typeface="+mn-ea"/>
            <a:cs typeface="+mn-cs"/>
          </a:endParaRPr>
        </a:p>
      </dsp:txBody>
      <dsp:txXfrm>
        <a:off x="2493565" y="3255513"/>
        <a:ext cx="1352940" cy="676470"/>
      </dsp:txXfrm>
    </dsp:sp>
    <dsp:sp modelId="{1B667BB8-3C22-4D70-88C0-FE0A86F14A2E}">
      <dsp:nvSpPr>
        <dsp:cNvPr id="0" name=""/>
        <dsp:cNvSpPr/>
      </dsp:nvSpPr>
      <dsp:spPr>
        <a:xfrm>
          <a:off x="2831800" y="4216100"/>
          <a:ext cx="1746523" cy="897777"/>
        </a:xfrm>
        <a:prstGeom prst="rect">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rtl="0">
            <a:lnSpc>
              <a:spcPct val="90000"/>
            </a:lnSpc>
            <a:spcBef>
              <a:spcPct val="0"/>
            </a:spcBef>
            <a:spcAft>
              <a:spcPct val="35000"/>
            </a:spcAft>
            <a:buNone/>
          </a:pPr>
          <a:r>
            <a:rPr lang="en-US" sz="1600" kern="1200" dirty="0"/>
            <a:t>- </a:t>
          </a:r>
          <a:r>
            <a:rPr lang="en-US" sz="1600" b="1" kern="1200" dirty="0">
              <a:solidFill>
                <a:srgbClr val="FF0000"/>
              </a:solidFill>
            </a:rPr>
            <a:t>Excitatory</a:t>
          </a:r>
          <a:r>
            <a:rPr lang="en-US" sz="1600" kern="1200" dirty="0"/>
            <a:t> synapse</a:t>
          </a:r>
        </a:p>
        <a:p>
          <a:pPr marL="0" lvl="0" indent="0" algn="ctr" defTabSz="711200" rtl="0">
            <a:lnSpc>
              <a:spcPct val="90000"/>
            </a:lnSpc>
            <a:spcBef>
              <a:spcPct val="0"/>
            </a:spcBef>
            <a:spcAft>
              <a:spcPct val="35000"/>
            </a:spcAft>
            <a:buNone/>
          </a:pPr>
          <a:r>
            <a:rPr lang="en-US" sz="1600" kern="1200" dirty="0"/>
            <a:t>- Has a role in memory</a:t>
          </a:r>
          <a:endParaRPr lang="ar-SA" sz="1600" kern="1200" dirty="0"/>
        </a:p>
      </dsp:txBody>
      <dsp:txXfrm>
        <a:off x="2831800" y="4216100"/>
        <a:ext cx="1746523" cy="897777"/>
      </dsp:txXfrm>
    </dsp:sp>
    <dsp:sp modelId="{87311688-21C6-4DF7-8FD2-AA2B043A7AD2}">
      <dsp:nvSpPr>
        <dsp:cNvPr id="0" name=""/>
        <dsp:cNvSpPr/>
      </dsp:nvSpPr>
      <dsp:spPr>
        <a:xfrm>
          <a:off x="7391397" y="3236822"/>
          <a:ext cx="1352940" cy="676470"/>
        </a:xfrm>
        <a:prstGeom prst="rect">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rtl="1">
            <a:lnSpc>
              <a:spcPct val="90000"/>
            </a:lnSpc>
            <a:spcBef>
              <a:spcPct val="0"/>
            </a:spcBef>
            <a:spcAft>
              <a:spcPct val="35000"/>
            </a:spcAft>
            <a:buNone/>
          </a:pPr>
          <a:r>
            <a:rPr lang="en-US" sz="1600" b="1" kern="1200" dirty="0">
              <a:solidFill>
                <a:srgbClr val="9BBB59">
                  <a:lumMod val="50000"/>
                </a:srgbClr>
              </a:solidFill>
              <a:latin typeface="Calibri"/>
              <a:ea typeface="+mn-ea"/>
              <a:cs typeface="+mn-cs"/>
            </a:rPr>
            <a:t>Biogenic</a:t>
          </a:r>
          <a:r>
            <a:rPr lang="en-US" sz="1300" kern="1200" dirty="0"/>
            <a:t> </a:t>
          </a:r>
          <a:r>
            <a:rPr lang="en-US" sz="1600" b="1" kern="1200" dirty="0">
              <a:solidFill>
                <a:srgbClr val="9BBB59">
                  <a:lumMod val="50000"/>
                </a:srgbClr>
              </a:solidFill>
              <a:latin typeface="Calibri"/>
              <a:ea typeface="+mn-ea"/>
              <a:cs typeface="+mn-cs"/>
            </a:rPr>
            <a:t>amines</a:t>
          </a:r>
          <a:r>
            <a:rPr lang="en-US" sz="1300" kern="1200" dirty="0"/>
            <a:t> </a:t>
          </a:r>
          <a:endParaRPr lang="ar-SA" sz="1300" kern="1200" dirty="0"/>
        </a:p>
      </dsp:txBody>
      <dsp:txXfrm>
        <a:off x="7391397" y="3236822"/>
        <a:ext cx="1352940" cy="676470"/>
      </dsp:txXfrm>
    </dsp:sp>
    <dsp:sp modelId="{BBF12EF9-9FEA-44F4-9939-D535EEFC0862}">
      <dsp:nvSpPr>
        <dsp:cNvPr id="0" name=""/>
        <dsp:cNvSpPr/>
      </dsp:nvSpPr>
      <dsp:spPr>
        <a:xfrm>
          <a:off x="5943602" y="5265414"/>
          <a:ext cx="1352940" cy="676470"/>
        </a:xfrm>
        <a:prstGeom prst="rect">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rtl="1">
            <a:lnSpc>
              <a:spcPct val="90000"/>
            </a:lnSpc>
            <a:spcBef>
              <a:spcPct val="0"/>
            </a:spcBef>
            <a:spcAft>
              <a:spcPct val="35000"/>
            </a:spcAft>
            <a:buNone/>
          </a:pPr>
          <a:r>
            <a:rPr lang="en-US" sz="1600" b="1" kern="1200" dirty="0">
              <a:solidFill>
                <a:srgbClr val="7030A0"/>
              </a:solidFill>
              <a:latin typeface="Calibri"/>
              <a:ea typeface="+mn-ea"/>
              <a:cs typeface="+mn-cs"/>
            </a:rPr>
            <a:t>norepinephrine</a:t>
          </a:r>
          <a:endParaRPr lang="ar-SA" sz="1600" b="1" kern="1200" dirty="0">
            <a:solidFill>
              <a:srgbClr val="7030A0"/>
            </a:solidFill>
            <a:latin typeface="Calibri"/>
            <a:ea typeface="+mn-ea"/>
            <a:cs typeface="+mn-cs"/>
          </a:endParaRPr>
        </a:p>
      </dsp:txBody>
      <dsp:txXfrm>
        <a:off x="5943602" y="5265414"/>
        <a:ext cx="1352940" cy="676470"/>
      </dsp:txXfrm>
    </dsp:sp>
    <dsp:sp modelId="{01EFB575-9166-41D5-8E49-4BD911859AA4}">
      <dsp:nvSpPr>
        <dsp:cNvPr id="0" name=""/>
        <dsp:cNvSpPr/>
      </dsp:nvSpPr>
      <dsp:spPr>
        <a:xfrm>
          <a:off x="6127332" y="6385574"/>
          <a:ext cx="1510232" cy="1115735"/>
        </a:xfrm>
        <a:prstGeom prst="rect">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rtl="1">
            <a:lnSpc>
              <a:spcPct val="90000"/>
            </a:lnSpc>
            <a:spcBef>
              <a:spcPct val="0"/>
            </a:spcBef>
            <a:spcAft>
              <a:spcPct val="35000"/>
            </a:spcAft>
            <a:buNone/>
          </a:pPr>
          <a:r>
            <a:rPr lang="en-US" sz="1400" kern="1200" dirty="0"/>
            <a:t>an </a:t>
          </a:r>
          <a:r>
            <a:rPr lang="en-US" sz="1400" b="1" kern="1200" dirty="0">
              <a:solidFill>
                <a:srgbClr val="FF0000"/>
              </a:solidFill>
            </a:rPr>
            <a:t>excitatory</a:t>
          </a:r>
          <a:r>
            <a:rPr lang="en-US" sz="1400" kern="1200" dirty="0"/>
            <a:t> in the PNS also functions as hormone. </a:t>
          </a:r>
          <a:endParaRPr lang="ar-SA" sz="1400" kern="1200" dirty="0"/>
        </a:p>
      </dsp:txBody>
      <dsp:txXfrm>
        <a:off x="6127332" y="6385574"/>
        <a:ext cx="1510232" cy="1115735"/>
      </dsp:txXfrm>
    </dsp:sp>
    <dsp:sp modelId="{73C922BB-F2E8-41B3-9970-D785EA5101A8}">
      <dsp:nvSpPr>
        <dsp:cNvPr id="0" name=""/>
        <dsp:cNvSpPr/>
      </dsp:nvSpPr>
      <dsp:spPr>
        <a:xfrm>
          <a:off x="7696201" y="5265414"/>
          <a:ext cx="1352940" cy="676470"/>
        </a:xfrm>
        <a:prstGeom prst="rect">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rtl="1">
            <a:lnSpc>
              <a:spcPct val="90000"/>
            </a:lnSpc>
            <a:spcBef>
              <a:spcPct val="0"/>
            </a:spcBef>
            <a:spcAft>
              <a:spcPct val="35000"/>
            </a:spcAft>
            <a:buNone/>
          </a:pPr>
          <a:r>
            <a:rPr lang="en-US" sz="1600" b="1" kern="1200" dirty="0">
              <a:solidFill>
                <a:srgbClr val="7030A0"/>
              </a:solidFill>
              <a:latin typeface="Calibri"/>
              <a:ea typeface="+mn-ea"/>
              <a:cs typeface="+mn-cs"/>
            </a:rPr>
            <a:t>Serotonin and</a:t>
          </a:r>
          <a:r>
            <a:rPr lang="ar-SA" sz="1600" b="1" kern="1200" dirty="0">
              <a:solidFill>
                <a:srgbClr val="7030A0"/>
              </a:solidFill>
              <a:latin typeface="Calibri"/>
              <a:ea typeface="+mn-ea"/>
              <a:cs typeface="+mn-cs"/>
            </a:rPr>
            <a:t> </a:t>
          </a:r>
          <a:r>
            <a:rPr lang="en-US" sz="1600" b="1" kern="1200" dirty="0">
              <a:solidFill>
                <a:srgbClr val="7030A0"/>
              </a:solidFill>
              <a:latin typeface="Calibri"/>
              <a:ea typeface="+mn-ea"/>
              <a:cs typeface="+mn-cs"/>
            </a:rPr>
            <a:t> dopamine</a:t>
          </a:r>
          <a:endParaRPr lang="ar-SA" sz="1600" b="1" kern="1200" dirty="0">
            <a:solidFill>
              <a:srgbClr val="7030A0"/>
            </a:solidFill>
            <a:latin typeface="Calibri"/>
            <a:ea typeface="+mn-ea"/>
            <a:cs typeface="+mn-cs"/>
          </a:endParaRPr>
        </a:p>
      </dsp:txBody>
      <dsp:txXfrm>
        <a:off x="7696201" y="5265414"/>
        <a:ext cx="1352940" cy="676470"/>
      </dsp:txXfrm>
    </dsp:sp>
    <dsp:sp modelId="{E1380B57-AFAB-4DF8-9F39-1DDF28D54E91}">
      <dsp:nvSpPr>
        <dsp:cNvPr id="0" name=""/>
        <dsp:cNvSpPr/>
      </dsp:nvSpPr>
      <dsp:spPr>
        <a:xfrm>
          <a:off x="8092098" y="6385574"/>
          <a:ext cx="1425173" cy="1158454"/>
        </a:xfrm>
        <a:prstGeom prst="rect">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rtl="1">
            <a:lnSpc>
              <a:spcPct val="90000"/>
            </a:lnSpc>
            <a:spcBef>
              <a:spcPct val="0"/>
            </a:spcBef>
            <a:spcAft>
              <a:spcPct val="35000"/>
            </a:spcAft>
            <a:buNone/>
          </a:pPr>
          <a:r>
            <a:rPr lang="en-US" sz="1400" kern="1200" dirty="0">
              <a:solidFill>
                <a:prstClr val="black">
                  <a:hueOff val="0"/>
                  <a:satOff val="0"/>
                  <a:lumOff val="0"/>
                  <a:alphaOff val="0"/>
                </a:prstClr>
              </a:solidFill>
              <a:latin typeface="Calibri"/>
              <a:ea typeface="+mn-ea"/>
              <a:cs typeface="+mn-cs"/>
            </a:rPr>
            <a:t>affect sleep, mood, and attention, and learning </a:t>
          </a:r>
          <a:endParaRPr lang="ar-SA" sz="1400" kern="1200" dirty="0">
            <a:solidFill>
              <a:prstClr val="black">
                <a:hueOff val="0"/>
                <a:satOff val="0"/>
                <a:lumOff val="0"/>
                <a:alphaOff val="0"/>
              </a:prstClr>
            </a:solidFill>
            <a:latin typeface="Calibri"/>
            <a:ea typeface="+mn-ea"/>
            <a:cs typeface="+mn-cs"/>
          </a:endParaRPr>
        </a:p>
      </dsp:txBody>
      <dsp:txXfrm>
        <a:off x="8092098" y="6385574"/>
        <a:ext cx="1425173" cy="1158454"/>
      </dsp:txXfrm>
    </dsp:sp>
    <dsp:sp modelId="{B0A096D1-8018-4FE8-8D26-60248366BCDA}">
      <dsp:nvSpPr>
        <dsp:cNvPr id="0" name=""/>
        <dsp:cNvSpPr/>
      </dsp:nvSpPr>
      <dsp:spPr>
        <a:xfrm>
          <a:off x="9448800" y="3225938"/>
          <a:ext cx="1352940" cy="676470"/>
        </a:xfrm>
        <a:prstGeom prst="rect">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rtl="1">
            <a:lnSpc>
              <a:spcPct val="90000"/>
            </a:lnSpc>
            <a:spcBef>
              <a:spcPct val="0"/>
            </a:spcBef>
            <a:spcAft>
              <a:spcPct val="35000"/>
            </a:spcAft>
            <a:buNone/>
          </a:pPr>
          <a:r>
            <a:rPr lang="en-US" sz="1600" b="1" kern="1200" dirty="0">
              <a:solidFill>
                <a:schemeClr val="accent3">
                  <a:lumMod val="50000"/>
                </a:schemeClr>
              </a:solidFill>
            </a:rPr>
            <a:t>neuropeptides</a:t>
          </a:r>
          <a:endParaRPr lang="ar-SA" sz="1600" b="1" kern="1200" dirty="0">
            <a:solidFill>
              <a:schemeClr val="accent3">
                <a:lumMod val="50000"/>
              </a:schemeClr>
            </a:solidFill>
          </a:endParaRPr>
        </a:p>
      </dsp:txBody>
      <dsp:txXfrm>
        <a:off x="9448800" y="3225938"/>
        <a:ext cx="1352940" cy="676470"/>
      </dsp:txXfrm>
    </dsp:sp>
    <dsp:sp modelId="{649D770C-987C-4CF4-9766-35B60679BD1F}">
      <dsp:nvSpPr>
        <dsp:cNvPr id="0" name=""/>
        <dsp:cNvSpPr/>
      </dsp:nvSpPr>
      <dsp:spPr>
        <a:xfrm>
          <a:off x="9718292" y="4791093"/>
          <a:ext cx="1352940" cy="676470"/>
        </a:xfrm>
        <a:prstGeom prst="rect">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rtl="1">
            <a:lnSpc>
              <a:spcPct val="90000"/>
            </a:lnSpc>
            <a:spcBef>
              <a:spcPct val="0"/>
            </a:spcBef>
            <a:spcAft>
              <a:spcPct val="35000"/>
            </a:spcAft>
            <a:buNone/>
          </a:pPr>
          <a:r>
            <a:rPr lang="en-US" sz="1600" b="1" kern="1200" dirty="0">
              <a:solidFill>
                <a:srgbClr val="7030A0"/>
              </a:solidFill>
              <a:latin typeface="Calibri"/>
              <a:ea typeface="+mn-ea"/>
              <a:cs typeface="+mn-cs"/>
            </a:rPr>
            <a:t>Endorphins</a:t>
          </a:r>
          <a:endParaRPr lang="ar-SA" sz="1600" b="1" kern="1200" dirty="0">
            <a:solidFill>
              <a:srgbClr val="7030A0"/>
            </a:solidFill>
            <a:latin typeface="Calibri"/>
            <a:ea typeface="+mn-ea"/>
            <a:cs typeface="+mn-cs"/>
          </a:endParaRPr>
        </a:p>
      </dsp:txBody>
      <dsp:txXfrm>
        <a:off x="9718292" y="4791093"/>
        <a:ext cx="1352940" cy="676470"/>
      </dsp:txXfrm>
    </dsp:sp>
    <dsp:sp modelId="{DC4950F9-87B6-4F47-BCE8-E268CBCFF91E}">
      <dsp:nvSpPr>
        <dsp:cNvPr id="0" name=""/>
        <dsp:cNvSpPr/>
      </dsp:nvSpPr>
      <dsp:spPr>
        <a:xfrm>
          <a:off x="10612518" y="6172202"/>
          <a:ext cx="2877500" cy="1613110"/>
        </a:xfrm>
        <a:prstGeom prst="rect">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rtl="0">
            <a:lnSpc>
              <a:spcPct val="90000"/>
            </a:lnSpc>
            <a:spcBef>
              <a:spcPct val="0"/>
            </a:spcBef>
            <a:spcAft>
              <a:spcPct val="35000"/>
            </a:spcAft>
            <a:buNone/>
          </a:pPr>
          <a:r>
            <a:rPr lang="ar-SA" sz="900" kern="1200" dirty="0"/>
            <a:t>- </a:t>
          </a:r>
          <a:r>
            <a:rPr lang="en-US" sz="1400" kern="1200" dirty="0"/>
            <a:t>released in response to </a:t>
          </a:r>
        </a:p>
        <a:p>
          <a:pPr marL="0" lvl="0" indent="0" algn="ctr" defTabSz="400050" rtl="0">
            <a:lnSpc>
              <a:spcPct val="90000"/>
            </a:lnSpc>
            <a:spcBef>
              <a:spcPct val="0"/>
            </a:spcBef>
            <a:spcAft>
              <a:spcPct val="35000"/>
            </a:spcAft>
            <a:buNone/>
          </a:pPr>
          <a:r>
            <a:rPr lang="en-US" sz="1400" kern="1200" dirty="0"/>
            <a:t>-traumatic injury</a:t>
          </a:r>
          <a:endParaRPr lang="ar-SA" sz="1400" kern="1200" dirty="0"/>
        </a:p>
        <a:p>
          <a:pPr marL="0" lvl="0" indent="0" algn="ctr" defTabSz="400050" rtl="0">
            <a:lnSpc>
              <a:spcPct val="90000"/>
            </a:lnSpc>
            <a:spcBef>
              <a:spcPct val="0"/>
            </a:spcBef>
            <a:spcAft>
              <a:spcPct val="35000"/>
            </a:spcAft>
            <a:buNone/>
          </a:pPr>
          <a:r>
            <a:rPr lang="ar-SA" sz="1400" kern="1200" dirty="0"/>
            <a:t>-</a:t>
          </a:r>
          <a:r>
            <a:rPr lang="en-US" sz="1400" kern="1200" dirty="0"/>
            <a:t>muscle fatigue</a:t>
          </a:r>
          <a:endParaRPr lang="ar-SA" sz="1400" kern="1200" dirty="0"/>
        </a:p>
        <a:p>
          <a:pPr marL="0" lvl="0" indent="0" algn="ctr" defTabSz="400050" rtl="0">
            <a:lnSpc>
              <a:spcPct val="90000"/>
            </a:lnSpc>
            <a:spcBef>
              <a:spcPct val="0"/>
            </a:spcBef>
            <a:spcAft>
              <a:spcPct val="35000"/>
            </a:spcAft>
            <a:buNone/>
          </a:pPr>
          <a:r>
            <a:rPr lang="ar-SA" sz="1400" kern="1200" dirty="0"/>
            <a:t>-</a:t>
          </a:r>
          <a:r>
            <a:rPr lang="en-US" sz="1400" kern="1200" dirty="0"/>
            <a:t>eating very spicy foods</a:t>
          </a:r>
          <a:endParaRPr lang="ar-SA" sz="1400" kern="1200" dirty="0"/>
        </a:p>
        <a:p>
          <a:pPr marL="0" lvl="0" indent="0" algn="ctr" defTabSz="400050" rtl="0">
            <a:lnSpc>
              <a:spcPct val="90000"/>
            </a:lnSpc>
            <a:spcBef>
              <a:spcPct val="0"/>
            </a:spcBef>
            <a:spcAft>
              <a:spcPct val="35000"/>
            </a:spcAft>
            <a:buNone/>
          </a:pPr>
          <a:r>
            <a:rPr lang="en-US" sz="1400" kern="1200" dirty="0"/>
            <a:t>-Decrease the sensation of pain </a:t>
          </a:r>
          <a:endParaRPr lang="ar-SA" sz="1400" kern="1200" dirty="0"/>
        </a:p>
        <a:p>
          <a:pPr marL="0" lvl="0" indent="0" algn="ctr" defTabSz="400050" rtl="0">
            <a:lnSpc>
              <a:spcPct val="90000"/>
            </a:lnSpc>
            <a:spcBef>
              <a:spcPct val="0"/>
            </a:spcBef>
            <a:spcAft>
              <a:spcPct val="35000"/>
            </a:spcAft>
            <a:buNone/>
          </a:pPr>
          <a:r>
            <a:rPr lang="en-US" sz="1400" kern="1200" dirty="0"/>
            <a:t>-</a:t>
          </a:r>
          <a:r>
            <a:rPr lang="ar-SA" sz="1400" kern="1200" dirty="0"/>
            <a:t>- </a:t>
          </a:r>
          <a:r>
            <a:rPr lang="en-US" sz="1400" kern="1200" dirty="0"/>
            <a:t>produce emotional effects. </a:t>
          </a:r>
          <a:endParaRPr lang="ar-SA" sz="1400" kern="1200" dirty="0"/>
        </a:p>
      </dsp:txBody>
      <dsp:txXfrm>
        <a:off x="10612518" y="6172202"/>
        <a:ext cx="2877500" cy="1613110"/>
      </dsp:txXfrm>
    </dsp:sp>
    <dsp:sp modelId="{4C191913-C327-497C-AEA3-D4A1AFE41E56}">
      <dsp:nvSpPr>
        <dsp:cNvPr id="0" name=""/>
        <dsp:cNvSpPr/>
      </dsp:nvSpPr>
      <dsp:spPr>
        <a:xfrm>
          <a:off x="11274011" y="3289553"/>
          <a:ext cx="1352940" cy="676470"/>
        </a:xfrm>
        <a:prstGeom prst="rect">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rtl="1">
            <a:lnSpc>
              <a:spcPct val="90000"/>
            </a:lnSpc>
            <a:spcBef>
              <a:spcPct val="0"/>
            </a:spcBef>
            <a:spcAft>
              <a:spcPct val="35000"/>
            </a:spcAft>
            <a:buNone/>
          </a:pPr>
          <a:r>
            <a:rPr lang="en-US" sz="1600" b="1" kern="1200" dirty="0">
              <a:solidFill>
                <a:srgbClr val="7030A0"/>
              </a:solidFill>
              <a:latin typeface="Calibri"/>
              <a:ea typeface="+mn-ea"/>
              <a:cs typeface="+mn-cs"/>
            </a:rPr>
            <a:t>Nitric</a:t>
          </a:r>
          <a:r>
            <a:rPr lang="en-US" sz="1300" kern="1200" dirty="0"/>
            <a:t> </a:t>
          </a:r>
          <a:r>
            <a:rPr lang="en-US" sz="1600" b="1" kern="1200" dirty="0">
              <a:solidFill>
                <a:srgbClr val="7030A0"/>
              </a:solidFill>
              <a:latin typeface="Calibri"/>
              <a:ea typeface="+mn-ea"/>
              <a:cs typeface="+mn-cs"/>
            </a:rPr>
            <a:t>oxide</a:t>
          </a:r>
          <a:endParaRPr lang="ar-SA" sz="1600" b="1" kern="1200" dirty="0">
            <a:solidFill>
              <a:srgbClr val="7030A0"/>
            </a:solidFill>
            <a:latin typeface="Calibri"/>
            <a:ea typeface="+mn-ea"/>
            <a:cs typeface="+mn-cs"/>
          </a:endParaRPr>
        </a:p>
      </dsp:txBody>
      <dsp:txXfrm>
        <a:off x="11274011" y="3289553"/>
        <a:ext cx="1352940" cy="676470"/>
      </dsp:txXfrm>
    </dsp:sp>
    <dsp:sp modelId="{DA7DADB3-2313-43FA-B261-4BEEEF1A63E3}">
      <dsp:nvSpPr>
        <dsp:cNvPr id="0" name=""/>
        <dsp:cNvSpPr/>
      </dsp:nvSpPr>
      <dsp:spPr>
        <a:xfrm>
          <a:off x="11682788" y="4533061"/>
          <a:ext cx="2161024" cy="706924"/>
        </a:xfrm>
        <a:prstGeom prst="rect">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rtl="0">
            <a:lnSpc>
              <a:spcPct val="100000"/>
            </a:lnSpc>
            <a:spcBef>
              <a:spcPct val="0"/>
            </a:spcBef>
            <a:spcAft>
              <a:spcPct val="35000"/>
            </a:spcAft>
            <a:buNone/>
          </a:pPr>
          <a:r>
            <a:rPr lang="en-US" sz="1400" kern="1200" dirty="0"/>
            <a:t>- dissolved gases</a:t>
          </a:r>
        </a:p>
        <a:p>
          <a:pPr marL="0" lvl="0" indent="0" algn="ctr" defTabSz="622300" rtl="0">
            <a:lnSpc>
              <a:spcPct val="100000"/>
            </a:lnSpc>
            <a:spcBef>
              <a:spcPct val="0"/>
            </a:spcBef>
            <a:spcAft>
              <a:spcPct val="35000"/>
            </a:spcAft>
            <a:buNone/>
          </a:pPr>
          <a:r>
            <a:rPr lang="en-US" sz="1400" kern="1200" dirty="0"/>
            <a:t> -  act in sexual arousal in human males.</a:t>
          </a:r>
          <a:endParaRPr lang="ar-SA" sz="1400" kern="1200" dirty="0"/>
        </a:p>
      </dsp:txBody>
      <dsp:txXfrm>
        <a:off x="11682788" y="4533061"/>
        <a:ext cx="2161024" cy="706924"/>
      </dsp:txXfrm>
    </dsp:sp>
    <dsp:sp modelId="{4C65AECC-B003-47D1-8FF6-6522F9FB1E80}">
      <dsp:nvSpPr>
        <dsp:cNvPr id="0" name=""/>
        <dsp:cNvSpPr/>
      </dsp:nvSpPr>
      <dsp:spPr>
        <a:xfrm>
          <a:off x="5029201" y="3784776"/>
          <a:ext cx="1657743" cy="383159"/>
        </a:xfrm>
        <a:prstGeom prst="rect">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rtl="1">
            <a:lnSpc>
              <a:spcPct val="90000"/>
            </a:lnSpc>
            <a:spcBef>
              <a:spcPct val="0"/>
            </a:spcBef>
            <a:spcAft>
              <a:spcPct val="35000"/>
            </a:spcAft>
            <a:buNone/>
          </a:pPr>
          <a:r>
            <a:rPr lang="en-US" sz="1600" b="1" kern="1200" dirty="0">
              <a:solidFill>
                <a:srgbClr val="7030A0"/>
              </a:solidFill>
              <a:latin typeface="Calibri"/>
              <a:ea typeface="+mn-ea"/>
              <a:cs typeface="+mn-cs"/>
            </a:rPr>
            <a:t>GABA</a:t>
          </a:r>
          <a:endParaRPr lang="ar-SA" sz="1600" b="1" kern="1200" dirty="0">
            <a:solidFill>
              <a:srgbClr val="7030A0"/>
            </a:solidFill>
            <a:latin typeface="Calibri"/>
            <a:ea typeface="+mn-ea"/>
            <a:cs typeface="+mn-cs"/>
          </a:endParaRPr>
        </a:p>
      </dsp:txBody>
      <dsp:txXfrm>
        <a:off x="5029201" y="3784776"/>
        <a:ext cx="1657743" cy="383159"/>
      </dsp:txXfrm>
    </dsp:sp>
    <dsp:sp modelId="{02A92F18-295E-44EA-B1E2-A874BEDE1961}">
      <dsp:nvSpPr>
        <dsp:cNvPr id="0" name=""/>
        <dsp:cNvSpPr/>
      </dsp:nvSpPr>
      <dsp:spPr>
        <a:xfrm>
          <a:off x="4800598" y="4360344"/>
          <a:ext cx="1352940" cy="676470"/>
        </a:xfrm>
        <a:prstGeom prst="rect">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rtl="1">
            <a:lnSpc>
              <a:spcPct val="90000"/>
            </a:lnSpc>
            <a:spcBef>
              <a:spcPct val="0"/>
            </a:spcBef>
            <a:spcAft>
              <a:spcPct val="35000"/>
            </a:spcAft>
            <a:buNone/>
          </a:pPr>
          <a:r>
            <a:rPr lang="en-US" sz="1600" b="1" kern="1200" dirty="0">
              <a:solidFill>
                <a:srgbClr val="FF0000"/>
              </a:solidFill>
            </a:rPr>
            <a:t>inhibitory</a:t>
          </a:r>
          <a:r>
            <a:rPr lang="en-US" sz="1600" kern="1200" dirty="0"/>
            <a:t> synapses in CNS</a:t>
          </a:r>
          <a:endParaRPr lang="ar-SA" sz="1600" kern="1200" dirty="0"/>
        </a:p>
      </dsp:txBody>
      <dsp:txXfrm>
        <a:off x="4800598" y="4360344"/>
        <a:ext cx="1352940" cy="676470"/>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217DF9FA-4800-4BD9-A56A-2B2C9018FCF4}" type="datetimeFigureOut">
              <a:rPr lang="ar-SA" smtClean="0"/>
              <a:t>15/05/44</a:t>
            </a:fld>
            <a:endParaRPr lang="ar-SA"/>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8B1D1208-5159-42BC-B99B-12F51E0DB595}" type="slidenum">
              <a:rPr lang="ar-SA" smtClean="0"/>
              <a:t>‹#›</a:t>
            </a:fld>
            <a:endParaRPr lang="ar-SA"/>
          </a:p>
        </p:txBody>
      </p:sp>
    </p:spTree>
    <p:extLst>
      <p:ext uri="{BB962C8B-B14F-4D97-AF65-F5344CB8AC3E}">
        <p14:creationId xmlns:p14="http://schemas.microsoft.com/office/powerpoint/2010/main" val="197416227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5"/>
          </p:nvPr>
        </p:nvSpPr>
        <p:spPr/>
        <p:txBody>
          <a:bodyPr/>
          <a:lstStyle/>
          <a:p>
            <a:fld id="{8B1D1208-5159-42BC-B99B-12F51E0DB595}" type="slidenum">
              <a:rPr lang="ar-SA" smtClean="0"/>
              <a:t>10</a:t>
            </a:fld>
            <a:endParaRPr lang="ar-SA"/>
          </a:p>
        </p:txBody>
      </p:sp>
    </p:spTree>
    <p:extLst>
      <p:ext uri="{BB962C8B-B14F-4D97-AF65-F5344CB8AC3E}">
        <p14:creationId xmlns:p14="http://schemas.microsoft.com/office/powerpoint/2010/main" val="11001211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5"/>
          </p:nvPr>
        </p:nvSpPr>
        <p:spPr/>
        <p:txBody>
          <a:bodyPr/>
          <a:lstStyle/>
          <a:p>
            <a:fld id="{8B1D1208-5159-42BC-B99B-12F51E0DB595}" type="slidenum">
              <a:rPr lang="ar-SA" smtClean="0"/>
              <a:t>24</a:t>
            </a:fld>
            <a:endParaRPr lang="ar-SA"/>
          </a:p>
        </p:txBody>
      </p:sp>
    </p:spTree>
    <p:extLst>
      <p:ext uri="{BB962C8B-B14F-4D97-AF65-F5344CB8AC3E}">
        <p14:creationId xmlns:p14="http://schemas.microsoft.com/office/powerpoint/2010/main" val="15734190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5"/>
          </p:nvPr>
        </p:nvSpPr>
        <p:spPr/>
        <p:txBody>
          <a:bodyPr/>
          <a:lstStyle/>
          <a:p>
            <a:fld id="{8B1D1208-5159-42BC-B99B-12F51E0DB595}" type="slidenum">
              <a:rPr lang="ar-SA" smtClean="0"/>
              <a:t>27</a:t>
            </a:fld>
            <a:endParaRPr lang="ar-SA"/>
          </a:p>
        </p:txBody>
      </p:sp>
    </p:spTree>
    <p:extLst>
      <p:ext uri="{BB962C8B-B14F-4D97-AF65-F5344CB8AC3E}">
        <p14:creationId xmlns:p14="http://schemas.microsoft.com/office/powerpoint/2010/main" val="1968846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5"/>
          </p:nvPr>
        </p:nvSpPr>
        <p:spPr/>
        <p:txBody>
          <a:bodyPr/>
          <a:lstStyle/>
          <a:p>
            <a:fld id="{8B1D1208-5159-42BC-B99B-12F51E0DB595}" type="slidenum">
              <a:rPr lang="ar-SA" smtClean="0"/>
              <a:t>28</a:t>
            </a:fld>
            <a:endParaRPr lang="ar-SA"/>
          </a:p>
        </p:txBody>
      </p:sp>
    </p:spTree>
    <p:extLst>
      <p:ext uri="{BB962C8B-B14F-4D97-AF65-F5344CB8AC3E}">
        <p14:creationId xmlns:p14="http://schemas.microsoft.com/office/powerpoint/2010/main" val="2564760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5"/>
          </p:nvPr>
        </p:nvSpPr>
        <p:spPr/>
        <p:txBody>
          <a:bodyPr/>
          <a:lstStyle/>
          <a:p>
            <a:fld id="{8B1D1208-5159-42BC-B99B-12F51E0DB595}" type="slidenum">
              <a:rPr lang="ar-SA" smtClean="0"/>
              <a:t>38</a:t>
            </a:fld>
            <a:endParaRPr lang="ar-SA"/>
          </a:p>
        </p:txBody>
      </p:sp>
    </p:spTree>
    <p:extLst>
      <p:ext uri="{BB962C8B-B14F-4D97-AF65-F5344CB8AC3E}">
        <p14:creationId xmlns:p14="http://schemas.microsoft.com/office/powerpoint/2010/main" val="27679277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5"/>
          </p:nvPr>
        </p:nvSpPr>
        <p:spPr/>
        <p:txBody>
          <a:bodyPr/>
          <a:lstStyle/>
          <a:p>
            <a:fld id="{8B1D1208-5159-42BC-B99B-12F51E0DB595}" type="slidenum">
              <a:rPr lang="ar-SA" smtClean="0"/>
              <a:t>43</a:t>
            </a:fld>
            <a:endParaRPr lang="ar-SA"/>
          </a:p>
        </p:txBody>
      </p:sp>
    </p:spTree>
    <p:extLst>
      <p:ext uri="{BB962C8B-B14F-4D97-AF65-F5344CB8AC3E}">
        <p14:creationId xmlns:p14="http://schemas.microsoft.com/office/powerpoint/2010/main" val="14792545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u="sng" dirty="0"/>
          </a:p>
        </p:txBody>
      </p:sp>
      <p:sp>
        <p:nvSpPr>
          <p:cNvPr id="4" name="عنصر نائب لرقم الشريحة 3"/>
          <p:cNvSpPr>
            <a:spLocks noGrp="1"/>
          </p:cNvSpPr>
          <p:nvPr>
            <p:ph type="sldNum" sz="quarter" idx="5"/>
          </p:nvPr>
        </p:nvSpPr>
        <p:spPr/>
        <p:txBody>
          <a:bodyPr/>
          <a:lstStyle/>
          <a:p>
            <a:fld id="{8B1D1208-5159-42BC-B99B-12F51E0DB595}" type="slidenum">
              <a:rPr lang="ar-SA" smtClean="0"/>
              <a:t>67</a:t>
            </a:fld>
            <a:endParaRPr lang="ar-SA"/>
          </a:p>
        </p:txBody>
      </p:sp>
    </p:spTree>
    <p:extLst>
      <p:ext uri="{BB962C8B-B14F-4D97-AF65-F5344CB8AC3E}">
        <p14:creationId xmlns:p14="http://schemas.microsoft.com/office/powerpoint/2010/main" val="630488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12/8/2022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gif"/><Relationship Id="rId7" Type="http://schemas.openxmlformats.org/officeDocument/2006/relationships/hyperlink" Target="https://ar.wikipedia.org/wiki/%D9%85%D9%8A%D8%A7%D9%84%D9%8A%D9%86" TargetMode="Externa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hyperlink" Target="https://ar.wikipedia.org/wiki/%D8%B9%D8%B5%D8%A8%D9%88%D9%86" TargetMode="External"/><Relationship Id="rId5" Type="http://schemas.openxmlformats.org/officeDocument/2006/relationships/hyperlink" Target="https://ar.wikipedia.org/wiki/%D9%85%D8%AD%D9%88%D8%B1_%D8%B9%D8%B5%D8%A8%D9%8A" TargetMode="External"/><Relationship Id="rId4" Type="http://schemas.openxmlformats.org/officeDocument/2006/relationships/hyperlink" Target="https://ar.wikipedia.org/wiki/%D8%AC%D9%87%D8%AF_%D8%A7%D9%84%D9%81%D8%B9%D9%84"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4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png"/></Relationships>
</file>

<file path=ppt/slides/_rels/slide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49.jpeg"/></Relationships>
</file>

<file path=ppt/slides/_rels/slide6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2808698" y="-7752352"/>
            <a:ext cx="5353583" cy="17276940"/>
          </a:xfrm>
          <a:prstGeom prst="rect">
            <a:avLst/>
          </a:prstGeom>
          <a:solidFill>
            <a:srgbClr val="005E62"/>
          </a:solidFill>
        </p:spPr>
      </p:sp>
      <p:sp>
        <p:nvSpPr>
          <p:cNvPr id="3" name="AutoShape 3"/>
          <p:cNvSpPr/>
          <p:nvPr/>
        </p:nvSpPr>
        <p:spPr>
          <a:xfrm rot="2700000">
            <a:off x="-4608136" y="1607463"/>
            <a:ext cx="5930465" cy="6072282"/>
          </a:xfrm>
          <a:prstGeom prst="rect">
            <a:avLst/>
          </a:prstGeom>
          <a:solidFill>
            <a:srgbClr val="D9D9D9"/>
          </a:solidFill>
        </p:spPr>
      </p:sp>
      <p:sp>
        <p:nvSpPr>
          <p:cNvPr id="4" name="AutoShape 4"/>
          <p:cNvSpPr/>
          <p:nvPr/>
        </p:nvSpPr>
        <p:spPr>
          <a:xfrm rot="2700000">
            <a:off x="4102098" y="-839072"/>
            <a:ext cx="48002" cy="3193977"/>
          </a:xfrm>
          <a:prstGeom prst="rect">
            <a:avLst/>
          </a:prstGeom>
          <a:solidFill>
            <a:srgbClr val="005E62"/>
          </a:solidFill>
        </p:spPr>
      </p:sp>
      <p:pic>
        <p:nvPicPr>
          <p:cNvPr id="5" name="Picture 5"/>
          <p:cNvPicPr>
            <a:picLocks noChangeAspect="1"/>
          </p:cNvPicPr>
          <p:nvPr/>
        </p:nvPicPr>
        <p:blipFill>
          <a:blip r:embed="rId2"/>
          <a:srcRect t="13418"/>
          <a:stretch>
            <a:fillRect/>
          </a:stretch>
        </p:blipFill>
        <p:spPr>
          <a:xfrm>
            <a:off x="16245194" y="0"/>
            <a:ext cx="2042806" cy="1772236"/>
          </a:xfrm>
          <a:prstGeom prst="rect">
            <a:avLst/>
          </a:prstGeom>
        </p:spPr>
      </p:pic>
      <p:sp>
        <p:nvSpPr>
          <p:cNvPr id="7" name="مربع نص 6">
            <a:extLst>
              <a:ext uri="{FF2B5EF4-FFF2-40B4-BE49-F238E27FC236}">
                <a16:creationId xmlns:a16="http://schemas.microsoft.com/office/drawing/2014/main" id="{193BC015-7023-C37A-B067-B584C7D6568C}"/>
              </a:ext>
            </a:extLst>
          </p:cNvPr>
          <p:cNvSpPr txBox="1"/>
          <p:nvPr/>
        </p:nvSpPr>
        <p:spPr>
          <a:xfrm>
            <a:off x="1143000" y="4638161"/>
            <a:ext cx="13215256" cy="1323439"/>
          </a:xfrm>
          <a:prstGeom prst="rect">
            <a:avLst/>
          </a:prstGeom>
          <a:noFill/>
        </p:spPr>
        <p:txBody>
          <a:bodyPr wrap="square">
            <a:spAutoFit/>
          </a:bodyPr>
          <a:lstStyle/>
          <a:p>
            <a:pPr algn="ctr"/>
            <a:r>
              <a:rPr lang="en-US" sz="4000" dirty="0"/>
              <a:t>Chapter 28 </a:t>
            </a:r>
          </a:p>
          <a:p>
            <a:pPr algn="ctr"/>
            <a:r>
              <a:rPr lang="en-US" sz="4000" dirty="0"/>
              <a:t>Nervous Systems</a:t>
            </a:r>
            <a:endParaRPr lang="ar-SA" sz="4000" dirty="0"/>
          </a:p>
        </p:txBody>
      </p:sp>
      <p:pic>
        <p:nvPicPr>
          <p:cNvPr id="1026" name="Picture 2" descr="undefined">
            <a:extLst>
              <a:ext uri="{FF2B5EF4-FFF2-40B4-BE49-F238E27FC236}">
                <a16:creationId xmlns:a16="http://schemas.microsoft.com/office/drawing/2014/main" id="{6D9DE469-E557-4174-3D46-02539AAD67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18810" y="3086100"/>
            <a:ext cx="6989810" cy="6209281"/>
          </a:xfrm>
          <a:prstGeom prst="rect">
            <a:avLst/>
          </a:prstGeom>
          <a:noFill/>
          <a:extLst>
            <a:ext uri="{909E8E84-426E-40DD-AFC4-6F175D3DCCD1}">
              <a14:hiddenFill xmlns:a14="http://schemas.microsoft.com/office/drawing/2010/main">
                <a:solidFill>
                  <a:srgbClr val="FFFFFF"/>
                </a:solidFill>
              </a14:hiddenFill>
            </a:ext>
          </a:extLst>
        </p:spPr>
      </p:pic>
      <p:sp>
        <p:nvSpPr>
          <p:cNvPr id="11" name="مربع نص 10">
            <a:extLst>
              <a:ext uri="{FF2B5EF4-FFF2-40B4-BE49-F238E27FC236}">
                <a16:creationId xmlns:a16="http://schemas.microsoft.com/office/drawing/2014/main" id="{88135BDA-2BAA-19DF-D2EC-B929FC0A174E}"/>
              </a:ext>
            </a:extLst>
          </p:cNvPr>
          <p:cNvSpPr txBox="1"/>
          <p:nvPr/>
        </p:nvSpPr>
        <p:spPr>
          <a:xfrm>
            <a:off x="10896600" y="9187436"/>
            <a:ext cx="8251371" cy="374845"/>
          </a:xfrm>
          <a:prstGeom prst="rect">
            <a:avLst/>
          </a:prstGeom>
          <a:noFill/>
        </p:spPr>
        <p:txBody>
          <a:bodyPr wrap="square">
            <a:spAutoFit/>
          </a:bodyPr>
          <a:lstStyle/>
          <a:p>
            <a:r>
              <a:rPr lang="en-US" dirty="0"/>
              <a:t>Ref:</a:t>
            </a:r>
            <a:r>
              <a:rPr lang="ar-SA" dirty="0"/>
              <a:t>https://shortest.link/7faK</a:t>
            </a:r>
          </a:p>
        </p:txBody>
      </p:sp>
      <p:sp>
        <p:nvSpPr>
          <p:cNvPr id="8" name="مربع نص 7">
            <a:extLst>
              <a:ext uri="{FF2B5EF4-FFF2-40B4-BE49-F238E27FC236}">
                <a16:creationId xmlns:a16="http://schemas.microsoft.com/office/drawing/2014/main" id="{10D7E228-BD25-37D6-4EC3-6BF6D6D9C236}"/>
              </a:ext>
            </a:extLst>
          </p:cNvPr>
          <p:cNvSpPr txBox="1"/>
          <p:nvPr/>
        </p:nvSpPr>
        <p:spPr>
          <a:xfrm>
            <a:off x="509773" y="8767976"/>
            <a:ext cx="7359418" cy="923330"/>
          </a:xfrm>
          <a:prstGeom prst="rect">
            <a:avLst/>
          </a:prstGeom>
          <a:noFill/>
        </p:spPr>
        <p:txBody>
          <a:bodyPr wrap="square">
            <a:spAutoFit/>
          </a:bodyPr>
          <a:lstStyle/>
          <a:p>
            <a:r>
              <a:rPr lang="en-US" sz="1800" dirty="0">
                <a:solidFill>
                  <a:srgbClr val="FF0000"/>
                </a:solidFill>
                <a:latin typeface="+mj-lt"/>
              </a:rPr>
              <a:t>* The slides are copied from the original slides of the course with some additions from Ms. Halima </a:t>
            </a:r>
            <a:r>
              <a:rPr lang="en-US" sz="1800" dirty="0" err="1">
                <a:solidFill>
                  <a:srgbClr val="FF0000"/>
                </a:solidFill>
                <a:latin typeface="+mj-lt"/>
              </a:rPr>
              <a:t>Rais</a:t>
            </a:r>
            <a:endParaRPr lang="en-US" sz="1800" dirty="0">
              <a:solidFill>
                <a:srgbClr val="FF0000"/>
              </a:solidFill>
              <a:latin typeface="+mj-lt"/>
            </a:endParaRPr>
          </a:p>
          <a:p>
            <a:r>
              <a:rPr lang="ar-SA" sz="1800" dirty="0">
                <a:solidFill>
                  <a:srgbClr val="FF0000"/>
                </a:solidFill>
                <a:latin typeface="+mj-lt"/>
              </a:rPr>
              <a:t>* تم استخدام العرض التقديمي الخاص بالمادة الأصلية مع إضافات من الشارحة حليمة ريس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2129981" y="-5111590"/>
            <a:ext cx="7086262" cy="7473345"/>
          </a:xfrm>
          <a:prstGeom prst="rect">
            <a:avLst/>
          </a:prstGeom>
          <a:solidFill>
            <a:srgbClr val="D9D9D9"/>
          </a:solidFill>
        </p:spPr>
      </p:sp>
      <p:sp>
        <p:nvSpPr>
          <p:cNvPr id="3" name="AutoShape 3"/>
          <p:cNvSpPr/>
          <p:nvPr/>
        </p:nvSpPr>
        <p:spPr>
          <a:xfrm rot="2700000">
            <a:off x="14429240" y="8667638"/>
            <a:ext cx="4725548" cy="4724623"/>
          </a:xfrm>
          <a:prstGeom prst="rect">
            <a:avLst/>
          </a:prstGeom>
          <a:solidFill>
            <a:srgbClr val="005E62"/>
          </a:solidFill>
        </p:spPr>
      </p:sp>
      <p:sp>
        <p:nvSpPr>
          <p:cNvPr id="4" name="AutoShape 4"/>
          <p:cNvSpPr/>
          <p:nvPr/>
        </p:nvSpPr>
        <p:spPr>
          <a:xfrm rot="2700000">
            <a:off x="4758409" y="-2300287"/>
            <a:ext cx="57378" cy="6072282"/>
          </a:xfrm>
          <a:prstGeom prst="rect">
            <a:avLst/>
          </a:prstGeom>
          <a:solidFill>
            <a:srgbClr val="005E62"/>
          </a:solidFill>
        </p:spPr>
      </p:sp>
      <p:sp>
        <p:nvSpPr>
          <p:cNvPr id="5" name="AutoShape 5"/>
          <p:cNvSpPr/>
          <p:nvPr/>
        </p:nvSpPr>
        <p:spPr>
          <a:xfrm rot="2700000">
            <a:off x="-274591" y="8749507"/>
            <a:ext cx="43907" cy="3580261"/>
          </a:xfrm>
          <a:prstGeom prst="rect">
            <a:avLst/>
          </a:prstGeom>
          <a:solidFill>
            <a:srgbClr val="005E62"/>
          </a:solidFill>
        </p:spPr>
      </p:sp>
      <p:pic>
        <p:nvPicPr>
          <p:cNvPr id="6" name="Picture 6"/>
          <p:cNvPicPr>
            <a:picLocks noChangeAspect="1"/>
          </p:cNvPicPr>
          <p:nvPr/>
        </p:nvPicPr>
        <p:blipFill>
          <a:blip r:embed="rId2"/>
          <a:srcRect t="13418"/>
          <a:stretch>
            <a:fillRect/>
          </a:stretch>
        </p:blipFill>
        <p:spPr>
          <a:xfrm>
            <a:off x="7297" y="73014"/>
            <a:ext cx="2042806" cy="1772236"/>
          </a:xfrm>
          <a:prstGeom prst="rect">
            <a:avLst/>
          </a:prstGeom>
        </p:spPr>
      </p:pic>
      <p:sp>
        <p:nvSpPr>
          <p:cNvPr id="8" name="مربع نص 7">
            <a:extLst>
              <a:ext uri="{FF2B5EF4-FFF2-40B4-BE49-F238E27FC236}">
                <a16:creationId xmlns:a16="http://schemas.microsoft.com/office/drawing/2014/main" id="{CD99CF6A-B7C6-905A-A3AF-AEA7EE122438}"/>
              </a:ext>
            </a:extLst>
          </p:cNvPr>
          <p:cNvSpPr txBox="1"/>
          <p:nvPr/>
        </p:nvSpPr>
        <p:spPr>
          <a:xfrm>
            <a:off x="4753428" y="4610100"/>
            <a:ext cx="11945256" cy="707886"/>
          </a:xfrm>
          <a:prstGeom prst="rect">
            <a:avLst/>
          </a:prstGeom>
          <a:noFill/>
        </p:spPr>
        <p:txBody>
          <a:bodyPr wrap="square">
            <a:spAutoFit/>
          </a:bodyPr>
          <a:lstStyle/>
          <a:p>
            <a:r>
              <a:rPr lang="en-US" sz="4000" dirty="0"/>
              <a:t>Nervous System Structure And Function</a:t>
            </a:r>
            <a:endParaRPr lang="ar-SA" sz="4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569061">
            <a:off x="12843991" y="1017656"/>
            <a:ext cx="11969608" cy="20267365"/>
          </a:xfrm>
          <a:prstGeom prst="rect">
            <a:avLst/>
          </a:prstGeom>
          <a:solidFill>
            <a:srgbClr val="005E62"/>
          </a:solidFill>
        </p:spPr>
      </p:sp>
      <p:sp>
        <p:nvSpPr>
          <p:cNvPr id="3" name="AutoShape 3"/>
          <p:cNvSpPr/>
          <p:nvPr/>
        </p:nvSpPr>
        <p:spPr>
          <a:xfrm rot="2700000">
            <a:off x="16346645" y="1607669"/>
            <a:ext cx="3882710" cy="3975558"/>
          </a:xfrm>
          <a:prstGeom prst="rect">
            <a:avLst/>
          </a:prstGeom>
          <a:solidFill>
            <a:srgbClr val="D9D9D9"/>
          </a:solidFill>
        </p:spPr>
      </p:sp>
      <p:sp>
        <p:nvSpPr>
          <p:cNvPr id="4" name="AutoShape 4"/>
          <p:cNvSpPr/>
          <p:nvPr/>
        </p:nvSpPr>
        <p:spPr>
          <a:xfrm rot="2700000">
            <a:off x="12692573" y="-1218579"/>
            <a:ext cx="57378" cy="6072282"/>
          </a:xfrm>
          <a:prstGeom prst="rect">
            <a:avLst/>
          </a:prstGeom>
          <a:solidFill>
            <a:srgbClr val="F8FBFD"/>
          </a:solidFill>
        </p:spPr>
      </p:sp>
      <p:pic>
        <p:nvPicPr>
          <p:cNvPr id="5" name="Picture 5"/>
          <p:cNvPicPr>
            <a:picLocks noChangeAspect="1"/>
          </p:cNvPicPr>
          <p:nvPr/>
        </p:nvPicPr>
        <p:blipFill>
          <a:blip r:embed="rId2"/>
          <a:srcRect t="13418"/>
          <a:stretch>
            <a:fillRect/>
          </a:stretch>
        </p:blipFill>
        <p:spPr>
          <a:xfrm>
            <a:off x="0" y="-68988"/>
            <a:ext cx="2042806" cy="1772236"/>
          </a:xfrm>
          <a:prstGeom prst="rect">
            <a:avLst/>
          </a:prstGeom>
        </p:spPr>
      </p:pic>
      <p:sp>
        <p:nvSpPr>
          <p:cNvPr id="7" name="مربع نص 6">
            <a:extLst>
              <a:ext uri="{FF2B5EF4-FFF2-40B4-BE49-F238E27FC236}">
                <a16:creationId xmlns:a16="http://schemas.microsoft.com/office/drawing/2014/main" id="{C70B9636-2790-2AA7-23F6-D39E3F0A2695}"/>
              </a:ext>
            </a:extLst>
          </p:cNvPr>
          <p:cNvSpPr txBox="1"/>
          <p:nvPr/>
        </p:nvSpPr>
        <p:spPr>
          <a:xfrm>
            <a:off x="2362200" y="1922622"/>
            <a:ext cx="15058570" cy="584775"/>
          </a:xfrm>
          <a:prstGeom prst="rect">
            <a:avLst/>
          </a:prstGeom>
          <a:noFill/>
        </p:spPr>
        <p:txBody>
          <a:bodyPr wrap="square">
            <a:spAutoFit/>
          </a:bodyPr>
          <a:lstStyle/>
          <a:p>
            <a:r>
              <a:rPr lang="en-US" sz="3200" dirty="0"/>
              <a:t>28.1 Nervous systems receive sensory input, interpret it, and send out commands</a:t>
            </a:r>
            <a:endParaRPr lang="ar-SA" sz="3200" dirty="0"/>
          </a:p>
        </p:txBody>
      </p:sp>
      <p:sp>
        <p:nvSpPr>
          <p:cNvPr id="9" name="مربع نص 8">
            <a:extLst>
              <a:ext uri="{FF2B5EF4-FFF2-40B4-BE49-F238E27FC236}">
                <a16:creationId xmlns:a16="http://schemas.microsoft.com/office/drawing/2014/main" id="{9F3C4861-F432-E5A0-14E1-B19862AFD904}"/>
              </a:ext>
            </a:extLst>
          </p:cNvPr>
          <p:cNvSpPr txBox="1"/>
          <p:nvPr/>
        </p:nvSpPr>
        <p:spPr>
          <a:xfrm>
            <a:off x="3581400" y="3326778"/>
            <a:ext cx="10134600" cy="3046988"/>
          </a:xfrm>
          <a:prstGeom prst="rect">
            <a:avLst/>
          </a:prstGeom>
          <a:noFill/>
        </p:spPr>
        <p:txBody>
          <a:bodyPr wrap="square">
            <a:spAutoFit/>
          </a:bodyPr>
          <a:lstStyle/>
          <a:p>
            <a:r>
              <a:rPr lang="en-US" sz="3200" dirty="0"/>
              <a:t>• Two major organ systems are responsible for coordinating functions of the animal body: </a:t>
            </a:r>
          </a:p>
          <a:p>
            <a:pPr marL="514350" indent="-514350">
              <a:buAutoNum type="arabicPeriod"/>
            </a:pPr>
            <a:r>
              <a:rPr lang="en-US" sz="3200" dirty="0"/>
              <a:t>the endocrine system, with slower and more sustained responses. </a:t>
            </a:r>
          </a:p>
          <a:p>
            <a:r>
              <a:rPr lang="en-US" sz="3200" dirty="0"/>
              <a:t>2. the nervous system, with faster and less sustained responses</a:t>
            </a:r>
            <a:endParaRPr lang="ar-SA" sz="3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2544289" y="-5141853"/>
            <a:ext cx="6665510" cy="6664206"/>
          </a:xfrm>
          <a:prstGeom prst="rect">
            <a:avLst/>
          </a:prstGeom>
          <a:solidFill>
            <a:srgbClr val="005E62"/>
          </a:solidFill>
        </p:spPr>
      </p:sp>
      <p:sp>
        <p:nvSpPr>
          <p:cNvPr id="3" name="AutoShape 3"/>
          <p:cNvSpPr/>
          <p:nvPr/>
        </p:nvSpPr>
        <p:spPr>
          <a:xfrm rot="2700000">
            <a:off x="3996409" y="-2300287"/>
            <a:ext cx="57378" cy="6072282"/>
          </a:xfrm>
          <a:prstGeom prst="rect">
            <a:avLst/>
          </a:prstGeom>
          <a:solidFill>
            <a:srgbClr val="005E62"/>
          </a:solidFill>
        </p:spPr>
      </p:sp>
      <p:sp>
        <p:nvSpPr>
          <p:cNvPr id="4" name="AutoShape 4"/>
          <p:cNvSpPr/>
          <p:nvPr/>
        </p:nvSpPr>
        <p:spPr>
          <a:xfrm rot="1245440">
            <a:off x="18266046" y="5285742"/>
            <a:ext cx="43907" cy="3580261"/>
          </a:xfrm>
          <a:prstGeom prst="rect">
            <a:avLst/>
          </a:prstGeom>
          <a:solidFill>
            <a:srgbClr val="005E62"/>
          </a:solidFill>
        </p:spPr>
      </p:sp>
      <p:sp>
        <p:nvSpPr>
          <p:cNvPr id="5" name="AutoShape 5"/>
          <p:cNvSpPr/>
          <p:nvPr/>
        </p:nvSpPr>
        <p:spPr>
          <a:xfrm rot="1245440">
            <a:off x="18266046" y="6288404"/>
            <a:ext cx="43907" cy="3580261"/>
          </a:xfrm>
          <a:prstGeom prst="rect">
            <a:avLst/>
          </a:prstGeom>
          <a:solidFill>
            <a:srgbClr val="005E62"/>
          </a:solidFill>
        </p:spPr>
      </p:sp>
      <p:pic>
        <p:nvPicPr>
          <p:cNvPr id="6" name="Picture 6"/>
          <p:cNvPicPr>
            <a:picLocks noChangeAspect="1"/>
          </p:cNvPicPr>
          <p:nvPr/>
        </p:nvPicPr>
        <p:blipFill>
          <a:blip r:embed="rId2"/>
          <a:srcRect t="13418"/>
          <a:stretch>
            <a:fillRect/>
          </a:stretch>
        </p:blipFill>
        <p:spPr>
          <a:xfrm>
            <a:off x="16237897" y="151296"/>
            <a:ext cx="2042806" cy="1772236"/>
          </a:xfrm>
          <a:prstGeom prst="rect">
            <a:avLst/>
          </a:prstGeom>
        </p:spPr>
      </p:pic>
      <p:sp>
        <p:nvSpPr>
          <p:cNvPr id="8" name="مربع نص 7">
            <a:extLst>
              <a:ext uri="{FF2B5EF4-FFF2-40B4-BE49-F238E27FC236}">
                <a16:creationId xmlns:a16="http://schemas.microsoft.com/office/drawing/2014/main" id="{45FF9DE1-80E5-F9B3-CA22-EC900FDC75C3}"/>
              </a:ext>
            </a:extLst>
          </p:cNvPr>
          <p:cNvSpPr txBox="1"/>
          <p:nvPr/>
        </p:nvSpPr>
        <p:spPr>
          <a:xfrm>
            <a:off x="3657600" y="3870665"/>
            <a:ext cx="11444514" cy="3046988"/>
          </a:xfrm>
          <a:prstGeom prst="rect">
            <a:avLst/>
          </a:prstGeom>
          <a:noFill/>
        </p:spPr>
        <p:txBody>
          <a:bodyPr wrap="square">
            <a:spAutoFit/>
          </a:bodyPr>
          <a:lstStyle>
            <a:defPPr>
              <a:defRPr lang="en-US"/>
            </a:defPPr>
            <a:lvl1pPr>
              <a:defRPr sz="3200"/>
            </a:lvl1pPr>
          </a:lstStyle>
          <a:p>
            <a:r>
              <a:rPr lang="en-US" dirty="0"/>
              <a:t>• Communication within the nervous system relies on neurons, nerve cells that transmit information via electrical and chemical signals. </a:t>
            </a:r>
          </a:p>
          <a:p>
            <a:r>
              <a:rPr lang="en-US" dirty="0"/>
              <a:t>• A neuron consists of </a:t>
            </a:r>
          </a:p>
          <a:p>
            <a:r>
              <a:rPr lang="en-US" dirty="0"/>
              <a:t>• a </a:t>
            </a:r>
            <a:r>
              <a:rPr lang="en-US" dirty="0">
                <a:solidFill>
                  <a:srgbClr val="7030A0"/>
                </a:solidFill>
              </a:rPr>
              <a:t>cell body</a:t>
            </a:r>
            <a:r>
              <a:rPr lang="en-US" dirty="0"/>
              <a:t>, containing the nucleus and other cell organelles, and </a:t>
            </a:r>
          </a:p>
          <a:p>
            <a:r>
              <a:rPr lang="en-US" dirty="0"/>
              <a:t>• </a:t>
            </a:r>
            <a:r>
              <a:rPr lang="en-US" dirty="0">
                <a:solidFill>
                  <a:srgbClr val="7030A0"/>
                </a:solidFill>
              </a:rPr>
              <a:t>long, thin extensions (Axon) </a:t>
            </a:r>
            <a:r>
              <a:rPr lang="en-US" dirty="0"/>
              <a:t>that convey signals. </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p:cNvPicPr>
            <a:picLocks noChangeAspect="1"/>
          </p:cNvPicPr>
          <p:nvPr/>
        </p:nvPicPr>
        <p:blipFill>
          <a:blip r:embed="rId2"/>
          <a:srcRect t="13418"/>
          <a:stretch>
            <a:fillRect/>
          </a:stretch>
        </p:blipFill>
        <p:spPr>
          <a:xfrm>
            <a:off x="314826" y="139829"/>
            <a:ext cx="2042806" cy="1772236"/>
          </a:xfrm>
          <a:prstGeom prst="rect">
            <a:avLst/>
          </a:prstGeom>
        </p:spPr>
      </p:pic>
      <p:sp>
        <p:nvSpPr>
          <p:cNvPr id="7" name="مربع نص 6">
            <a:extLst>
              <a:ext uri="{FF2B5EF4-FFF2-40B4-BE49-F238E27FC236}">
                <a16:creationId xmlns:a16="http://schemas.microsoft.com/office/drawing/2014/main" id="{E8EE08D9-D6D4-9AC7-0B59-F600DAC91FDB}"/>
              </a:ext>
            </a:extLst>
          </p:cNvPr>
          <p:cNvSpPr txBox="1"/>
          <p:nvPr/>
        </p:nvSpPr>
        <p:spPr>
          <a:xfrm>
            <a:off x="990600" y="3470785"/>
            <a:ext cx="11125200" cy="4031873"/>
          </a:xfrm>
          <a:prstGeom prst="rect">
            <a:avLst/>
          </a:prstGeom>
          <a:noFill/>
        </p:spPr>
        <p:txBody>
          <a:bodyPr wrap="square">
            <a:spAutoFit/>
          </a:bodyPr>
          <a:lstStyle>
            <a:defPPr>
              <a:defRPr lang="en-US"/>
            </a:defPPr>
            <a:lvl1pPr>
              <a:defRPr sz="3200"/>
            </a:lvl1pPr>
          </a:lstStyle>
          <a:p>
            <a:r>
              <a:rPr lang="en-US" dirty="0"/>
              <a:t>• Nervous systems usually have two main anatomical divisions. </a:t>
            </a:r>
          </a:p>
          <a:p>
            <a:r>
              <a:rPr lang="en-US" dirty="0"/>
              <a:t>1. </a:t>
            </a:r>
            <a:r>
              <a:rPr lang="en-US" u="sng" dirty="0">
                <a:solidFill>
                  <a:schemeClr val="tx2"/>
                </a:solidFill>
              </a:rPr>
              <a:t>The central nervous system (CNS) </a:t>
            </a:r>
            <a:r>
              <a:rPr lang="en-US" dirty="0"/>
              <a:t>consists of the </a:t>
            </a:r>
          </a:p>
          <a:p>
            <a:r>
              <a:rPr lang="en-US" dirty="0"/>
              <a:t>• Brain and </a:t>
            </a:r>
          </a:p>
          <a:p>
            <a:r>
              <a:rPr lang="en-US" dirty="0"/>
              <a:t>• Spinal cord (vertebrates). </a:t>
            </a:r>
          </a:p>
          <a:p>
            <a:r>
              <a:rPr lang="en-US" dirty="0"/>
              <a:t>2. </a:t>
            </a:r>
            <a:r>
              <a:rPr lang="en-US" u="sng" dirty="0">
                <a:solidFill>
                  <a:schemeClr val="tx2"/>
                </a:solidFill>
              </a:rPr>
              <a:t>The peripheral nervous system (PNS) </a:t>
            </a:r>
            <a:r>
              <a:rPr lang="en-US" dirty="0"/>
              <a:t>is located outside the CNS and consists of </a:t>
            </a:r>
          </a:p>
          <a:p>
            <a:r>
              <a:rPr lang="en-US" dirty="0"/>
              <a:t>• nerves (bundles of neurons wrapped in connective tissue ) and </a:t>
            </a:r>
          </a:p>
          <a:p>
            <a:r>
              <a:rPr lang="en-US" dirty="0"/>
              <a:t>• ganglia (clusters of neuron cell bodies).</a:t>
            </a:r>
            <a:endParaRPr lang="ar-SA" dirty="0"/>
          </a:p>
        </p:txBody>
      </p:sp>
      <p:pic>
        <p:nvPicPr>
          <p:cNvPr id="12" name="صورة 11">
            <a:extLst>
              <a:ext uri="{FF2B5EF4-FFF2-40B4-BE49-F238E27FC236}">
                <a16:creationId xmlns:a16="http://schemas.microsoft.com/office/drawing/2014/main" id="{00B4F3D9-76B4-84E4-5310-45AD526E77A7}"/>
              </a:ext>
            </a:extLst>
          </p:cNvPr>
          <p:cNvPicPr>
            <a:picLocks noChangeAspect="1"/>
          </p:cNvPicPr>
          <p:nvPr/>
        </p:nvPicPr>
        <p:blipFill>
          <a:blip r:embed="rId3"/>
          <a:stretch>
            <a:fillRect/>
          </a:stretch>
        </p:blipFill>
        <p:spPr>
          <a:xfrm>
            <a:off x="12649200" y="2300610"/>
            <a:ext cx="5238750" cy="637222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p:cNvSpPr/>
          <p:nvPr/>
        </p:nvSpPr>
        <p:spPr>
          <a:xfrm rot="2700000">
            <a:off x="17883076" y="6813736"/>
            <a:ext cx="2839428" cy="2838872"/>
          </a:xfrm>
          <a:prstGeom prst="rect">
            <a:avLst/>
          </a:prstGeom>
          <a:solidFill>
            <a:srgbClr val="005E62"/>
          </a:solidFill>
        </p:spPr>
      </p:sp>
      <p:sp>
        <p:nvSpPr>
          <p:cNvPr id="5" name="AutoShape 5"/>
          <p:cNvSpPr/>
          <p:nvPr/>
        </p:nvSpPr>
        <p:spPr>
          <a:xfrm rot="2700000">
            <a:off x="-1420674" y="7703200"/>
            <a:ext cx="1950383" cy="2219235"/>
          </a:xfrm>
          <a:prstGeom prst="rect">
            <a:avLst/>
          </a:prstGeom>
          <a:solidFill>
            <a:srgbClr val="005E62"/>
          </a:solidFill>
        </p:spPr>
      </p:sp>
      <p:sp>
        <p:nvSpPr>
          <p:cNvPr id="6" name="AutoShape 6"/>
          <p:cNvSpPr/>
          <p:nvPr/>
        </p:nvSpPr>
        <p:spPr>
          <a:xfrm rot="2700000">
            <a:off x="16861331" y="9690546"/>
            <a:ext cx="2839428" cy="50503"/>
          </a:xfrm>
          <a:prstGeom prst="rect">
            <a:avLst/>
          </a:prstGeom>
          <a:solidFill>
            <a:srgbClr val="005E62"/>
          </a:solidFill>
        </p:spPr>
      </p:sp>
      <p:sp>
        <p:nvSpPr>
          <p:cNvPr id="7" name="AutoShape 7"/>
          <p:cNvSpPr/>
          <p:nvPr/>
        </p:nvSpPr>
        <p:spPr>
          <a:xfrm rot="2700000">
            <a:off x="-274591" y="8749507"/>
            <a:ext cx="43907" cy="3580261"/>
          </a:xfrm>
          <a:prstGeom prst="rect">
            <a:avLst/>
          </a:prstGeom>
          <a:solidFill>
            <a:srgbClr val="005E62"/>
          </a:solidFill>
        </p:spPr>
      </p:sp>
      <p:pic>
        <p:nvPicPr>
          <p:cNvPr id="8" name="Picture 8"/>
          <p:cNvPicPr>
            <a:picLocks noChangeAspect="1"/>
          </p:cNvPicPr>
          <p:nvPr/>
        </p:nvPicPr>
        <p:blipFill>
          <a:blip r:embed="rId2"/>
          <a:srcRect t="13418"/>
          <a:stretch>
            <a:fillRect/>
          </a:stretch>
        </p:blipFill>
        <p:spPr>
          <a:xfrm>
            <a:off x="-55976" y="2555"/>
            <a:ext cx="2042806" cy="1772236"/>
          </a:xfrm>
          <a:prstGeom prst="rect">
            <a:avLst/>
          </a:prstGeom>
        </p:spPr>
      </p:pic>
      <p:sp>
        <p:nvSpPr>
          <p:cNvPr id="10" name="مربع نص 9">
            <a:extLst>
              <a:ext uri="{FF2B5EF4-FFF2-40B4-BE49-F238E27FC236}">
                <a16:creationId xmlns:a16="http://schemas.microsoft.com/office/drawing/2014/main" id="{222D96B3-9FC7-71EE-B05B-D38B6E12CAFA}"/>
              </a:ext>
            </a:extLst>
          </p:cNvPr>
          <p:cNvSpPr txBox="1"/>
          <p:nvPr/>
        </p:nvSpPr>
        <p:spPr>
          <a:xfrm>
            <a:off x="2743200" y="2247901"/>
            <a:ext cx="11625942" cy="584775"/>
          </a:xfrm>
          <a:prstGeom prst="rect">
            <a:avLst/>
          </a:prstGeom>
          <a:noFill/>
        </p:spPr>
        <p:txBody>
          <a:bodyPr wrap="square">
            <a:spAutoFit/>
          </a:bodyPr>
          <a:lstStyle>
            <a:defPPr>
              <a:defRPr lang="en-US"/>
            </a:defPPr>
            <a:lvl1pPr>
              <a:defRPr sz="3200"/>
            </a:lvl1pPr>
          </a:lstStyle>
          <a:p>
            <a:r>
              <a:rPr lang="en-US" dirty="0"/>
              <a:t>• A nervous system has three interconnected functions: </a:t>
            </a:r>
          </a:p>
        </p:txBody>
      </p:sp>
      <p:graphicFrame>
        <p:nvGraphicFramePr>
          <p:cNvPr id="11" name="رسم تخطيطي 10">
            <a:extLst>
              <a:ext uri="{FF2B5EF4-FFF2-40B4-BE49-F238E27FC236}">
                <a16:creationId xmlns:a16="http://schemas.microsoft.com/office/drawing/2014/main" id="{E0DFF202-5525-7EB6-F3CA-9A4319401130}"/>
              </a:ext>
            </a:extLst>
          </p:cNvPr>
          <p:cNvGraphicFramePr/>
          <p:nvPr>
            <p:extLst>
              <p:ext uri="{D42A27DB-BD31-4B8C-83A1-F6EECF244321}">
                <p14:modId xmlns:p14="http://schemas.microsoft.com/office/powerpoint/2010/main" val="3732292968"/>
              </p:ext>
            </p:extLst>
          </p:nvPr>
        </p:nvGraphicFramePr>
        <p:xfrm>
          <a:off x="2362200" y="3695700"/>
          <a:ext cx="12954000" cy="39389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30234" y="-2178547"/>
            <a:ext cx="3405260" cy="3404594"/>
          </a:xfrm>
          <a:prstGeom prst="rect">
            <a:avLst/>
          </a:prstGeom>
          <a:solidFill>
            <a:srgbClr val="D9D9D9"/>
          </a:solidFill>
        </p:spPr>
      </p:sp>
      <p:sp>
        <p:nvSpPr>
          <p:cNvPr id="4" name="AutoShape 4"/>
          <p:cNvSpPr/>
          <p:nvPr/>
        </p:nvSpPr>
        <p:spPr>
          <a:xfrm rot="2700000">
            <a:off x="-569582" y="394151"/>
            <a:ext cx="3196564" cy="61266"/>
          </a:xfrm>
          <a:prstGeom prst="rect">
            <a:avLst/>
          </a:prstGeom>
          <a:solidFill>
            <a:srgbClr val="D9D9D9"/>
          </a:solidFill>
        </p:spPr>
      </p:sp>
      <p:pic>
        <p:nvPicPr>
          <p:cNvPr id="6" name="Picture 6"/>
          <p:cNvPicPr>
            <a:picLocks noChangeAspect="1"/>
          </p:cNvPicPr>
          <p:nvPr/>
        </p:nvPicPr>
        <p:blipFill>
          <a:blip r:embed="rId2"/>
          <a:srcRect t="13418"/>
          <a:stretch>
            <a:fillRect/>
          </a:stretch>
        </p:blipFill>
        <p:spPr>
          <a:xfrm>
            <a:off x="16287042" y="-56982"/>
            <a:ext cx="2042806" cy="1772236"/>
          </a:xfrm>
          <a:prstGeom prst="rect">
            <a:avLst/>
          </a:prstGeom>
        </p:spPr>
      </p:pic>
      <p:pic>
        <p:nvPicPr>
          <p:cNvPr id="8" name="صورة 7">
            <a:extLst>
              <a:ext uri="{FF2B5EF4-FFF2-40B4-BE49-F238E27FC236}">
                <a16:creationId xmlns:a16="http://schemas.microsoft.com/office/drawing/2014/main" id="{92FF63A5-E6FC-DF7F-6795-7D298AA7797A}"/>
              </a:ext>
            </a:extLst>
          </p:cNvPr>
          <p:cNvPicPr>
            <a:picLocks noChangeAspect="1"/>
          </p:cNvPicPr>
          <p:nvPr/>
        </p:nvPicPr>
        <p:blipFill>
          <a:blip r:embed="rId3"/>
          <a:stretch>
            <a:fillRect/>
          </a:stretch>
        </p:blipFill>
        <p:spPr>
          <a:xfrm>
            <a:off x="3886200" y="927100"/>
            <a:ext cx="11068050" cy="8432800"/>
          </a:xfrm>
          <a:prstGeom prst="rect">
            <a:avLst/>
          </a:prstGeom>
        </p:spPr>
      </p:pic>
      <p:sp>
        <p:nvSpPr>
          <p:cNvPr id="9" name="مستطيل 8">
            <a:extLst>
              <a:ext uri="{FF2B5EF4-FFF2-40B4-BE49-F238E27FC236}">
                <a16:creationId xmlns:a16="http://schemas.microsoft.com/office/drawing/2014/main" id="{EF44A04A-0D86-5879-452C-A638DE4C4D70}"/>
              </a:ext>
            </a:extLst>
          </p:cNvPr>
          <p:cNvSpPr/>
          <p:nvPr/>
        </p:nvSpPr>
        <p:spPr>
          <a:xfrm>
            <a:off x="3733800" y="7810500"/>
            <a:ext cx="3078311" cy="1143000"/>
          </a:xfrm>
          <a:prstGeom prst="rect">
            <a:avLst/>
          </a:prstGeom>
          <a:ln>
            <a:noFill/>
          </a:ln>
        </p:spPr>
        <p:style>
          <a:lnRef idx="2">
            <a:schemeClr val="dk1"/>
          </a:lnRef>
          <a:fillRef idx="1">
            <a:schemeClr val="lt1"/>
          </a:fillRef>
          <a:effectRef idx="0">
            <a:schemeClr val="dk1"/>
          </a:effectRef>
          <a:fontRef idx="minor">
            <a:schemeClr val="dk1"/>
          </a:fontRef>
        </p:style>
        <p:txBody>
          <a:bodyPr rtlCol="1" anchor="ctr"/>
          <a:lstStyle/>
          <a:p>
            <a:pPr algn="ctr"/>
            <a:endParaRPr lang="ar-SA" dirty="0"/>
          </a:p>
        </p:txBody>
      </p:sp>
      <p:pic>
        <p:nvPicPr>
          <p:cNvPr id="11" name="صورة 10">
            <a:extLst>
              <a:ext uri="{FF2B5EF4-FFF2-40B4-BE49-F238E27FC236}">
                <a16:creationId xmlns:a16="http://schemas.microsoft.com/office/drawing/2014/main" id="{255AEED9-E6F1-7664-68A3-C20F052D961D}"/>
              </a:ext>
            </a:extLst>
          </p:cNvPr>
          <p:cNvPicPr>
            <a:picLocks noChangeAspect="1"/>
          </p:cNvPicPr>
          <p:nvPr/>
        </p:nvPicPr>
        <p:blipFill>
          <a:blip r:embed="rId4"/>
          <a:stretch>
            <a:fillRect/>
          </a:stretch>
        </p:blipFill>
        <p:spPr>
          <a:xfrm>
            <a:off x="4389289" y="9086247"/>
            <a:ext cx="5486400" cy="54730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1328966">
            <a:off x="-3254626" y="548651"/>
            <a:ext cx="4335434" cy="5593352"/>
          </a:xfrm>
          <a:prstGeom prst="rect">
            <a:avLst/>
          </a:prstGeom>
          <a:solidFill>
            <a:srgbClr val="005E62"/>
          </a:solidFill>
        </p:spPr>
      </p:sp>
      <p:sp>
        <p:nvSpPr>
          <p:cNvPr id="4" name="AutoShape 4"/>
          <p:cNvSpPr/>
          <p:nvPr/>
        </p:nvSpPr>
        <p:spPr>
          <a:xfrm rot="2700000">
            <a:off x="4090085" y="-1911813"/>
            <a:ext cx="88939" cy="3999759"/>
          </a:xfrm>
          <a:prstGeom prst="rect">
            <a:avLst/>
          </a:prstGeom>
          <a:solidFill>
            <a:srgbClr val="005E62"/>
          </a:solidFill>
        </p:spPr>
      </p:sp>
      <p:sp>
        <p:nvSpPr>
          <p:cNvPr id="5" name="AutoShape 5"/>
          <p:cNvSpPr/>
          <p:nvPr/>
        </p:nvSpPr>
        <p:spPr>
          <a:xfrm rot="2700000">
            <a:off x="-3700111" y="-4153402"/>
            <a:ext cx="6665510" cy="6664206"/>
          </a:xfrm>
          <a:prstGeom prst="rect">
            <a:avLst/>
          </a:prstGeom>
          <a:solidFill>
            <a:srgbClr val="D9D9D9"/>
          </a:solidFill>
        </p:spPr>
      </p:sp>
      <p:pic>
        <p:nvPicPr>
          <p:cNvPr id="6" name="Picture 6"/>
          <p:cNvPicPr>
            <a:picLocks noChangeAspect="1"/>
          </p:cNvPicPr>
          <p:nvPr/>
        </p:nvPicPr>
        <p:blipFill>
          <a:blip r:embed="rId2"/>
          <a:srcRect t="13418"/>
          <a:stretch>
            <a:fillRect/>
          </a:stretch>
        </p:blipFill>
        <p:spPr>
          <a:xfrm>
            <a:off x="0" y="0"/>
            <a:ext cx="2042806" cy="1772236"/>
          </a:xfrm>
          <a:prstGeom prst="rect">
            <a:avLst/>
          </a:prstGeom>
        </p:spPr>
      </p:pic>
      <p:sp>
        <p:nvSpPr>
          <p:cNvPr id="8" name="مربع نص 7">
            <a:extLst>
              <a:ext uri="{FF2B5EF4-FFF2-40B4-BE49-F238E27FC236}">
                <a16:creationId xmlns:a16="http://schemas.microsoft.com/office/drawing/2014/main" id="{8D2A357D-C18C-C491-BBA2-938F70622AB9}"/>
              </a:ext>
            </a:extLst>
          </p:cNvPr>
          <p:cNvSpPr txBox="1"/>
          <p:nvPr/>
        </p:nvSpPr>
        <p:spPr>
          <a:xfrm>
            <a:off x="2906305" y="2772660"/>
            <a:ext cx="12620170" cy="1077218"/>
          </a:xfrm>
          <a:prstGeom prst="rect">
            <a:avLst/>
          </a:prstGeom>
          <a:noFill/>
        </p:spPr>
        <p:txBody>
          <a:bodyPr wrap="square">
            <a:spAutoFit/>
          </a:bodyPr>
          <a:lstStyle>
            <a:defPPr>
              <a:defRPr lang="en-US"/>
            </a:defPPr>
            <a:lvl1pPr>
              <a:defRPr sz="3200"/>
            </a:lvl1pPr>
          </a:lstStyle>
          <a:p>
            <a:r>
              <a:rPr lang="en-US" dirty="0"/>
              <a:t>• Three functional types of neurons correspond to a nervous system’s three main functions: </a:t>
            </a:r>
          </a:p>
        </p:txBody>
      </p:sp>
      <p:graphicFrame>
        <p:nvGraphicFramePr>
          <p:cNvPr id="9" name="رسم تخطيطي 8">
            <a:extLst>
              <a:ext uri="{FF2B5EF4-FFF2-40B4-BE49-F238E27FC236}">
                <a16:creationId xmlns:a16="http://schemas.microsoft.com/office/drawing/2014/main" id="{4A721B90-EDDA-9E96-B1DC-499BE6AABB5D}"/>
              </a:ext>
            </a:extLst>
          </p:cNvPr>
          <p:cNvGraphicFramePr/>
          <p:nvPr>
            <p:extLst>
              <p:ext uri="{D42A27DB-BD31-4B8C-83A1-F6EECF244321}">
                <p14:modId xmlns:p14="http://schemas.microsoft.com/office/powerpoint/2010/main" val="3088758350"/>
              </p:ext>
            </p:extLst>
          </p:nvPr>
        </p:nvGraphicFramePr>
        <p:xfrm>
          <a:off x="2057320" y="5134429"/>
          <a:ext cx="14859000" cy="31081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926545" y="-5713353"/>
            <a:ext cx="6665510" cy="6664206"/>
          </a:xfrm>
          <a:prstGeom prst="rect">
            <a:avLst/>
          </a:prstGeom>
          <a:solidFill>
            <a:srgbClr val="005E62"/>
          </a:solidFill>
        </p:spPr>
      </p:sp>
      <p:sp>
        <p:nvSpPr>
          <p:cNvPr id="3" name="AutoShape 3"/>
          <p:cNvSpPr/>
          <p:nvPr/>
        </p:nvSpPr>
        <p:spPr>
          <a:xfrm rot="2700000">
            <a:off x="10852624" y="-203445"/>
            <a:ext cx="6665510" cy="50247"/>
          </a:xfrm>
          <a:prstGeom prst="rect">
            <a:avLst/>
          </a:prstGeom>
          <a:solidFill>
            <a:srgbClr val="005E62"/>
          </a:solidFill>
        </p:spPr>
      </p:sp>
      <p:sp>
        <p:nvSpPr>
          <p:cNvPr id="4" name="AutoShape 4"/>
          <p:cNvSpPr/>
          <p:nvPr/>
        </p:nvSpPr>
        <p:spPr>
          <a:xfrm rot="2700000">
            <a:off x="-274591" y="8749507"/>
            <a:ext cx="43907" cy="3580261"/>
          </a:xfrm>
          <a:prstGeom prst="rect">
            <a:avLst/>
          </a:prstGeom>
          <a:solidFill>
            <a:srgbClr val="005E62"/>
          </a:solidFill>
        </p:spPr>
      </p:sp>
      <p:sp>
        <p:nvSpPr>
          <p:cNvPr id="5" name="AutoShape 5"/>
          <p:cNvSpPr/>
          <p:nvPr/>
        </p:nvSpPr>
        <p:spPr>
          <a:xfrm rot="2700000">
            <a:off x="-1975859" y="7508523"/>
            <a:ext cx="2489201" cy="2488714"/>
          </a:xfrm>
          <a:prstGeom prst="rect">
            <a:avLst/>
          </a:prstGeom>
          <a:solidFill>
            <a:srgbClr val="005E62"/>
          </a:solidFill>
        </p:spPr>
      </p:sp>
      <p:pic>
        <p:nvPicPr>
          <p:cNvPr id="6" name="Picture 6"/>
          <p:cNvPicPr>
            <a:picLocks noChangeAspect="1"/>
          </p:cNvPicPr>
          <p:nvPr/>
        </p:nvPicPr>
        <p:blipFill>
          <a:blip r:embed="rId2"/>
          <a:srcRect t="13418"/>
          <a:stretch>
            <a:fillRect/>
          </a:stretch>
        </p:blipFill>
        <p:spPr>
          <a:xfrm>
            <a:off x="0" y="-42863"/>
            <a:ext cx="2042806" cy="1772236"/>
          </a:xfrm>
          <a:prstGeom prst="rect">
            <a:avLst/>
          </a:prstGeom>
        </p:spPr>
      </p:pic>
      <p:pic>
        <p:nvPicPr>
          <p:cNvPr id="8" name="صورة 7">
            <a:extLst>
              <a:ext uri="{FF2B5EF4-FFF2-40B4-BE49-F238E27FC236}">
                <a16:creationId xmlns:a16="http://schemas.microsoft.com/office/drawing/2014/main" id="{575984F7-8918-4F38-0F0D-7EF1B40C52EC}"/>
              </a:ext>
            </a:extLst>
          </p:cNvPr>
          <p:cNvPicPr>
            <a:picLocks noChangeAspect="1"/>
          </p:cNvPicPr>
          <p:nvPr/>
        </p:nvPicPr>
        <p:blipFill>
          <a:blip r:embed="rId3"/>
          <a:stretch>
            <a:fillRect/>
          </a:stretch>
        </p:blipFill>
        <p:spPr>
          <a:xfrm>
            <a:off x="4953000" y="2552700"/>
            <a:ext cx="7859872" cy="7470769"/>
          </a:xfrm>
          <a:prstGeom prst="rect">
            <a:avLst/>
          </a:prstGeom>
        </p:spPr>
      </p:pic>
      <p:sp>
        <p:nvSpPr>
          <p:cNvPr id="7" name="مربع نص 6">
            <a:extLst>
              <a:ext uri="{FF2B5EF4-FFF2-40B4-BE49-F238E27FC236}">
                <a16:creationId xmlns:a16="http://schemas.microsoft.com/office/drawing/2014/main" id="{7C5C4CFF-7E21-A21B-629B-55DFA5D1B35D}"/>
              </a:ext>
            </a:extLst>
          </p:cNvPr>
          <p:cNvSpPr txBox="1"/>
          <p:nvPr/>
        </p:nvSpPr>
        <p:spPr>
          <a:xfrm>
            <a:off x="2895600" y="1224310"/>
            <a:ext cx="12250056" cy="1077218"/>
          </a:xfrm>
          <a:prstGeom prst="rect">
            <a:avLst/>
          </a:prstGeom>
          <a:noFill/>
        </p:spPr>
        <p:txBody>
          <a:bodyPr wrap="square">
            <a:spAutoFit/>
          </a:bodyPr>
          <a:lstStyle>
            <a:defPPr>
              <a:defRPr lang="en-US"/>
            </a:defPPr>
            <a:lvl1pPr>
              <a:defRPr sz="3200"/>
            </a:lvl1pPr>
          </a:lstStyle>
          <a:p>
            <a:r>
              <a:rPr lang="en-US" dirty="0"/>
              <a:t>The relationship between neurons and nervous system structure and function can be seen in </a:t>
            </a:r>
            <a:r>
              <a:rPr lang="en-US" u="sng" dirty="0"/>
              <a:t>reflexes</a:t>
            </a:r>
            <a:r>
              <a:rPr lang="en-US" dirty="0"/>
              <a:t>, or automatic responses to stimuli.</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926545" y="-5713353"/>
            <a:ext cx="6665510" cy="6664206"/>
          </a:xfrm>
          <a:prstGeom prst="rect">
            <a:avLst/>
          </a:prstGeom>
          <a:solidFill>
            <a:srgbClr val="D9D9D9"/>
          </a:solidFill>
        </p:spPr>
      </p:sp>
      <p:sp>
        <p:nvSpPr>
          <p:cNvPr id="3" name="AutoShape 3"/>
          <p:cNvSpPr/>
          <p:nvPr/>
        </p:nvSpPr>
        <p:spPr>
          <a:xfrm rot="2700000">
            <a:off x="10597558" y="-67986"/>
            <a:ext cx="6665510" cy="50247"/>
          </a:xfrm>
          <a:prstGeom prst="rect">
            <a:avLst/>
          </a:prstGeom>
          <a:solidFill>
            <a:srgbClr val="D9D9D9"/>
          </a:solidFill>
        </p:spPr>
      </p:sp>
      <p:sp>
        <p:nvSpPr>
          <p:cNvPr id="4" name="AutoShape 4"/>
          <p:cNvSpPr/>
          <p:nvPr/>
        </p:nvSpPr>
        <p:spPr>
          <a:xfrm rot="2700000">
            <a:off x="-274591" y="8749507"/>
            <a:ext cx="43907" cy="3580261"/>
          </a:xfrm>
          <a:prstGeom prst="rect">
            <a:avLst/>
          </a:prstGeom>
          <a:solidFill>
            <a:srgbClr val="D9D9D9"/>
          </a:solidFill>
        </p:spPr>
      </p:sp>
      <p:sp>
        <p:nvSpPr>
          <p:cNvPr id="5" name="AutoShape 5"/>
          <p:cNvSpPr/>
          <p:nvPr/>
        </p:nvSpPr>
        <p:spPr>
          <a:xfrm rot="2700000">
            <a:off x="-1975859" y="7508523"/>
            <a:ext cx="2489201" cy="2488714"/>
          </a:xfrm>
          <a:prstGeom prst="rect">
            <a:avLst/>
          </a:prstGeom>
          <a:solidFill>
            <a:srgbClr val="D9D9D9"/>
          </a:solidFill>
        </p:spPr>
      </p:sp>
      <p:pic>
        <p:nvPicPr>
          <p:cNvPr id="6" name="Picture 6"/>
          <p:cNvPicPr>
            <a:picLocks noChangeAspect="1"/>
          </p:cNvPicPr>
          <p:nvPr/>
        </p:nvPicPr>
        <p:blipFill>
          <a:blip r:embed="rId3"/>
          <a:srcRect t="13418"/>
          <a:stretch>
            <a:fillRect/>
          </a:stretch>
        </p:blipFill>
        <p:spPr>
          <a:xfrm>
            <a:off x="16199325" y="-76296"/>
            <a:ext cx="2042806" cy="1772236"/>
          </a:xfrm>
          <a:prstGeom prst="rect">
            <a:avLst/>
          </a:prstGeom>
        </p:spPr>
      </p:pic>
      <p:sp>
        <p:nvSpPr>
          <p:cNvPr id="8" name="مربع نص 7">
            <a:extLst>
              <a:ext uri="{FF2B5EF4-FFF2-40B4-BE49-F238E27FC236}">
                <a16:creationId xmlns:a16="http://schemas.microsoft.com/office/drawing/2014/main" id="{23923DE5-44C3-9628-C2AF-E706AABC4B0D}"/>
              </a:ext>
            </a:extLst>
          </p:cNvPr>
          <p:cNvSpPr txBox="1"/>
          <p:nvPr/>
        </p:nvSpPr>
        <p:spPr>
          <a:xfrm>
            <a:off x="3200400" y="1746742"/>
            <a:ext cx="12235542" cy="584775"/>
          </a:xfrm>
          <a:prstGeom prst="rect">
            <a:avLst/>
          </a:prstGeom>
          <a:noFill/>
        </p:spPr>
        <p:txBody>
          <a:bodyPr wrap="square">
            <a:spAutoFit/>
          </a:bodyPr>
          <a:lstStyle>
            <a:defPPr>
              <a:defRPr lang="en-US"/>
            </a:defPPr>
            <a:lvl1pPr>
              <a:defRPr sz="3200"/>
            </a:lvl1pPr>
          </a:lstStyle>
          <a:p>
            <a:r>
              <a:rPr lang="en-US" dirty="0"/>
              <a:t>28.2 Neurons are the functional units of nervous systems</a:t>
            </a:r>
            <a:endParaRPr lang="ar-SA" dirty="0"/>
          </a:p>
        </p:txBody>
      </p:sp>
      <p:sp>
        <p:nvSpPr>
          <p:cNvPr id="10" name="مربع نص 9">
            <a:extLst>
              <a:ext uri="{FF2B5EF4-FFF2-40B4-BE49-F238E27FC236}">
                <a16:creationId xmlns:a16="http://schemas.microsoft.com/office/drawing/2014/main" id="{4B97E63F-1050-BD5C-4B5B-918C607115DE}"/>
              </a:ext>
            </a:extLst>
          </p:cNvPr>
          <p:cNvSpPr txBox="1"/>
          <p:nvPr/>
        </p:nvSpPr>
        <p:spPr>
          <a:xfrm>
            <a:off x="2819400" y="2476500"/>
            <a:ext cx="12235542" cy="3046988"/>
          </a:xfrm>
          <a:prstGeom prst="rect">
            <a:avLst/>
          </a:prstGeom>
          <a:noFill/>
        </p:spPr>
        <p:txBody>
          <a:bodyPr wrap="square">
            <a:spAutoFit/>
          </a:bodyPr>
          <a:lstStyle>
            <a:defPPr>
              <a:defRPr lang="en-US"/>
            </a:defPPr>
            <a:lvl1pPr>
              <a:defRPr sz="3200"/>
            </a:lvl1pPr>
          </a:lstStyle>
          <a:p>
            <a:r>
              <a:rPr lang="en-US" dirty="0"/>
              <a:t>• Neurons have two unique extensions arising from the neuron cell body. 1. </a:t>
            </a:r>
            <a:r>
              <a:rPr lang="en-US" b="1" dirty="0">
                <a:solidFill>
                  <a:srgbClr val="7030A0"/>
                </a:solidFill>
              </a:rPr>
              <a:t>Dendrites</a:t>
            </a:r>
            <a:r>
              <a:rPr lang="en-US" dirty="0"/>
              <a:t> are highly branched, often short, extensions that receive signals from other neurons and convey this information toward the cell body. </a:t>
            </a:r>
          </a:p>
          <a:p>
            <a:r>
              <a:rPr lang="en-US" dirty="0"/>
              <a:t>2. </a:t>
            </a:r>
            <a:r>
              <a:rPr lang="en-US" b="1" dirty="0">
                <a:solidFill>
                  <a:srgbClr val="7030A0"/>
                </a:solidFill>
              </a:rPr>
              <a:t>Axons</a:t>
            </a:r>
            <a:r>
              <a:rPr lang="en-US" dirty="0"/>
              <a:t> are typically a much longer extension that transmits signals to other cells, which may be other neurons or effector cells.</a:t>
            </a:r>
            <a:endParaRPr lang="ar-SA" dirty="0"/>
          </a:p>
        </p:txBody>
      </p:sp>
      <p:pic>
        <p:nvPicPr>
          <p:cNvPr id="9" name="صورة 8">
            <a:extLst>
              <a:ext uri="{FF2B5EF4-FFF2-40B4-BE49-F238E27FC236}">
                <a16:creationId xmlns:a16="http://schemas.microsoft.com/office/drawing/2014/main" id="{C4268FAB-4A42-8170-D1E2-95714309055C}"/>
              </a:ext>
            </a:extLst>
          </p:cNvPr>
          <p:cNvPicPr>
            <a:picLocks noChangeAspect="1"/>
          </p:cNvPicPr>
          <p:nvPr/>
        </p:nvPicPr>
        <p:blipFill>
          <a:blip r:embed="rId4"/>
          <a:stretch>
            <a:fillRect/>
          </a:stretch>
        </p:blipFill>
        <p:spPr>
          <a:xfrm>
            <a:off x="5905500" y="5692283"/>
            <a:ext cx="6477000" cy="431572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p:cNvSpPr/>
          <p:nvPr/>
        </p:nvSpPr>
        <p:spPr>
          <a:xfrm rot="2700000">
            <a:off x="-274591" y="8749507"/>
            <a:ext cx="43907" cy="3580261"/>
          </a:xfrm>
          <a:prstGeom prst="rect">
            <a:avLst/>
          </a:prstGeom>
          <a:solidFill>
            <a:srgbClr val="005E62"/>
          </a:solidFill>
        </p:spPr>
      </p:sp>
      <p:sp>
        <p:nvSpPr>
          <p:cNvPr id="5" name="AutoShape 5"/>
          <p:cNvSpPr/>
          <p:nvPr/>
        </p:nvSpPr>
        <p:spPr>
          <a:xfrm rot="2700000">
            <a:off x="-1975859" y="7508523"/>
            <a:ext cx="2489201" cy="2488714"/>
          </a:xfrm>
          <a:prstGeom prst="rect">
            <a:avLst/>
          </a:prstGeom>
          <a:solidFill>
            <a:srgbClr val="005E62"/>
          </a:solidFill>
        </p:spPr>
      </p:sp>
      <p:pic>
        <p:nvPicPr>
          <p:cNvPr id="6" name="Picture 6"/>
          <p:cNvPicPr>
            <a:picLocks noChangeAspect="1"/>
          </p:cNvPicPr>
          <p:nvPr/>
        </p:nvPicPr>
        <p:blipFill>
          <a:blip r:embed="rId2"/>
          <a:srcRect t="13418"/>
          <a:stretch>
            <a:fillRect/>
          </a:stretch>
        </p:blipFill>
        <p:spPr>
          <a:xfrm>
            <a:off x="7297" y="-42863"/>
            <a:ext cx="2042806" cy="1772236"/>
          </a:xfrm>
          <a:prstGeom prst="rect">
            <a:avLst/>
          </a:prstGeom>
        </p:spPr>
      </p:pic>
      <p:sp>
        <p:nvSpPr>
          <p:cNvPr id="8" name="مربع نص 7">
            <a:extLst>
              <a:ext uri="{FF2B5EF4-FFF2-40B4-BE49-F238E27FC236}">
                <a16:creationId xmlns:a16="http://schemas.microsoft.com/office/drawing/2014/main" id="{9C340FB8-9D5F-755F-DCA7-3B54F5052959}"/>
              </a:ext>
            </a:extLst>
          </p:cNvPr>
          <p:cNvSpPr txBox="1"/>
          <p:nvPr/>
        </p:nvSpPr>
        <p:spPr>
          <a:xfrm>
            <a:off x="457200" y="3294079"/>
            <a:ext cx="9220200" cy="3539430"/>
          </a:xfrm>
          <a:prstGeom prst="rect">
            <a:avLst/>
          </a:prstGeom>
          <a:noFill/>
        </p:spPr>
        <p:txBody>
          <a:bodyPr wrap="square">
            <a:spAutoFit/>
          </a:bodyPr>
          <a:lstStyle>
            <a:defPPr>
              <a:defRPr lang="en-US"/>
            </a:defPPr>
            <a:lvl1pPr>
              <a:defRPr sz="3200"/>
            </a:lvl1pPr>
          </a:lstStyle>
          <a:p>
            <a:r>
              <a:rPr lang="en-US" dirty="0"/>
              <a:t>• A typical axon has hundreds or thousands of branches, each with a </a:t>
            </a:r>
            <a:r>
              <a:rPr lang="en-US" b="1" dirty="0">
                <a:solidFill>
                  <a:schemeClr val="tx2"/>
                </a:solidFill>
              </a:rPr>
              <a:t>synaptic terminal </a:t>
            </a:r>
            <a:r>
              <a:rPr lang="en-US" dirty="0"/>
              <a:t>at the very end. </a:t>
            </a:r>
          </a:p>
          <a:p>
            <a:r>
              <a:rPr lang="en-US" dirty="0"/>
              <a:t>• The junction between a synaptic terminal and another cell is called a </a:t>
            </a:r>
            <a:r>
              <a:rPr lang="en-US" b="1" dirty="0">
                <a:solidFill>
                  <a:schemeClr val="tx2"/>
                </a:solidFill>
              </a:rPr>
              <a:t>synapse</a:t>
            </a:r>
            <a:r>
              <a:rPr lang="en-US" dirty="0"/>
              <a:t>, or relay point. </a:t>
            </a:r>
          </a:p>
          <a:p>
            <a:r>
              <a:rPr lang="en-US" dirty="0"/>
              <a:t>• At a synapse, electrical or chemical signals are transmitted to other neurons or effector cells.</a:t>
            </a:r>
            <a:endParaRPr lang="ar-SA" dirty="0"/>
          </a:p>
        </p:txBody>
      </p:sp>
      <p:pic>
        <p:nvPicPr>
          <p:cNvPr id="7" name="صورة 6">
            <a:extLst>
              <a:ext uri="{FF2B5EF4-FFF2-40B4-BE49-F238E27FC236}">
                <a16:creationId xmlns:a16="http://schemas.microsoft.com/office/drawing/2014/main" id="{2B4383FD-CB15-D30D-75CF-9494EE337B10}"/>
              </a:ext>
            </a:extLst>
          </p:cNvPr>
          <p:cNvPicPr>
            <a:picLocks noChangeAspect="1"/>
          </p:cNvPicPr>
          <p:nvPr/>
        </p:nvPicPr>
        <p:blipFill rotWithShape="1">
          <a:blip r:embed="rId3"/>
          <a:srcRect t="5419"/>
          <a:stretch/>
        </p:blipFill>
        <p:spPr>
          <a:xfrm>
            <a:off x="10058400" y="1707039"/>
            <a:ext cx="7489467" cy="61482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p:cNvSpPr/>
          <p:nvPr/>
        </p:nvSpPr>
        <p:spPr>
          <a:xfrm rot="2700000">
            <a:off x="17883076" y="6813736"/>
            <a:ext cx="2839428" cy="2838872"/>
          </a:xfrm>
          <a:prstGeom prst="rect">
            <a:avLst/>
          </a:prstGeom>
          <a:solidFill>
            <a:srgbClr val="005E62"/>
          </a:solidFill>
        </p:spPr>
      </p:sp>
      <p:sp>
        <p:nvSpPr>
          <p:cNvPr id="5" name="AutoShape 5"/>
          <p:cNvSpPr/>
          <p:nvPr/>
        </p:nvSpPr>
        <p:spPr>
          <a:xfrm rot="2700000">
            <a:off x="-1420674" y="7703200"/>
            <a:ext cx="1950383" cy="2219235"/>
          </a:xfrm>
          <a:prstGeom prst="rect">
            <a:avLst/>
          </a:prstGeom>
          <a:solidFill>
            <a:srgbClr val="005E62"/>
          </a:solidFill>
        </p:spPr>
      </p:sp>
      <p:sp>
        <p:nvSpPr>
          <p:cNvPr id="6" name="AutoShape 6"/>
          <p:cNvSpPr/>
          <p:nvPr/>
        </p:nvSpPr>
        <p:spPr>
          <a:xfrm rot="2700000">
            <a:off x="16861331" y="9690546"/>
            <a:ext cx="2839428" cy="50503"/>
          </a:xfrm>
          <a:prstGeom prst="rect">
            <a:avLst/>
          </a:prstGeom>
          <a:solidFill>
            <a:srgbClr val="005E62"/>
          </a:solidFill>
        </p:spPr>
      </p:sp>
      <p:sp>
        <p:nvSpPr>
          <p:cNvPr id="7" name="AutoShape 7"/>
          <p:cNvSpPr/>
          <p:nvPr/>
        </p:nvSpPr>
        <p:spPr>
          <a:xfrm rot="2700000">
            <a:off x="-274591" y="8749507"/>
            <a:ext cx="43907" cy="3580261"/>
          </a:xfrm>
          <a:prstGeom prst="rect">
            <a:avLst/>
          </a:prstGeom>
          <a:solidFill>
            <a:srgbClr val="005E62"/>
          </a:solidFill>
        </p:spPr>
      </p:sp>
      <p:pic>
        <p:nvPicPr>
          <p:cNvPr id="8" name="Picture 8"/>
          <p:cNvPicPr>
            <a:picLocks noChangeAspect="1"/>
          </p:cNvPicPr>
          <p:nvPr/>
        </p:nvPicPr>
        <p:blipFill>
          <a:blip r:embed="rId2"/>
          <a:srcRect t="13418"/>
          <a:stretch>
            <a:fillRect/>
          </a:stretch>
        </p:blipFill>
        <p:spPr>
          <a:xfrm>
            <a:off x="-55976" y="2555"/>
            <a:ext cx="2042806" cy="1772236"/>
          </a:xfrm>
          <a:prstGeom prst="rect">
            <a:avLst/>
          </a:prstGeom>
        </p:spPr>
      </p:pic>
      <p:pic>
        <p:nvPicPr>
          <p:cNvPr id="3" name="صورة 2">
            <a:extLst>
              <a:ext uri="{FF2B5EF4-FFF2-40B4-BE49-F238E27FC236}">
                <a16:creationId xmlns:a16="http://schemas.microsoft.com/office/drawing/2014/main" id="{50D7D4A5-4D13-856D-E5DA-66E7D8FA98E8}"/>
              </a:ext>
            </a:extLst>
          </p:cNvPr>
          <p:cNvPicPr>
            <a:picLocks noChangeAspect="1"/>
          </p:cNvPicPr>
          <p:nvPr/>
        </p:nvPicPr>
        <p:blipFill>
          <a:blip r:embed="rId3"/>
          <a:stretch>
            <a:fillRect/>
          </a:stretch>
        </p:blipFill>
        <p:spPr>
          <a:xfrm>
            <a:off x="2133600" y="1883997"/>
            <a:ext cx="12954104" cy="6734175"/>
          </a:xfrm>
          <a:prstGeom prst="rect">
            <a:avLst/>
          </a:prstGeom>
        </p:spPr>
      </p:pic>
      <p:sp>
        <p:nvSpPr>
          <p:cNvPr id="9" name="مستطيل 8">
            <a:extLst>
              <a:ext uri="{FF2B5EF4-FFF2-40B4-BE49-F238E27FC236}">
                <a16:creationId xmlns:a16="http://schemas.microsoft.com/office/drawing/2014/main" id="{251EC54A-9BCC-B75F-F30F-64BD4DF8067F}"/>
              </a:ext>
            </a:extLst>
          </p:cNvPr>
          <p:cNvSpPr/>
          <p:nvPr/>
        </p:nvSpPr>
        <p:spPr>
          <a:xfrm>
            <a:off x="11811000" y="1941732"/>
            <a:ext cx="3124200" cy="32017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0220173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30234" y="-2178547"/>
            <a:ext cx="3405260" cy="3404594"/>
          </a:xfrm>
          <a:prstGeom prst="rect">
            <a:avLst/>
          </a:prstGeom>
          <a:solidFill>
            <a:srgbClr val="D9D9D9"/>
          </a:solidFill>
        </p:spPr>
      </p:sp>
      <p:sp>
        <p:nvSpPr>
          <p:cNvPr id="3" name="AutoShape 3"/>
          <p:cNvSpPr/>
          <p:nvPr/>
        </p:nvSpPr>
        <p:spPr>
          <a:xfrm rot="2700000">
            <a:off x="13356064" y="8304855"/>
            <a:ext cx="7904761" cy="7903215"/>
          </a:xfrm>
          <a:prstGeom prst="rect">
            <a:avLst/>
          </a:prstGeom>
          <a:solidFill>
            <a:srgbClr val="005E62"/>
          </a:solidFill>
        </p:spPr>
      </p:sp>
      <p:sp>
        <p:nvSpPr>
          <p:cNvPr id="4" name="AutoShape 4"/>
          <p:cNvSpPr/>
          <p:nvPr/>
        </p:nvSpPr>
        <p:spPr>
          <a:xfrm rot="2700000">
            <a:off x="-569582" y="394151"/>
            <a:ext cx="3196564" cy="61266"/>
          </a:xfrm>
          <a:prstGeom prst="rect">
            <a:avLst/>
          </a:prstGeom>
          <a:solidFill>
            <a:srgbClr val="D9D9D9"/>
          </a:solidFill>
        </p:spPr>
      </p:sp>
      <p:sp>
        <p:nvSpPr>
          <p:cNvPr id="5" name="AutoShape 5"/>
          <p:cNvSpPr/>
          <p:nvPr/>
        </p:nvSpPr>
        <p:spPr>
          <a:xfrm rot="2700000">
            <a:off x="13575602" y="3721315"/>
            <a:ext cx="43907" cy="11716373"/>
          </a:xfrm>
          <a:prstGeom prst="rect">
            <a:avLst/>
          </a:prstGeom>
          <a:solidFill>
            <a:srgbClr val="005E62"/>
          </a:solidFill>
        </p:spPr>
      </p:sp>
      <p:pic>
        <p:nvPicPr>
          <p:cNvPr id="6" name="Picture 6"/>
          <p:cNvPicPr>
            <a:picLocks noChangeAspect="1"/>
          </p:cNvPicPr>
          <p:nvPr/>
        </p:nvPicPr>
        <p:blipFill>
          <a:blip r:embed="rId2"/>
          <a:srcRect t="13418"/>
          <a:stretch>
            <a:fillRect/>
          </a:stretch>
        </p:blipFill>
        <p:spPr>
          <a:xfrm>
            <a:off x="16287042" y="-56982"/>
            <a:ext cx="2042806" cy="1772236"/>
          </a:xfrm>
          <a:prstGeom prst="rect">
            <a:avLst/>
          </a:prstGeom>
        </p:spPr>
      </p:pic>
      <p:sp>
        <p:nvSpPr>
          <p:cNvPr id="8" name="مربع نص 7">
            <a:extLst>
              <a:ext uri="{FF2B5EF4-FFF2-40B4-BE49-F238E27FC236}">
                <a16:creationId xmlns:a16="http://schemas.microsoft.com/office/drawing/2014/main" id="{B08BF560-C900-BC8C-35A5-C72982A5C0ED}"/>
              </a:ext>
            </a:extLst>
          </p:cNvPr>
          <p:cNvSpPr txBox="1"/>
          <p:nvPr/>
        </p:nvSpPr>
        <p:spPr>
          <a:xfrm>
            <a:off x="3011093" y="3405677"/>
            <a:ext cx="11165680" cy="4031873"/>
          </a:xfrm>
          <a:prstGeom prst="rect">
            <a:avLst/>
          </a:prstGeom>
          <a:noFill/>
        </p:spPr>
        <p:txBody>
          <a:bodyPr wrap="square">
            <a:spAutoFit/>
          </a:bodyPr>
          <a:lstStyle>
            <a:defPPr>
              <a:defRPr lang="en-US"/>
            </a:defPPr>
            <a:lvl1pPr>
              <a:defRPr sz="3200"/>
            </a:lvl1pPr>
          </a:lstStyle>
          <a:p>
            <a:r>
              <a:rPr lang="en-US" dirty="0"/>
              <a:t>• To function normally, neurons of all vertebrates and most invertebrates have supporting cells called glia. </a:t>
            </a:r>
          </a:p>
          <a:p>
            <a:r>
              <a:rPr lang="en-US" dirty="0"/>
              <a:t>• A Schwann cell, a type of glia found in the PNS, often wraps an axon along most of its length in a thick insulating material called the </a:t>
            </a:r>
            <a:r>
              <a:rPr lang="en-US" b="1" dirty="0">
                <a:solidFill>
                  <a:srgbClr val="7030A0"/>
                </a:solidFill>
              </a:rPr>
              <a:t>myelin sheath</a:t>
            </a:r>
            <a:r>
              <a:rPr lang="en-US" dirty="0"/>
              <a:t>, analogous to the plastic insulation that covers many electrical wires. </a:t>
            </a:r>
          </a:p>
          <a:p>
            <a:r>
              <a:rPr lang="en-US" dirty="0"/>
              <a:t>• The gaps between Schwann cells are called </a:t>
            </a:r>
            <a:r>
              <a:rPr lang="en-US" b="1" dirty="0">
                <a:solidFill>
                  <a:srgbClr val="7030A0"/>
                </a:solidFill>
              </a:rPr>
              <a:t>nodes of Ranvier</a:t>
            </a:r>
            <a:r>
              <a:rPr lang="en-US" dirty="0"/>
              <a:t>, an adaptation that increases the speed of signals along an axon.</a:t>
            </a:r>
            <a:endParaRPr lang="ar-SA" dirty="0"/>
          </a:p>
        </p:txBody>
      </p:sp>
    </p:spTree>
    <p:extLst>
      <p:ext uri="{BB962C8B-B14F-4D97-AF65-F5344CB8AC3E}">
        <p14:creationId xmlns:p14="http://schemas.microsoft.com/office/powerpoint/2010/main" val="8719550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926545" y="-5713353"/>
            <a:ext cx="6665510" cy="6664206"/>
          </a:xfrm>
          <a:prstGeom prst="rect">
            <a:avLst/>
          </a:prstGeom>
          <a:solidFill>
            <a:srgbClr val="D9D9D9"/>
          </a:solidFill>
        </p:spPr>
      </p:sp>
      <p:sp>
        <p:nvSpPr>
          <p:cNvPr id="3" name="AutoShape 3"/>
          <p:cNvSpPr/>
          <p:nvPr/>
        </p:nvSpPr>
        <p:spPr>
          <a:xfrm rot="2700000">
            <a:off x="10597558" y="-67986"/>
            <a:ext cx="6665510" cy="50247"/>
          </a:xfrm>
          <a:prstGeom prst="rect">
            <a:avLst/>
          </a:prstGeom>
          <a:solidFill>
            <a:srgbClr val="D9D9D9"/>
          </a:solidFill>
        </p:spPr>
      </p:sp>
      <p:sp>
        <p:nvSpPr>
          <p:cNvPr id="4" name="AutoShape 4"/>
          <p:cNvSpPr/>
          <p:nvPr/>
        </p:nvSpPr>
        <p:spPr>
          <a:xfrm rot="2700000">
            <a:off x="-274591" y="8749507"/>
            <a:ext cx="43907" cy="3580261"/>
          </a:xfrm>
          <a:prstGeom prst="rect">
            <a:avLst/>
          </a:prstGeom>
          <a:solidFill>
            <a:srgbClr val="D9D9D9"/>
          </a:solidFill>
        </p:spPr>
      </p:sp>
      <p:sp>
        <p:nvSpPr>
          <p:cNvPr id="5" name="AutoShape 5"/>
          <p:cNvSpPr/>
          <p:nvPr/>
        </p:nvSpPr>
        <p:spPr>
          <a:xfrm rot="2700000">
            <a:off x="-1975859" y="7508523"/>
            <a:ext cx="2489201" cy="2488714"/>
          </a:xfrm>
          <a:prstGeom prst="rect">
            <a:avLst/>
          </a:prstGeom>
          <a:solidFill>
            <a:srgbClr val="D9D9D9"/>
          </a:solidFill>
        </p:spPr>
      </p:sp>
      <p:pic>
        <p:nvPicPr>
          <p:cNvPr id="6" name="Picture 6"/>
          <p:cNvPicPr>
            <a:picLocks noChangeAspect="1"/>
          </p:cNvPicPr>
          <p:nvPr/>
        </p:nvPicPr>
        <p:blipFill>
          <a:blip r:embed="rId2"/>
          <a:srcRect t="13418"/>
          <a:stretch>
            <a:fillRect/>
          </a:stretch>
        </p:blipFill>
        <p:spPr>
          <a:xfrm>
            <a:off x="16199325" y="-76296"/>
            <a:ext cx="2042806" cy="1772236"/>
          </a:xfrm>
          <a:prstGeom prst="rect">
            <a:avLst/>
          </a:prstGeom>
        </p:spPr>
      </p:pic>
      <p:pic>
        <p:nvPicPr>
          <p:cNvPr id="8" name="صورة 7">
            <a:extLst>
              <a:ext uri="{FF2B5EF4-FFF2-40B4-BE49-F238E27FC236}">
                <a16:creationId xmlns:a16="http://schemas.microsoft.com/office/drawing/2014/main" id="{4B163C52-338D-14F3-A8E8-45F8003D00DB}"/>
              </a:ext>
            </a:extLst>
          </p:cNvPr>
          <p:cNvPicPr>
            <a:picLocks noChangeAspect="1"/>
          </p:cNvPicPr>
          <p:nvPr/>
        </p:nvPicPr>
        <p:blipFill>
          <a:blip r:embed="rId3"/>
          <a:stretch>
            <a:fillRect/>
          </a:stretch>
        </p:blipFill>
        <p:spPr>
          <a:xfrm>
            <a:off x="2765630" y="2171700"/>
            <a:ext cx="13526132" cy="6781800"/>
          </a:xfrm>
          <a:prstGeom prst="rect">
            <a:avLst/>
          </a:prstGeom>
        </p:spPr>
      </p:pic>
      <p:sp>
        <p:nvSpPr>
          <p:cNvPr id="9" name="مستطيل 8">
            <a:extLst>
              <a:ext uri="{FF2B5EF4-FFF2-40B4-BE49-F238E27FC236}">
                <a16:creationId xmlns:a16="http://schemas.microsoft.com/office/drawing/2014/main" id="{FE76043E-7078-5A0A-11AC-0847774A6358}"/>
              </a:ext>
            </a:extLst>
          </p:cNvPr>
          <p:cNvSpPr/>
          <p:nvPr/>
        </p:nvSpPr>
        <p:spPr>
          <a:xfrm>
            <a:off x="6732068" y="2054905"/>
            <a:ext cx="9288354" cy="33171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6877991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926545" y="-5713353"/>
            <a:ext cx="6665510" cy="6664206"/>
          </a:xfrm>
          <a:prstGeom prst="rect">
            <a:avLst/>
          </a:prstGeom>
          <a:solidFill>
            <a:srgbClr val="D9D9D9"/>
          </a:solidFill>
        </p:spPr>
      </p:sp>
      <p:sp>
        <p:nvSpPr>
          <p:cNvPr id="3" name="AutoShape 3"/>
          <p:cNvSpPr/>
          <p:nvPr/>
        </p:nvSpPr>
        <p:spPr>
          <a:xfrm rot="2700000">
            <a:off x="10597558" y="-67986"/>
            <a:ext cx="6665510" cy="50247"/>
          </a:xfrm>
          <a:prstGeom prst="rect">
            <a:avLst/>
          </a:prstGeom>
          <a:solidFill>
            <a:srgbClr val="D9D9D9"/>
          </a:solidFill>
        </p:spPr>
      </p:sp>
      <p:sp>
        <p:nvSpPr>
          <p:cNvPr id="4" name="AutoShape 4"/>
          <p:cNvSpPr/>
          <p:nvPr/>
        </p:nvSpPr>
        <p:spPr>
          <a:xfrm rot="2700000">
            <a:off x="-274591" y="8749507"/>
            <a:ext cx="43907" cy="3580261"/>
          </a:xfrm>
          <a:prstGeom prst="rect">
            <a:avLst/>
          </a:prstGeom>
          <a:solidFill>
            <a:srgbClr val="D9D9D9"/>
          </a:solidFill>
        </p:spPr>
      </p:sp>
      <p:sp>
        <p:nvSpPr>
          <p:cNvPr id="5" name="AutoShape 5"/>
          <p:cNvSpPr/>
          <p:nvPr/>
        </p:nvSpPr>
        <p:spPr>
          <a:xfrm rot="2700000">
            <a:off x="-1975859" y="7508523"/>
            <a:ext cx="2489201" cy="2488714"/>
          </a:xfrm>
          <a:prstGeom prst="rect">
            <a:avLst/>
          </a:prstGeom>
          <a:solidFill>
            <a:srgbClr val="D9D9D9"/>
          </a:solidFill>
        </p:spPr>
      </p:sp>
      <p:pic>
        <p:nvPicPr>
          <p:cNvPr id="6" name="Picture 6"/>
          <p:cNvPicPr>
            <a:picLocks noChangeAspect="1"/>
          </p:cNvPicPr>
          <p:nvPr/>
        </p:nvPicPr>
        <p:blipFill>
          <a:blip r:embed="rId2"/>
          <a:srcRect t="13418"/>
          <a:stretch>
            <a:fillRect/>
          </a:stretch>
        </p:blipFill>
        <p:spPr>
          <a:xfrm>
            <a:off x="16199325" y="-76296"/>
            <a:ext cx="2042806" cy="1772236"/>
          </a:xfrm>
          <a:prstGeom prst="rect">
            <a:avLst/>
          </a:prstGeom>
        </p:spPr>
      </p:pic>
      <p:pic>
        <p:nvPicPr>
          <p:cNvPr id="7" name="Picture 2">
            <a:extLst>
              <a:ext uri="{FF2B5EF4-FFF2-40B4-BE49-F238E27FC236}">
                <a16:creationId xmlns:a16="http://schemas.microsoft.com/office/drawing/2014/main" id="{F92B374F-F5CE-4CBC-BBA4-949C9208C6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952500"/>
            <a:ext cx="7620000" cy="7620000"/>
          </a:xfrm>
          <a:prstGeom prst="rect">
            <a:avLst/>
          </a:prstGeom>
          <a:noFill/>
          <a:extLst>
            <a:ext uri="{909E8E84-426E-40DD-AFC4-6F175D3DCCD1}">
              <a14:hiddenFill xmlns:a14="http://schemas.microsoft.com/office/drawing/2010/main">
                <a:solidFill>
                  <a:srgbClr val="FFFFFF"/>
                </a:solidFill>
              </a14:hiddenFill>
            </a:ext>
          </a:extLst>
        </p:spPr>
      </p:pic>
      <p:sp>
        <p:nvSpPr>
          <p:cNvPr id="11" name="مربع نص 10">
            <a:extLst>
              <a:ext uri="{FF2B5EF4-FFF2-40B4-BE49-F238E27FC236}">
                <a16:creationId xmlns:a16="http://schemas.microsoft.com/office/drawing/2014/main" id="{64772DA7-7A08-C46B-6688-C542E6A31276}"/>
              </a:ext>
            </a:extLst>
          </p:cNvPr>
          <p:cNvSpPr txBox="1"/>
          <p:nvPr/>
        </p:nvSpPr>
        <p:spPr>
          <a:xfrm>
            <a:off x="7010400" y="8752880"/>
            <a:ext cx="3620691" cy="1477328"/>
          </a:xfrm>
          <a:prstGeom prst="rect">
            <a:avLst/>
          </a:prstGeom>
          <a:noFill/>
        </p:spPr>
        <p:txBody>
          <a:bodyPr wrap="square">
            <a:spAutoFit/>
          </a:bodyPr>
          <a:lstStyle/>
          <a:p>
            <a:pPr algn="ctr"/>
            <a:r>
              <a:rPr lang="ar-SA" b="0" i="0" dirty="0">
                <a:effectLst/>
                <a:latin typeface="Arial" panose="020B0604020202020204" pitchFamily="34" charset="0"/>
              </a:rPr>
              <a:t>يكون انتشار </a:t>
            </a:r>
            <a:r>
              <a:rPr lang="ar-SA" b="0" i="0" strike="noStrike" dirty="0">
                <a:effectLst/>
                <a:latin typeface="Arial" panose="020B0604020202020204" pitchFamily="34" charset="0"/>
                <a:hlinkClick r:id="rId4" tooltip="جهد الفعل">
                  <a:extLst>
                    <a:ext uri="{A12FA001-AC4F-418D-AE19-62706E023703}">
                      <ahyp:hlinkClr xmlns:ahyp="http://schemas.microsoft.com/office/drawing/2018/hyperlinkcolor" val="tx"/>
                    </a:ext>
                  </a:extLst>
                </a:hlinkClick>
              </a:rPr>
              <a:t>جهود الفعل</a:t>
            </a:r>
            <a:r>
              <a:rPr lang="ar-SA" b="0" i="0" dirty="0">
                <a:effectLst/>
                <a:latin typeface="Arial" panose="020B0604020202020204" pitchFamily="34" charset="0"/>
              </a:rPr>
              <a:t> على طول </a:t>
            </a:r>
            <a:r>
              <a:rPr lang="ar-SA" b="0" i="0" strike="noStrike" dirty="0" err="1">
                <a:effectLst/>
                <a:latin typeface="Arial" panose="020B0604020202020204" pitchFamily="34" charset="0"/>
                <a:hlinkClick r:id="rId5" tooltip="محور عصبي">
                  <a:extLst>
                    <a:ext uri="{A12FA001-AC4F-418D-AE19-62706E023703}">
                      <ahyp:hlinkClr xmlns:ahyp="http://schemas.microsoft.com/office/drawing/2018/hyperlinkcolor" val="tx"/>
                    </a:ext>
                  </a:extLst>
                </a:hlinkClick>
              </a:rPr>
              <a:t>محاور</a:t>
            </a:r>
            <a:r>
              <a:rPr lang="ar-SA" b="0" i="0" strike="noStrike" dirty="0" err="1">
                <a:effectLst/>
                <a:latin typeface="Arial" panose="020B0604020202020204" pitchFamily="34" charset="0"/>
                <a:hlinkClick r:id="rId6">
                  <a:extLst>
                    <a:ext uri="{A12FA001-AC4F-418D-AE19-62706E023703}">
                      <ahyp:hlinkClr xmlns:ahyp="http://schemas.microsoft.com/office/drawing/2018/hyperlinkcolor" val="tx"/>
                    </a:ext>
                  </a:extLst>
                </a:hlinkClick>
              </a:rPr>
              <a:t>الخلايا</a:t>
            </a:r>
            <a:r>
              <a:rPr lang="ar-SA" b="0" i="0" strike="noStrike" dirty="0">
                <a:effectLst/>
                <a:latin typeface="Arial" panose="020B0604020202020204" pitchFamily="34" charset="0"/>
                <a:hlinkClick r:id="rId6">
                  <a:extLst>
                    <a:ext uri="{A12FA001-AC4F-418D-AE19-62706E023703}">
                      <ahyp:hlinkClr xmlns:ahyp="http://schemas.microsoft.com/office/drawing/2018/hyperlinkcolor" val="tx"/>
                    </a:ext>
                  </a:extLst>
                </a:hlinkClick>
              </a:rPr>
              <a:t> العصبية</a:t>
            </a:r>
            <a:r>
              <a:rPr lang="ar-SA" b="0" i="0" dirty="0">
                <a:effectLst/>
                <a:latin typeface="Arial" panose="020B0604020202020204" pitchFamily="34" charset="0"/>
              </a:rPr>
              <a:t> </a:t>
            </a:r>
            <a:r>
              <a:rPr lang="ar-SA" b="0" i="0" strike="noStrike" dirty="0" err="1">
                <a:effectLst/>
                <a:latin typeface="Arial" panose="020B0604020202020204" pitchFamily="34" charset="0"/>
                <a:hlinkClick r:id="rId7" tooltip="ميالين">
                  <a:extLst>
                    <a:ext uri="{A12FA001-AC4F-418D-AE19-62706E023703}">
                      <ahyp:hlinkClr xmlns:ahyp="http://schemas.microsoft.com/office/drawing/2018/hyperlinkcolor" val="tx"/>
                    </a:ext>
                  </a:extLst>
                </a:hlinkClick>
              </a:rPr>
              <a:t>الميالينية</a:t>
            </a:r>
            <a:r>
              <a:rPr lang="ar-SA" b="0" i="0" dirty="0">
                <a:effectLst/>
                <a:latin typeface="Arial" panose="020B0604020202020204" pitchFamily="34" charset="0"/>
              </a:rPr>
              <a:t> (على اليمين) أسرع بكثير مما هو عليه في </a:t>
            </a:r>
            <a:r>
              <a:rPr lang="ar-SA" b="0" i="0" strike="noStrike" dirty="0">
                <a:effectLst/>
                <a:latin typeface="Arial" panose="020B0604020202020204" pitchFamily="34" charset="0"/>
                <a:hlinkClick r:id="rId5" tooltip="محور عصبي">
                  <a:extLst>
                    <a:ext uri="{A12FA001-AC4F-418D-AE19-62706E023703}">
                      <ahyp:hlinkClr xmlns:ahyp="http://schemas.microsoft.com/office/drawing/2018/hyperlinkcolor" val="tx"/>
                    </a:ext>
                  </a:extLst>
                </a:hlinkClick>
              </a:rPr>
              <a:t>المحاور</a:t>
            </a:r>
            <a:r>
              <a:rPr lang="ar-SA" b="0" i="0" dirty="0">
                <a:effectLst/>
                <a:latin typeface="Arial" panose="020B0604020202020204" pitchFamily="34" charset="0"/>
              </a:rPr>
              <a:t> الغير </a:t>
            </a:r>
            <a:r>
              <a:rPr lang="ar-SA" b="0" i="0" dirty="0" err="1">
                <a:effectLst/>
                <a:latin typeface="Arial" panose="020B0604020202020204" pitchFamily="34" charset="0"/>
              </a:rPr>
              <a:t>ميالينية</a:t>
            </a:r>
            <a:r>
              <a:rPr lang="ar-SA" b="0" i="0" dirty="0">
                <a:effectLst/>
                <a:latin typeface="Arial" panose="020B0604020202020204" pitchFamily="34" charset="0"/>
              </a:rPr>
              <a:t> (على اليسار)، وذلك بسبب </a:t>
            </a:r>
            <a:r>
              <a:rPr lang="ar-SA" b="1" i="0" dirty="0">
                <a:effectLst/>
                <a:latin typeface="Arial" panose="020B0604020202020204" pitchFamily="34" charset="0"/>
              </a:rPr>
              <a:t>التوصيل </a:t>
            </a:r>
            <a:r>
              <a:rPr lang="ar-SA" b="1" i="0" dirty="0" err="1">
                <a:effectLst/>
                <a:latin typeface="Arial" panose="020B0604020202020204" pitchFamily="34" charset="0"/>
              </a:rPr>
              <a:t>القفزي</a:t>
            </a:r>
            <a:r>
              <a:rPr lang="ar-SA" b="1" i="0" dirty="0">
                <a:effectLst/>
                <a:latin typeface="Arial" panose="020B0604020202020204" pitchFamily="34" charset="0"/>
              </a:rPr>
              <a:t>.</a:t>
            </a:r>
            <a:endParaRPr lang="ar-SA" dirty="0"/>
          </a:p>
        </p:txBody>
      </p:sp>
      <p:sp>
        <p:nvSpPr>
          <p:cNvPr id="13" name="مربع نص 12">
            <a:extLst>
              <a:ext uri="{FF2B5EF4-FFF2-40B4-BE49-F238E27FC236}">
                <a16:creationId xmlns:a16="http://schemas.microsoft.com/office/drawing/2014/main" id="{5D1A4C83-85CA-4FEA-7E7D-E866FADE7916}"/>
              </a:ext>
            </a:extLst>
          </p:cNvPr>
          <p:cNvSpPr txBox="1"/>
          <p:nvPr/>
        </p:nvSpPr>
        <p:spPr>
          <a:xfrm>
            <a:off x="5257800" y="492978"/>
            <a:ext cx="12237244" cy="369332"/>
          </a:xfrm>
          <a:prstGeom prst="rect">
            <a:avLst/>
          </a:prstGeom>
          <a:noFill/>
        </p:spPr>
        <p:txBody>
          <a:bodyPr wrap="square">
            <a:spAutoFit/>
          </a:bodyPr>
          <a:lstStyle/>
          <a:p>
            <a:r>
              <a:rPr lang="en-US" dirty="0"/>
              <a:t>Ref:</a:t>
            </a:r>
            <a:r>
              <a:rPr lang="ar-SA" dirty="0"/>
              <a:t>https://shortest.link/7z8n</a:t>
            </a:r>
          </a:p>
        </p:txBody>
      </p:sp>
    </p:spTree>
    <p:extLst>
      <p:ext uri="{BB962C8B-B14F-4D97-AF65-F5344CB8AC3E}">
        <p14:creationId xmlns:p14="http://schemas.microsoft.com/office/powerpoint/2010/main" val="31949716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926545" y="-5713353"/>
            <a:ext cx="6665510" cy="6664206"/>
          </a:xfrm>
          <a:prstGeom prst="rect">
            <a:avLst/>
          </a:prstGeom>
          <a:solidFill>
            <a:srgbClr val="005E62"/>
          </a:solidFill>
        </p:spPr>
      </p:sp>
      <p:sp>
        <p:nvSpPr>
          <p:cNvPr id="3" name="AutoShape 3"/>
          <p:cNvSpPr/>
          <p:nvPr/>
        </p:nvSpPr>
        <p:spPr>
          <a:xfrm rot="2700000">
            <a:off x="10597558" y="-67986"/>
            <a:ext cx="6665510" cy="50247"/>
          </a:xfrm>
          <a:prstGeom prst="rect">
            <a:avLst/>
          </a:prstGeom>
          <a:solidFill>
            <a:srgbClr val="005E62"/>
          </a:solidFill>
        </p:spPr>
      </p:sp>
      <p:sp>
        <p:nvSpPr>
          <p:cNvPr id="4" name="AutoShape 4"/>
          <p:cNvSpPr/>
          <p:nvPr/>
        </p:nvSpPr>
        <p:spPr>
          <a:xfrm rot="2700000">
            <a:off x="-274591" y="8749507"/>
            <a:ext cx="43907" cy="3580261"/>
          </a:xfrm>
          <a:prstGeom prst="rect">
            <a:avLst/>
          </a:prstGeom>
          <a:solidFill>
            <a:srgbClr val="005E62"/>
          </a:solidFill>
        </p:spPr>
      </p:sp>
      <p:sp>
        <p:nvSpPr>
          <p:cNvPr id="5" name="AutoShape 5"/>
          <p:cNvSpPr/>
          <p:nvPr/>
        </p:nvSpPr>
        <p:spPr>
          <a:xfrm rot="2700000">
            <a:off x="-1975859" y="7508523"/>
            <a:ext cx="2489201" cy="2488714"/>
          </a:xfrm>
          <a:prstGeom prst="rect">
            <a:avLst/>
          </a:prstGeom>
          <a:solidFill>
            <a:srgbClr val="005E62"/>
          </a:solidFill>
        </p:spPr>
      </p:sp>
      <p:pic>
        <p:nvPicPr>
          <p:cNvPr id="6" name="Picture 6"/>
          <p:cNvPicPr>
            <a:picLocks noChangeAspect="1"/>
          </p:cNvPicPr>
          <p:nvPr/>
        </p:nvPicPr>
        <p:blipFill>
          <a:blip r:embed="rId2"/>
          <a:srcRect t="13418"/>
          <a:stretch>
            <a:fillRect/>
          </a:stretch>
        </p:blipFill>
        <p:spPr>
          <a:xfrm>
            <a:off x="0" y="-42863"/>
            <a:ext cx="2042806" cy="1772236"/>
          </a:xfrm>
          <a:prstGeom prst="rect">
            <a:avLst/>
          </a:prstGeom>
        </p:spPr>
      </p:pic>
      <p:sp>
        <p:nvSpPr>
          <p:cNvPr id="8" name="مربع نص 7">
            <a:extLst>
              <a:ext uri="{FF2B5EF4-FFF2-40B4-BE49-F238E27FC236}">
                <a16:creationId xmlns:a16="http://schemas.microsoft.com/office/drawing/2014/main" id="{DC310D61-E415-2CE7-0272-24081582B8D0}"/>
              </a:ext>
            </a:extLst>
          </p:cNvPr>
          <p:cNvSpPr txBox="1"/>
          <p:nvPr/>
        </p:nvSpPr>
        <p:spPr>
          <a:xfrm>
            <a:off x="5023758" y="4789557"/>
            <a:ext cx="12235542" cy="707886"/>
          </a:xfrm>
          <a:prstGeom prst="rect">
            <a:avLst/>
          </a:prstGeom>
          <a:noFill/>
        </p:spPr>
        <p:txBody>
          <a:bodyPr wrap="square">
            <a:spAutoFit/>
          </a:bodyPr>
          <a:lstStyle/>
          <a:p>
            <a:r>
              <a:rPr lang="en-US" sz="4000" dirty="0"/>
              <a:t>Nerve Signals and Their Transmission</a:t>
            </a:r>
            <a:endParaRPr lang="ar-SA" sz="4000" dirty="0"/>
          </a:p>
        </p:txBody>
      </p:sp>
    </p:spTree>
    <p:extLst>
      <p:ext uri="{BB962C8B-B14F-4D97-AF65-F5344CB8AC3E}">
        <p14:creationId xmlns:p14="http://schemas.microsoft.com/office/powerpoint/2010/main" val="32410113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926545" y="-5713353"/>
            <a:ext cx="6665510" cy="6664206"/>
          </a:xfrm>
          <a:prstGeom prst="rect">
            <a:avLst/>
          </a:prstGeom>
          <a:solidFill>
            <a:srgbClr val="005E62"/>
          </a:solidFill>
        </p:spPr>
      </p:sp>
      <p:sp>
        <p:nvSpPr>
          <p:cNvPr id="3" name="AutoShape 3"/>
          <p:cNvSpPr/>
          <p:nvPr/>
        </p:nvSpPr>
        <p:spPr>
          <a:xfrm rot="2700000">
            <a:off x="10597558" y="-67986"/>
            <a:ext cx="6665510" cy="50247"/>
          </a:xfrm>
          <a:prstGeom prst="rect">
            <a:avLst/>
          </a:prstGeom>
          <a:solidFill>
            <a:srgbClr val="005E62"/>
          </a:solidFill>
        </p:spPr>
      </p:sp>
      <p:sp>
        <p:nvSpPr>
          <p:cNvPr id="4" name="AutoShape 4"/>
          <p:cNvSpPr/>
          <p:nvPr/>
        </p:nvSpPr>
        <p:spPr>
          <a:xfrm rot="2700000">
            <a:off x="-274591" y="8749507"/>
            <a:ext cx="43907" cy="3580261"/>
          </a:xfrm>
          <a:prstGeom prst="rect">
            <a:avLst/>
          </a:prstGeom>
          <a:solidFill>
            <a:srgbClr val="005E62"/>
          </a:solidFill>
        </p:spPr>
      </p:sp>
      <p:sp>
        <p:nvSpPr>
          <p:cNvPr id="5" name="AutoShape 5"/>
          <p:cNvSpPr/>
          <p:nvPr/>
        </p:nvSpPr>
        <p:spPr>
          <a:xfrm rot="2700000">
            <a:off x="-1975859" y="7508523"/>
            <a:ext cx="2489201" cy="2488714"/>
          </a:xfrm>
          <a:prstGeom prst="rect">
            <a:avLst/>
          </a:prstGeom>
          <a:solidFill>
            <a:srgbClr val="005E62"/>
          </a:solidFill>
        </p:spPr>
      </p:sp>
      <p:pic>
        <p:nvPicPr>
          <p:cNvPr id="6" name="Picture 6"/>
          <p:cNvPicPr>
            <a:picLocks noChangeAspect="1"/>
          </p:cNvPicPr>
          <p:nvPr/>
        </p:nvPicPr>
        <p:blipFill>
          <a:blip r:embed="rId2"/>
          <a:srcRect t="13418"/>
          <a:stretch>
            <a:fillRect/>
          </a:stretch>
        </p:blipFill>
        <p:spPr>
          <a:xfrm>
            <a:off x="7297" y="-42863"/>
            <a:ext cx="2042806" cy="1772236"/>
          </a:xfrm>
          <a:prstGeom prst="rect">
            <a:avLst/>
          </a:prstGeom>
        </p:spPr>
      </p:pic>
      <p:sp>
        <p:nvSpPr>
          <p:cNvPr id="8" name="مربع نص 7">
            <a:extLst>
              <a:ext uri="{FF2B5EF4-FFF2-40B4-BE49-F238E27FC236}">
                <a16:creationId xmlns:a16="http://schemas.microsoft.com/office/drawing/2014/main" id="{D4FE140E-7F50-DB5A-567E-6131DA15A553}"/>
              </a:ext>
            </a:extLst>
          </p:cNvPr>
          <p:cNvSpPr txBox="1"/>
          <p:nvPr/>
        </p:nvSpPr>
        <p:spPr>
          <a:xfrm>
            <a:off x="1979679" y="1825484"/>
            <a:ext cx="13639800" cy="584775"/>
          </a:xfrm>
          <a:prstGeom prst="rect">
            <a:avLst/>
          </a:prstGeom>
          <a:noFill/>
        </p:spPr>
        <p:txBody>
          <a:bodyPr wrap="square">
            <a:spAutoFit/>
          </a:bodyPr>
          <a:lstStyle>
            <a:defPPr>
              <a:defRPr lang="en-US"/>
            </a:defPPr>
            <a:lvl1pPr>
              <a:defRPr sz="3200"/>
            </a:lvl1pPr>
          </a:lstStyle>
          <a:p>
            <a:r>
              <a:rPr lang="en-US" dirty="0"/>
              <a:t>28.3 Nerve function depends on charge differences across neuron membranes</a:t>
            </a:r>
            <a:endParaRPr lang="ar-SA" dirty="0"/>
          </a:p>
        </p:txBody>
      </p:sp>
      <p:sp>
        <p:nvSpPr>
          <p:cNvPr id="10" name="مربع نص 9">
            <a:extLst>
              <a:ext uri="{FF2B5EF4-FFF2-40B4-BE49-F238E27FC236}">
                <a16:creationId xmlns:a16="http://schemas.microsoft.com/office/drawing/2014/main" id="{0D461420-D2AE-49C9-5F01-D4C67FB45E81}"/>
              </a:ext>
            </a:extLst>
          </p:cNvPr>
          <p:cNvSpPr txBox="1"/>
          <p:nvPr/>
        </p:nvSpPr>
        <p:spPr>
          <a:xfrm>
            <a:off x="2819400" y="3314700"/>
            <a:ext cx="12235542" cy="4031873"/>
          </a:xfrm>
          <a:prstGeom prst="rect">
            <a:avLst/>
          </a:prstGeom>
          <a:noFill/>
        </p:spPr>
        <p:txBody>
          <a:bodyPr wrap="square">
            <a:spAutoFit/>
          </a:bodyPr>
          <a:lstStyle>
            <a:defPPr>
              <a:defRPr lang="en-US"/>
            </a:defPPr>
            <a:lvl1pPr>
              <a:defRPr sz="3200"/>
            </a:lvl1pPr>
          </a:lstStyle>
          <a:p>
            <a:pPr algn="l"/>
            <a:r>
              <a:rPr lang="en-US" dirty="0"/>
              <a:t>• At rest, when a neuron is not transmitting a signal, a neuron’s plasma membrane has potential energy —the </a:t>
            </a:r>
            <a:r>
              <a:rPr lang="en-US" dirty="0">
                <a:solidFill>
                  <a:schemeClr val="tx2"/>
                </a:solidFill>
              </a:rPr>
              <a:t>membrane potential </a:t>
            </a:r>
            <a:r>
              <a:rPr lang="en-US" dirty="0"/>
              <a:t>exists as an </a:t>
            </a:r>
          </a:p>
          <a:p>
            <a:pPr algn="l"/>
            <a:r>
              <a:rPr lang="en-US" dirty="0"/>
              <a:t>electrical charge difference across the neurons plasma membrane </a:t>
            </a:r>
          </a:p>
          <a:p>
            <a:pPr algn="l"/>
            <a:r>
              <a:rPr lang="en-US" dirty="0"/>
              <a:t>• inside the cell is </a:t>
            </a:r>
            <a:r>
              <a:rPr lang="en-US" u="sng" dirty="0">
                <a:solidFill>
                  <a:srgbClr val="FF0000"/>
                </a:solidFill>
              </a:rPr>
              <a:t>slightly negative </a:t>
            </a:r>
            <a:r>
              <a:rPr lang="en-US" dirty="0"/>
              <a:t>and outside the cell is </a:t>
            </a:r>
            <a:r>
              <a:rPr lang="en-US" u="sng" dirty="0">
                <a:solidFill>
                  <a:srgbClr val="FF0000"/>
                </a:solidFill>
              </a:rPr>
              <a:t>slightly positive. </a:t>
            </a:r>
          </a:p>
          <a:p>
            <a:pPr algn="l"/>
            <a:r>
              <a:rPr lang="en-US" dirty="0"/>
              <a:t>• The resting potential is the voltage across the plasma membrane of a resting neuron.</a:t>
            </a:r>
          </a:p>
          <a:p>
            <a:r>
              <a:rPr lang="en-US" dirty="0"/>
              <a:t>A neuron’s resting potential is about -70 millivolts (mV)</a:t>
            </a:r>
            <a:endParaRPr lang="ar-SA" dirty="0"/>
          </a:p>
        </p:txBody>
      </p:sp>
    </p:spTree>
    <p:extLst>
      <p:ext uri="{BB962C8B-B14F-4D97-AF65-F5344CB8AC3E}">
        <p14:creationId xmlns:p14="http://schemas.microsoft.com/office/powerpoint/2010/main" val="19958320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926545" y="-5713353"/>
            <a:ext cx="6665510" cy="6664206"/>
          </a:xfrm>
          <a:prstGeom prst="rect">
            <a:avLst/>
          </a:prstGeom>
          <a:solidFill>
            <a:srgbClr val="005E62"/>
          </a:solidFill>
        </p:spPr>
      </p:sp>
      <p:sp>
        <p:nvSpPr>
          <p:cNvPr id="3" name="AutoShape 3"/>
          <p:cNvSpPr/>
          <p:nvPr/>
        </p:nvSpPr>
        <p:spPr>
          <a:xfrm rot="2700000">
            <a:off x="10597558" y="-67986"/>
            <a:ext cx="6665510" cy="50247"/>
          </a:xfrm>
          <a:prstGeom prst="rect">
            <a:avLst/>
          </a:prstGeom>
          <a:solidFill>
            <a:srgbClr val="005E62"/>
          </a:solidFill>
        </p:spPr>
      </p:sp>
      <p:sp>
        <p:nvSpPr>
          <p:cNvPr id="4" name="AutoShape 4"/>
          <p:cNvSpPr/>
          <p:nvPr/>
        </p:nvSpPr>
        <p:spPr>
          <a:xfrm rot="2700000">
            <a:off x="-274591" y="8749507"/>
            <a:ext cx="43907" cy="3580261"/>
          </a:xfrm>
          <a:prstGeom prst="rect">
            <a:avLst/>
          </a:prstGeom>
          <a:solidFill>
            <a:srgbClr val="005E62"/>
          </a:solidFill>
        </p:spPr>
      </p:sp>
      <p:sp>
        <p:nvSpPr>
          <p:cNvPr id="5" name="AutoShape 5"/>
          <p:cNvSpPr/>
          <p:nvPr/>
        </p:nvSpPr>
        <p:spPr>
          <a:xfrm rot="2700000">
            <a:off x="-1975859" y="7508523"/>
            <a:ext cx="2489201" cy="2488714"/>
          </a:xfrm>
          <a:prstGeom prst="rect">
            <a:avLst/>
          </a:prstGeom>
          <a:solidFill>
            <a:srgbClr val="005E62"/>
          </a:solidFill>
        </p:spPr>
      </p:sp>
      <p:pic>
        <p:nvPicPr>
          <p:cNvPr id="6" name="Picture 6"/>
          <p:cNvPicPr>
            <a:picLocks noChangeAspect="1"/>
          </p:cNvPicPr>
          <p:nvPr/>
        </p:nvPicPr>
        <p:blipFill>
          <a:blip r:embed="rId2"/>
          <a:srcRect t="13418"/>
          <a:stretch>
            <a:fillRect/>
          </a:stretch>
        </p:blipFill>
        <p:spPr>
          <a:xfrm>
            <a:off x="0" y="-42863"/>
            <a:ext cx="2042806" cy="1772236"/>
          </a:xfrm>
          <a:prstGeom prst="rect">
            <a:avLst/>
          </a:prstGeom>
        </p:spPr>
      </p:pic>
      <p:pic>
        <p:nvPicPr>
          <p:cNvPr id="8" name="صورة 7">
            <a:extLst>
              <a:ext uri="{FF2B5EF4-FFF2-40B4-BE49-F238E27FC236}">
                <a16:creationId xmlns:a16="http://schemas.microsoft.com/office/drawing/2014/main" id="{D506828F-D705-2082-9A1F-5FB3CA0EF3E2}"/>
              </a:ext>
            </a:extLst>
          </p:cNvPr>
          <p:cNvPicPr>
            <a:picLocks noChangeAspect="1"/>
          </p:cNvPicPr>
          <p:nvPr/>
        </p:nvPicPr>
        <p:blipFill>
          <a:blip r:embed="rId3"/>
          <a:stretch>
            <a:fillRect/>
          </a:stretch>
        </p:blipFill>
        <p:spPr>
          <a:xfrm>
            <a:off x="3962400" y="2628900"/>
            <a:ext cx="9202256" cy="4748758"/>
          </a:xfrm>
          <a:prstGeom prst="rect">
            <a:avLst/>
          </a:prstGeom>
        </p:spPr>
      </p:pic>
      <p:pic>
        <p:nvPicPr>
          <p:cNvPr id="10" name="صورة 9">
            <a:extLst>
              <a:ext uri="{FF2B5EF4-FFF2-40B4-BE49-F238E27FC236}">
                <a16:creationId xmlns:a16="http://schemas.microsoft.com/office/drawing/2014/main" id="{0B69082A-3717-F2B2-3AFE-043297701472}"/>
              </a:ext>
            </a:extLst>
          </p:cNvPr>
          <p:cNvPicPr>
            <a:picLocks noChangeAspect="1"/>
          </p:cNvPicPr>
          <p:nvPr/>
        </p:nvPicPr>
        <p:blipFill>
          <a:blip r:embed="rId4"/>
          <a:stretch>
            <a:fillRect/>
          </a:stretch>
        </p:blipFill>
        <p:spPr>
          <a:xfrm>
            <a:off x="4191000" y="7249071"/>
            <a:ext cx="5181600" cy="348886"/>
          </a:xfrm>
          <a:prstGeom prst="rect">
            <a:avLst/>
          </a:prstGeom>
        </p:spPr>
      </p:pic>
    </p:spTree>
    <p:extLst>
      <p:ext uri="{BB962C8B-B14F-4D97-AF65-F5344CB8AC3E}">
        <p14:creationId xmlns:p14="http://schemas.microsoft.com/office/powerpoint/2010/main" val="25742873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5E62"/>
        </a:solidFill>
        <a:effectLst/>
      </p:bgPr>
    </p:bg>
    <p:spTree>
      <p:nvGrpSpPr>
        <p:cNvPr id="1" name=""/>
        <p:cNvGrpSpPr/>
        <p:nvPr/>
      </p:nvGrpSpPr>
      <p:grpSpPr>
        <a:xfrm>
          <a:off x="0" y="0"/>
          <a:ext cx="0" cy="0"/>
          <a:chOff x="0" y="0"/>
          <a:chExt cx="0" cy="0"/>
        </a:xfrm>
      </p:grpSpPr>
      <p:sp>
        <p:nvSpPr>
          <p:cNvPr id="2" name="AutoShape 2"/>
          <p:cNvSpPr/>
          <p:nvPr/>
        </p:nvSpPr>
        <p:spPr>
          <a:xfrm rot="2700000">
            <a:off x="2756821" y="-3473168"/>
            <a:ext cx="14950500" cy="18516215"/>
          </a:xfrm>
          <a:prstGeom prst="rect">
            <a:avLst/>
          </a:prstGeom>
          <a:solidFill>
            <a:srgbClr val="FFFFFF"/>
          </a:solidFill>
        </p:spPr>
      </p:sp>
      <p:sp>
        <p:nvSpPr>
          <p:cNvPr id="3" name="AutoShape 3"/>
          <p:cNvSpPr/>
          <p:nvPr/>
        </p:nvSpPr>
        <p:spPr>
          <a:xfrm rot="2700000">
            <a:off x="-1059195" y="8452752"/>
            <a:ext cx="4883350" cy="3975558"/>
          </a:xfrm>
          <a:prstGeom prst="rect">
            <a:avLst/>
          </a:prstGeom>
          <a:solidFill>
            <a:srgbClr val="D9D9D9"/>
          </a:solidFill>
        </p:spPr>
      </p:sp>
      <p:pic>
        <p:nvPicPr>
          <p:cNvPr id="5" name="Picture 5"/>
          <p:cNvPicPr>
            <a:picLocks noChangeAspect="1"/>
          </p:cNvPicPr>
          <p:nvPr/>
        </p:nvPicPr>
        <p:blipFill>
          <a:blip r:embed="rId2"/>
          <a:srcRect t="13418"/>
          <a:stretch>
            <a:fillRect/>
          </a:stretch>
        </p:blipFill>
        <p:spPr>
          <a:xfrm>
            <a:off x="16245194" y="0"/>
            <a:ext cx="2042806" cy="1772236"/>
          </a:xfrm>
          <a:prstGeom prst="rect">
            <a:avLst/>
          </a:prstGeom>
        </p:spPr>
      </p:pic>
      <p:sp>
        <p:nvSpPr>
          <p:cNvPr id="7" name="مربع نص 6">
            <a:extLst>
              <a:ext uri="{FF2B5EF4-FFF2-40B4-BE49-F238E27FC236}">
                <a16:creationId xmlns:a16="http://schemas.microsoft.com/office/drawing/2014/main" id="{5DC94709-3A9F-ECFD-A879-3235EF69B743}"/>
              </a:ext>
            </a:extLst>
          </p:cNvPr>
          <p:cNvSpPr txBox="1"/>
          <p:nvPr/>
        </p:nvSpPr>
        <p:spPr>
          <a:xfrm>
            <a:off x="2971800" y="3263851"/>
            <a:ext cx="13033828" cy="3046988"/>
          </a:xfrm>
          <a:prstGeom prst="rect">
            <a:avLst/>
          </a:prstGeom>
          <a:noFill/>
        </p:spPr>
        <p:txBody>
          <a:bodyPr wrap="square">
            <a:spAutoFit/>
          </a:bodyPr>
          <a:lstStyle>
            <a:defPPr>
              <a:defRPr lang="en-US"/>
            </a:defPPr>
            <a:lvl1pPr>
              <a:defRPr sz="3200"/>
            </a:lvl1pPr>
          </a:lstStyle>
          <a:p>
            <a:r>
              <a:rPr lang="en-US" dirty="0"/>
              <a:t>• The resting potential exists because of differences in </a:t>
            </a:r>
            <a:r>
              <a:rPr lang="en-US" dirty="0">
                <a:solidFill>
                  <a:schemeClr val="accent6">
                    <a:lumMod val="50000"/>
                  </a:schemeClr>
                </a:solidFill>
              </a:rPr>
              <a:t>ion concentration </a:t>
            </a:r>
            <a:r>
              <a:rPr lang="en-US" dirty="0"/>
              <a:t>of the fluids inside and outside the neuron. </a:t>
            </a:r>
          </a:p>
          <a:p>
            <a:r>
              <a:rPr lang="en-US" dirty="0"/>
              <a:t>• Inside the neuron, K+ is high and Na+ is low. </a:t>
            </a:r>
          </a:p>
          <a:p>
            <a:r>
              <a:rPr lang="en-US" dirty="0"/>
              <a:t>• Outside the neuron, K+ is low and Na+ is high. </a:t>
            </a:r>
          </a:p>
          <a:p>
            <a:r>
              <a:rPr lang="en-US" dirty="0"/>
              <a:t>•</a:t>
            </a:r>
            <a:r>
              <a:rPr lang="en-US" dirty="0">
                <a:solidFill>
                  <a:schemeClr val="accent6"/>
                </a:solidFill>
              </a:rPr>
              <a:t> </a:t>
            </a:r>
            <a:r>
              <a:rPr lang="en-US" dirty="0">
                <a:solidFill>
                  <a:schemeClr val="accent6">
                    <a:lumMod val="50000"/>
                  </a:schemeClr>
                </a:solidFill>
              </a:rPr>
              <a:t>Sodium-potassium (Na+-K+) pumps </a:t>
            </a:r>
            <a:r>
              <a:rPr lang="en-US" dirty="0"/>
              <a:t>use energy from ATP to actively move Na+ out of the neuron and K+ into the neuron.</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59371" y="-5347558"/>
            <a:ext cx="6665510" cy="6664206"/>
          </a:xfrm>
          <a:prstGeom prst="rect">
            <a:avLst/>
          </a:prstGeom>
          <a:solidFill>
            <a:srgbClr val="005E62"/>
          </a:solidFill>
        </p:spPr>
      </p:sp>
      <p:sp>
        <p:nvSpPr>
          <p:cNvPr id="3" name="AutoShape 3"/>
          <p:cNvSpPr/>
          <p:nvPr/>
        </p:nvSpPr>
        <p:spPr>
          <a:xfrm rot="2700000">
            <a:off x="-4307359" y="507359"/>
            <a:ext cx="6665510" cy="50247"/>
          </a:xfrm>
          <a:prstGeom prst="rect">
            <a:avLst/>
          </a:prstGeom>
          <a:solidFill>
            <a:srgbClr val="005E62"/>
          </a:solidFill>
        </p:spPr>
      </p:sp>
      <p:pic>
        <p:nvPicPr>
          <p:cNvPr id="4" name="Picture 4"/>
          <p:cNvPicPr>
            <a:picLocks noChangeAspect="1"/>
          </p:cNvPicPr>
          <p:nvPr/>
        </p:nvPicPr>
        <p:blipFill>
          <a:blip r:embed="rId2"/>
          <a:srcRect t="13418"/>
          <a:stretch>
            <a:fillRect/>
          </a:stretch>
        </p:blipFill>
        <p:spPr>
          <a:xfrm>
            <a:off x="16237897" y="0"/>
            <a:ext cx="2042806" cy="1772236"/>
          </a:xfrm>
          <a:prstGeom prst="rect">
            <a:avLst/>
          </a:prstGeom>
        </p:spPr>
      </p:pic>
      <p:sp>
        <p:nvSpPr>
          <p:cNvPr id="6" name="مربع نص 5">
            <a:extLst>
              <a:ext uri="{FF2B5EF4-FFF2-40B4-BE49-F238E27FC236}">
                <a16:creationId xmlns:a16="http://schemas.microsoft.com/office/drawing/2014/main" id="{DE1202BE-A7C2-F7C0-007B-F807787F7CB9}"/>
              </a:ext>
            </a:extLst>
          </p:cNvPr>
          <p:cNvSpPr txBox="1"/>
          <p:nvPr/>
        </p:nvSpPr>
        <p:spPr>
          <a:xfrm>
            <a:off x="3429000" y="4152900"/>
            <a:ext cx="10822780" cy="2554545"/>
          </a:xfrm>
          <a:prstGeom prst="rect">
            <a:avLst/>
          </a:prstGeom>
          <a:noFill/>
        </p:spPr>
        <p:txBody>
          <a:bodyPr wrap="square">
            <a:spAutoFit/>
          </a:bodyPr>
          <a:lstStyle>
            <a:defPPr>
              <a:defRPr lang="en-US"/>
            </a:defPPr>
            <a:lvl1pPr>
              <a:defRPr sz="3200"/>
            </a:lvl1pPr>
          </a:lstStyle>
          <a:p>
            <a:r>
              <a:rPr lang="en-US" dirty="0"/>
              <a:t>• </a:t>
            </a:r>
            <a:r>
              <a:rPr lang="en-US" b="1" dirty="0">
                <a:solidFill>
                  <a:schemeClr val="accent6">
                    <a:lumMod val="50000"/>
                  </a:schemeClr>
                </a:solidFill>
              </a:rPr>
              <a:t>Ion channels</a:t>
            </a:r>
            <a:r>
              <a:rPr lang="en-US" dirty="0"/>
              <a:t>: a resting membrane has many open K+ channels but only few open Na+ channels </a:t>
            </a:r>
          </a:p>
          <a:p>
            <a:r>
              <a:rPr lang="en-US" dirty="0"/>
              <a:t>• Thus, potassium ions diffuse outward along their concentration gradient more than sodium ions move into the neuron.</a:t>
            </a:r>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926545" y="-5713353"/>
            <a:ext cx="6665510" cy="6664206"/>
          </a:xfrm>
          <a:prstGeom prst="rect">
            <a:avLst/>
          </a:prstGeom>
          <a:solidFill>
            <a:srgbClr val="005E62"/>
          </a:solidFill>
        </p:spPr>
      </p:sp>
      <p:sp>
        <p:nvSpPr>
          <p:cNvPr id="4" name="AutoShape 4"/>
          <p:cNvSpPr/>
          <p:nvPr/>
        </p:nvSpPr>
        <p:spPr>
          <a:xfrm rot="2700000">
            <a:off x="-274591" y="8749507"/>
            <a:ext cx="43907" cy="3580261"/>
          </a:xfrm>
          <a:prstGeom prst="rect">
            <a:avLst/>
          </a:prstGeom>
          <a:solidFill>
            <a:srgbClr val="005E62"/>
          </a:solidFill>
        </p:spPr>
      </p:sp>
      <p:sp>
        <p:nvSpPr>
          <p:cNvPr id="5" name="AutoShape 5"/>
          <p:cNvSpPr/>
          <p:nvPr/>
        </p:nvSpPr>
        <p:spPr>
          <a:xfrm rot="2700000">
            <a:off x="-1975859" y="7508523"/>
            <a:ext cx="2489201" cy="2488714"/>
          </a:xfrm>
          <a:prstGeom prst="rect">
            <a:avLst/>
          </a:prstGeom>
          <a:solidFill>
            <a:srgbClr val="005E62"/>
          </a:solidFill>
        </p:spPr>
      </p:sp>
      <p:pic>
        <p:nvPicPr>
          <p:cNvPr id="6" name="Picture 6"/>
          <p:cNvPicPr>
            <a:picLocks noChangeAspect="1"/>
          </p:cNvPicPr>
          <p:nvPr/>
        </p:nvPicPr>
        <p:blipFill>
          <a:blip r:embed="rId2"/>
          <a:srcRect t="13418"/>
          <a:stretch>
            <a:fillRect/>
          </a:stretch>
        </p:blipFill>
        <p:spPr>
          <a:xfrm>
            <a:off x="7297" y="-42863"/>
            <a:ext cx="2042806" cy="1772236"/>
          </a:xfrm>
          <a:prstGeom prst="rect">
            <a:avLst/>
          </a:prstGeom>
        </p:spPr>
      </p:pic>
      <p:pic>
        <p:nvPicPr>
          <p:cNvPr id="8" name="صورة 7">
            <a:extLst>
              <a:ext uri="{FF2B5EF4-FFF2-40B4-BE49-F238E27FC236}">
                <a16:creationId xmlns:a16="http://schemas.microsoft.com/office/drawing/2014/main" id="{3FA3982A-781A-2049-18F2-4DB35588394C}"/>
              </a:ext>
            </a:extLst>
          </p:cNvPr>
          <p:cNvPicPr>
            <a:picLocks noChangeAspect="1"/>
          </p:cNvPicPr>
          <p:nvPr/>
        </p:nvPicPr>
        <p:blipFill>
          <a:blip r:embed="rId3"/>
          <a:stretch>
            <a:fillRect/>
          </a:stretch>
        </p:blipFill>
        <p:spPr>
          <a:xfrm>
            <a:off x="4419600" y="231011"/>
            <a:ext cx="8820150" cy="9824977"/>
          </a:xfrm>
          <a:prstGeom prst="rect">
            <a:avLst/>
          </a:prstGeom>
        </p:spPr>
      </p:pic>
      <p:sp>
        <p:nvSpPr>
          <p:cNvPr id="17" name="مستطيل 16">
            <a:extLst>
              <a:ext uri="{FF2B5EF4-FFF2-40B4-BE49-F238E27FC236}">
                <a16:creationId xmlns:a16="http://schemas.microsoft.com/office/drawing/2014/main" id="{61D58E43-C76F-73BD-37FE-1C2B4FDD56CF}"/>
              </a:ext>
            </a:extLst>
          </p:cNvPr>
          <p:cNvSpPr/>
          <p:nvPr/>
        </p:nvSpPr>
        <p:spPr>
          <a:xfrm>
            <a:off x="10972800" y="9563100"/>
            <a:ext cx="609600" cy="304800"/>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en-US" sz="1400" b="1" dirty="0"/>
              <a:t>more</a:t>
            </a:r>
            <a:endParaRPr lang="ar-SA" sz="1400" b="1" dirty="0"/>
          </a:p>
        </p:txBody>
      </p:sp>
    </p:spTree>
    <p:extLst>
      <p:ext uri="{BB962C8B-B14F-4D97-AF65-F5344CB8AC3E}">
        <p14:creationId xmlns:p14="http://schemas.microsoft.com/office/powerpoint/2010/main" val="38366793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59371" y="-5347558"/>
            <a:ext cx="6665510" cy="6664206"/>
          </a:xfrm>
          <a:prstGeom prst="rect">
            <a:avLst/>
          </a:prstGeom>
          <a:solidFill>
            <a:srgbClr val="005E62"/>
          </a:solidFill>
        </p:spPr>
      </p:sp>
      <p:sp>
        <p:nvSpPr>
          <p:cNvPr id="3" name="AutoShape 3"/>
          <p:cNvSpPr/>
          <p:nvPr/>
        </p:nvSpPr>
        <p:spPr>
          <a:xfrm rot="2700000">
            <a:off x="-4177425" y="528979"/>
            <a:ext cx="6665510" cy="50247"/>
          </a:xfrm>
          <a:prstGeom prst="rect">
            <a:avLst/>
          </a:prstGeom>
          <a:solidFill>
            <a:srgbClr val="005E62"/>
          </a:solidFill>
        </p:spPr>
      </p:sp>
      <p:pic>
        <p:nvPicPr>
          <p:cNvPr id="4" name="Picture 4"/>
          <p:cNvPicPr>
            <a:picLocks noChangeAspect="1"/>
          </p:cNvPicPr>
          <p:nvPr/>
        </p:nvPicPr>
        <p:blipFill>
          <a:blip r:embed="rId2"/>
          <a:srcRect t="13418"/>
          <a:stretch>
            <a:fillRect/>
          </a:stretch>
        </p:blipFill>
        <p:spPr>
          <a:xfrm>
            <a:off x="16237897" y="0"/>
            <a:ext cx="2042806" cy="1772236"/>
          </a:xfrm>
          <a:prstGeom prst="rect">
            <a:avLst/>
          </a:prstGeom>
        </p:spPr>
      </p:pic>
      <p:sp>
        <p:nvSpPr>
          <p:cNvPr id="5" name="AutoShape 5"/>
          <p:cNvSpPr/>
          <p:nvPr/>
        </p:nvSpPr>
        <p:spPr>
          <a:xfrm rot="2700000">
            <a:off x="14320827" y="4394575"/>
            <a:ext cx="5210708" cy="9061211"/>
          </a:xfrm>
          <a:prstGeom prst="rect">
            <a:avLst/>
          </a:prstGeom>
          <a:solidFill>
            <a:srgbClr val="005E62"/>
          </a:solidFill>
        </p:spPr>
      </p:sp>
      <p:sp>
        <p:nvSpPr>
          <p:cNvPr id="6" name="AutoShape 6"/>
          <p:cNvSpPr/>
          <p:nvPr/>
        </p:nvSpPr>
        <p:spPr>
          <a:xfrm rot="2700000">
            <a:off x="16134349" y="3124010"/>
            <a:ext cx="5399777" cy="4950106"/>
          </a:xfrm>
          <a:prstGeom prst="rect">
            <a:avLst/>
          </a:prstGeom>
          <a:solidFill>
            <a:srgbClr val="D9D9D9"/>
          </a:solidFill>
        </p:spPr>
      </p:sp>
      <p:sp>
        <p:nvSpPr>
          <p:cNvPr id="8" name="مربع نص 7">
            <a:extLst>
              <a:ext uri="{FF2B5EF4-FFF2-40B4-BE49-F238E27FC236}">
                <a16:creationId xmlns:a16="http://schemas.microsoft.com/office/drawing/2014/main" id="{1A16F4F2-3095-7B07-4E13-636581C158D0}"/>
              </a:ext>
            </a:extLst>
          </p:cNvPr>
          <p:cNvSpPr txBox="1"/>
          <p:nvPr/>
        </p:nvSpPr>
        <p:spPr>
          <a:xfrm>
            <a:off x="3323813" y="2318175"/>
            <a:ext cx="12924970" cy="369332"/>
          </a:xfrm>
          <a:prstGeom prst="rect">
            <a:avLst/>
          </a:prstGeom>
          <a:noFill/>
        </p:spPr>
        <p:txBody>
          <a:bodyPr wrap="square">
            <a:spAutoFit/>
          </a:bodyPr>
          <a:lstStyle>
            <a:defPPr>
              <a:defRPr lang="en-US"/>
            </a:defPPr>
            <a:lvl1pPr>
              <a:defRPr sz="3200"/>
            </a:lvl1pPr>
          </a:lstStyle>
          <a:p>
            <a:r>
              <a:rPr lang="en-US" dirty="0"/>
              <a:t>28.4 A nerve signal begins as a change in the membrane potential</a:t>
            </a:r>
            <a:endParaRPr lang="ar-SA" dirty="0"/>
          </a:p>
        </p:txBody>
      </p:sp>
      <p:sp>
        <p:nvSpPr>
          <p:cNvPr id="10" name="مربع نص 9">
            <a:extLst>
              <a:ext uri="{FF2B5EF4-FFF2-40B4-BE49-F238E27FC236}">
                <a16:creationId xmlns:a16="http://schemas.microsoft.com/office/drawing/2014/main" id="{C2FBA34B-1048-9B32-0F63-D975FB2C7C1C}"/>
              </a:ext>
            </a:extLst>
          </p:cNvPr>
          <p:cNvSpPr txBox="1"/>
          <p:nvPr/>
        </p:nvSpPr>
        <p:spPr>
          <a:xfrm>
            <a:off x="2667000" y="3159649"/>
            <a:ext cx="13367656" cy="3539430"/>
          </a:xfrm>
          <a:prstGeom prst="rect">
            <a:avLst/>
          </a:prstGeom>
          <a:noFill/>
        </p:spPr>
        <p:txBody>
          <a:bodyPr wrap="square">
            <a:spAutoFit/>
          </a:bodyPr>
          <a:lstStyle>
            <a:defPPr>
              <a:defRPr lang="en-US"/>
            </a:defPPr>
            <a:lvl1pPr>
              <a:defRPr sz="3200"/>
            </a:lvl1pPr>
          </a:lstStyle>
          <a:p>
            <a:r>
              <a:rPr lang="en-US" dirty="0"/>
              <a:t>A nerve signal, called an </a:t>
            </a:r>
            <a:r>
              <a:rPr lang="en-US" dirty="0">
                <a:solidFill>
                  <a:srgbClr val="7030A0"/>
                </a:solidFill>
              </a:rPr>
              <a:t>action potential</a:t>
            </a:r>
            <a:r>
              <a:rPr lang="en-US" dirty="0"/>
              <a:t>, </a:t>
            </a:r>
          </a:p>
          <a:p>
            <a:pPr lvl="1"/>
            <a:r>
              <a:rPr lang="en-US" sz="3200" dirty="0"/>
              <a:t>• is a change in the membrane voltage, </a:t>
            </a:r>
          </a:p>
          <a:p>
            <a:pPr lvl="1"/>
            <a:r>
              <a:rPr lang="en-US" sz="3200" dirty="0"/>
              <a:t>• that transmits a nerve signal along an axon.</a:t>
            </a:r>
          </a:p>
          <a:p>
            <a:r>
              <a:rPr lang="en-US" dirty="0"/>
              <a:t>The rapid flip-flop of the membrane potential is </a:t>
            </a:r>
          </a:p>
          <a:p>
            <a:pPr lvl="1"/>
            <a:r>
              <a:rPr lang="en-US" sz="3200" dirty="0"/>
              <a:t>• a result of the rapid movements of ions across the membrane </a:t>
            </a:r>
          </a:p>
          <a:p>
            <a:pPr lvl="1"/>
            <a:r>
              <a:rPr lang="en-US" sz="3200" dirty="0"/>
              <a:t>• at Na+ and K+ voltage-gated channels, </a:t>
            </a:r>
          </a:p>
          <a:p>
            <a:pPr lvl="1"/>
            <a:r>
              <a:rPr lang="en-US" sz="3200" dirty="0"/>
              <a:t>• that open and close in response to stimuli.</a:t>
            </a:r>
            <a:endParaRPr lang="ar-SA" sz="3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5E62"/>
        </a:solidFill>
        <a:effectLst/>
      </p:bgPr>
    </p:bg>
    <p:spTree>
      <p:nvGrpSpPr>
        <p:cNvPr id="1" name=""/>
        <p:cNvGrpSpPr/>
        <p:nvPr/>
      </p:nvGrpSpPr>
      <p:grpSpPr>
        <a:xfrm>
          <a:off x="0" y="0"/>
          <a:ext cx="0" cy="0"/>
          <a:chOff x="0" y="0"/>
          <a:chExt cx="0" cy="0"/>
        </a:xfrm>
      </p:grpSpPr>
      <p:sp>
        <p:nvSpPr>
          <p:cNvPr id="2" name="AutoShape 2"/>
          <p:cNvSpPr/>
          <p:nvPr/>
        </p:nvSpPr>
        <p:spPr>
          <a:xfrm rot="2700000">
            <a:off x="14397" y="-6907118"/>
            <a:ext cx="14151661" cy="20711888"/>
          </a:xfrm>
          <a:prstGeom prst="rect">
            <a:avLst/>
          </a:prstGeom>
          <a:solidFill>
            <a:srgbClr val="FFFFFF"/>
          </a:solidFill>
        </p:spPr>
      </p:sp>
      <p:sp>
        <p:nvSpPr>
          <p:cNvPr id="3" name="AutoShape 3"/>
          <p:cNvSpPr/>
          <p:nvPr/>
        </p:nvSpPr>
        <p:spPr>
          <a:xfrm rot="2700000">
            <a:off x="15206375" y="-2719273"/>
            <a:ext cx="4105850" cy="4105046"/>
          </a:xfrm>
          <a:prstGeom prst="rect">
            <a:avLst/>
          </a:prstGeom>
          <a:solidFill>
            <a:srgbClr val="D9D9D9"/>
          </a:solidFill>
        </p:spPr>
      </p:sp>
      <p:sp>
        <p:nvSpPr>
          <p:cNvPr id="4" name="AutoShape 4"/>
          <p:cNvSpPr/>
          <p:nvPr/>
        </p:nvSpPr>
        <p:spPr>
          <a:xfrm rot="2700000">
            <a:off x="10597558" y="-258486"/>
            <a:ext cx="6665510" cy="50247"/>
          </a:xfrm>
          <a:prstGeom prst="rect">
            <a:avLst/>
          </a:prstGeom>
          <a:solidFill>
            <a:srgbClr val="D9D9D9"/>
          </a:solidFill>
        </p:spPr>
      </p:sp>
      <p:pic>
        <p:nvPicPr>
          <p:cNvPr id="5" name="Picture 5"/>
          <p:cNvPicPr>
            <a:picLocks noChangeAspect="1"/>
          </p:cNvPicPr>
          <p:nvPr/>
        </p:nvPicPr>
        <p:blipFill>
          <a:blip r:embed="rId2"/>
          <a:srcRect t="13418"/>
          <a:stretch>
            <a:fillRect/>
          </a:stretch>
        </p:blipFill>
        <p:spPr>
          <a:xfrm>
            <a:off x="50914" y="7224"/>
            <a:ext cx="2042806" cy="1772236"/>
          </a:xfrm>
          <a:prstGeom prst="rect">
            <a:avLst/>
          </a:prstGeom>
        </p:spPr>
      </p:pic>
      <p:sp>
        <p:nvSpPr>
          <p:cNvPr id="7" name="مربع نص 6">
            <a:extLst>
              <a:ext uri="{FF2B5EF4-FFF2-40B4-BE49-F238E27FC236}">
                <a16:creationId xmlns:a16="http://schemas.microsoft.com/office/drawing/2014/main" id="{B8192107-6F69-3DBE-A4BF-B57D73FDBB42}"/>
              </a:ext>
            </a:extLst>
          </p:cNvPr>
          <p:cNvSpPr txBox="1"/>
          <p:nvPr/>
        </p:nvSpPr>
        <p:spPr>
          <a:xfrm>
            <a:off x="845685" y="2663996"/>
            <a:ext cx="13084628" cy="1569660"/>
          </a:xfrm>
          <a:prstGeom prst="rect">
            <a:avLst/>
          </a:prstGeom>
          <a:noFill/>
        </p:spPr>
        <p:txBody>
          <a:bodyPr wrap="square">
            <a:spAutoFit/>
          </a:bodyPr>
          <a:lstStyle>
            <a:defPPr>
              <a:defRPr lang="en-US"/>
            </a:defPPr>
            <a:lvl1pPr>
              <a:defRPr sz="3200"/>
            </a:lvl1pPr>
          </a:lstStyle>
          <a:p>
            <a:r>
              <a:rPr lang="en-US" dirty="0"/>
              <a:t>• A stimulus is any factor that causes a nerve signal to be generated. </a:t>
            </a:r>
          </a:p>
          <a:p>
            <a:r>
              <a:rPr lang="en-US" dirty="0"/>
              <a:t>• The nerve signal transmission process, summarized in Figure 28.4, applies to neurons in nearly all animals, including humans.</a:t>
            </a:r>
            <a:endParaRPr lang="ar-S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p:nvPr/>
        </p:nvSpPr>
        <p:spPr>
          <a:xfrm rot="2700000">
            <a:off x="-3801589" y="-3610437"/>
            <a:ext cx="6665510" cy="6664206"/>
          </a:xfrm>
          <a:prstGeom prst="rect">
            <a:avLst/>
          </a:prstGeom>
          <a:solidFill>
            <a:srgbClr val="D9D9D9"/>
          </a:solidFill>
        </p:spPr>
      </p:sp>
      <p:pic>
        <p:nvPicPr>
          <p:cNvPr id="6" name="Picture 6"/>
          <p:cNvPicPr>
            <a:picLocks noChangeAspect="1"/>
          </p:cNvPicPr>
          <p:nvPr/>
        </p:nvPicPr>
        <p:blipFill>
          <a:blip r:embed="rId3"/>
          <a:srcRect t="13418"/>
          <a:stretch>
            <a:fillRect/>
          </a:stretch>
        </p:blipFill>
        <p:spPr>
          <a:xfrm>
            <a:off x="0" y="723900"/>
            <a:ext cx="2042806" cy="1772236"/>
          </a:xfrm>
          <a:prstGeom prst="rect">
            <a:avLst/>
          </a:prstGeom>
        </p:spPr>
      </p:pic>
      <p:pic>
        <p:nvPicPr>
          <p:cNvPr id="8" name="صورة 7">
            <a:extLst>
              <a:ext uri="{FF2B5EF4-FFF2-40B4-BE49-F238E27FC236}">
                <a16:creationId xmlns:a16="http://schemas.microsoft.com/office/drawing/2014/main" id="{B5D92F76-954E-8873-09B5-94F37ACCBE4C}"/>
              </a:ext>
            </a:extLst>
          </p:cNvPr>
          <p:cNvPicPr>
            <a:picLocks noChangeAspect="1"/>
          </p:cNvPicPr>
          <p:nvPr/>
        </p:nvPicPr>
        <p:blipFill rotWithShape="1">
          <a:blip r:embed="rId4"/>
          <a:srcRect t="3566"/>
          <a:stretch/>
        </p:blipFill>
        <p:spPr>
          <a:xfrm>
            <a:off x="2200275" y="2052637"/>
            <a:ext cx="6943725" cy="6181725"/>
          </a:xfrm>
          <a:prstGeom prst="rect">
            <a:avLst/>
          </a:prstGeom>
        </p:spPr>
      </p:pic>
      <p:pic>
        <p:nvPicPr>
          <p:cNvPr id="9" name="صورة 8">
            <a:extLst>
              <a:ext uri="{FF2B5EF4-FFF2-40B4-BE49-F238E27FC236}">
                <a16:creationId xmlns:a16="http://schemas.microsoft.com/office/drawing/2014/main" id="{5D99D278-C55D-449F-5FDC-3E89230AEE47}"/>
              </a:ext>
            </a:extLst>
          </p:cNvPr>
          <p:cNvPicPr>
            <a:picLocks noChangeAspect="1"/>
          </p:cNvPicPr>
          <p:nvPr/>
        </p:nvPicPr>
        <p:blipFill>
          <a:blip r:embed="rId5"/>
          <a:stretch>
            <a:fillRect/>
          </a:stretch>
        </p:blipFill>
        <p:spPr>
          <a:xfrm>
            <a:off x="9949837" y="1610018"/>
            <a:ext cx="6429375" cy="6324600"/>
          </a:xfrm>
          <a:prstGeom prst="rect">
            <a:avLst/>
          </a:prstGeom>
        </p:spPr>
      </p:pic>
      <p:sp>
        <p:nvSpPr>
          <p:cNvPr id="10" name="مستطيل 9">
            <a:extLst>
              <a:ext uri="{FF2B5EF4-FFF2-40B4-BE49-F238E27FC236}">
                <a16:creationId xmlns:a16="http://schemas.microsoft.com/office/drawing/2014/main" id="{07E7D2F4-2923-4BBE-0F44-24F60CCBE7C9}"/>
              </a:ext>
            </a:extLst>
          </p:cNvPr>
          <p:cNvSpPr/>
          <p:nvPr/>
        </p:nvSpPr>
        <p:spPr>
          <a:xfrm>
            <a:off x="9753600" y="5448300"/>
            <a:ext cx="1295400" cy="1524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bg1"/>
              </a:solidFill>
            </a:endParaRPr>
          </a:p>
        </p:txBody>
      </p:sp>
      <p:sp>
        <p:nvSpPr>
          <p:cNvPr id="11" name="مستطيل 10">
            <a:extLst>
              <a:ext uri="{FF2B5EF4-FFF2-40B4-BE49-F238E27FC236}">
                <a16:creationId xmlns:a16="http://schemas.microsoft.com/office/drawing/2014/main" id="{62BAA10E-AB12-C128-2D0B-A4B29E1E66F1}"/>
              </a:ext>
            </a:extLst>
          </p:cNvPr>
          <p:cNvSpPr/>
          <p:nvPr/>
        </p:nvSpPr>
        <p:spPr>
          <a:xfrm>
            <a:off x="2134772" y="5617778"/>
            <a:ext cx="1295400" cy="23168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bg1"/>
              </a:solidFill>
            </a:endParaRPr>
          </a:p>
        </p:txBody>
      </p:sp>
      <p:pic>
        <p:nvPicPr>
          <p:cNvPr id="15" name="صورة 14">
            <a:extLst>
              <a:ext uri="{FF2B5EF4-FFF2-40B4-BE49-F238E27FC236}">
                <a16:creationId xmlns:a16="http://schemas.microsoft.com/office/drawing/2014/main" id="{55B745C7-CBA1-59C7-BD66-53B95D178F8F}"/>
              </a:ext>
            </a:extLst>
          </p:cNvPr>
          <p:cNvPicPr>
            <a:picLocks noChangeAspect="1"/>
          </p:cNvPicPr>
          <p:nvPr/>
        </p:nvPicPr>
        <p:blipFill>
          <a:blip r:embed="rId6"/>
          <a:stretch>
            <a:fillRect/>
          </a:stretch>
        </p:blipFill>
        <p:spPr>
          <a:xfrm>
            <a:off x="3430172" y="8572500"/>
            <a:ext cx="4022558" cy="1295400"/>
          </a:xfrm>
          <a:prstGeom prst="rect">
            <a:avLst/>
          </a:prstGeom>
        </p:spPr>
      </p:pic>
      <p:pic>
        <p:nvPicPr>
          <p:cNvPr id="17" name="صورة 16">
            <a:extLst>
              <a:ext uri="{FF2B5EF4-FFF2-40B4-BE49-F238E27FC236}">
                <a16:creationId xmlns:a16="http://schemas.microsoft.com/office/drawing/2014/main" id="{1DDD765D-39C2-07B7-4E3C-5150C6252F42}"/>
              </a:ext>
            </a:extLst>
          </p:cNvPr>
          <p:cNvPicPr>
            <a:picLocks noChangeAspect="1"/>
          </p:cNvPicPr>
          <p:nvPr/>
        </p:nvPicPr>
        <p:blipFill>
          <a:blip r:embed="rId7"/>
          <a:stretch>
            <a:fillRect/>
          </a:stretch>
        </p:blipFill>
        <p:spPr>
          <a:xfrm>
            <a:off x="10827389" y="8420250"/>
            <a:ext cx="3492956" cy="1143150"/>
          </a:xfrm>
          <a:prstGeom prst="rect">
            <a:avLst/>
          </a:prstGeom>
        </p:spPr>
      </p:pic>
    </p:spTree>
    <p:extLst>
      <p:ext uri="{BB962C8B-B14F-4D97-AF65-F5344CB8AC3E}">
        <p14:creationId xmlns:p14="http://schemas.microsoft.com/office/powerpoint/2010/main" val="31712763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926545" y="-5713353"/>
            <a:ext cx="6665510" cy="6664206"/>
          </a:xfrm>
          <a:prstGeom prst="rect">
            <a:avLst/>
          </a:prstGeom>
          <a:solidFill>
            <a:srgbClr val="005E62"/>
          </a:solidFill>
        </p:spPr>
      </p:sp>
      <p:sp>
        <p:nvSpPr>
          <p:cNvPr id="4" name="AutoShape 4"/>
          <p:cNvSpPr/>
          <p:nvPr/>
        </p:nvSpPr>
        <p:spPr>
          <a:xfrm rot="2700000">
            <a:off x="-274591" y="8749507"/>
            <a:ext cx="43907" cy="3580261"/>
          </a:xfrm>
          <a:prstGeom prst="rect">
            <a:avLst/>
          </a:prstGeom>
          <a:solidFill>
            <a:srgbClr val="005E62"/>
          </a:solidFill>
        </p:spPr>
      </p:sp>
      <p:sp>
        <p:nvSpPr>
          <p:cNvPr id="5" name="AutoShape 5"/>
          <p:cNvSpPr/>
          <p:nvPr/>
        </p:nvSpPr>
        <p:spPr>
          <a:xfrm rot="2700000">
            <a:off x="-1975859" y="7508523"/>
            <a:ext cx="2489201" cy="2488714"/>
          </a:xfrm>
          <a:prstGeom prst="rect">
            <a:avLst/>
          </a:prstGeom>
          <a:solidFill>
            <a:srgbClr val="005E62"/>
          </a:solidFill>
        </p:spPr>
      </p:sp>
      <p:pic>
        <p:nvPicPr>
          <p:cNvPr id="6" name="Picture 6"/>
          <p:cNvPicPr>
            <a:picLocks noChangeAspect="1"/>
          </p:cNvPicPr>
          <p:nvPr/>
        </p:nvPicPr>
        <p:blipFill>
          <a:blip r:embed="rId2"/>
          <a:srcRect t="13418"/>
          <a:stretch>
            <a:fillRect/>
          </a:stretch>
        </p:blipFill>
        <p:spPr>
          <a:xfrm>
            <a:off x="7297" y="-42863"/>
            <a:ext cx="2042806" cy="1772236"/>
          </a:xfrm>
          <a:prstGeom prst="rect">
            <a:avLst/>
          </a:prstGeom>
        </p:spPr>
      </p:pic>
      <p:pic>
        <p:nvPicPr>
          <p:cNvPr id="8" name="صورة 7">
            <a:extLst>
              <a:ext uri="{FF2B5EF4-FFF2-40B4-BE49-F238E27FC236}">
                <a16:creationId xmlns:a16="http://schemas.microsoft.com/office/drawing/2014/main" id="{EB5D39D3-B7AC-C7AD-71AB-1D27CEC7563D}"/>
              </a:ext>
            </a:extLst>
          </p:cNvPr>
          <p:cNvPicPr>
            <a:picLocks noChangeAspect="1"/>
          </p:cNvPicPr>
          <p:nvPr/>
        </p:nvPicPr>
        <p:blipFill>
          <a:blip r:embed="rId3"/>
          <a:stretch>
            <a:fillRect/>
          </a:stretch>
        </p:blipFill>
        <p:spPr>
          <a:xfrm>
            <a:off x="2149004" y="1557714"/>
            <a:ext cx="6819900" cy="6748003"/>
          </a:xfrm>
          <a:prstGeom prst="rect">
            <a:avLst/>
          </a:prstGeom>
        </p:spPr>
      </p:pic>
      <p:pic>
        <p:nvPicPr>
          <p:cNvPr id="10" name="صورة 9">
            <a:extLst>
              <a:ext uri="{FF2B5EF4-FFF2-40B4-BE49-F238E27FC236}">
                <a16:creationId xmlns:a16="http://schemas.microsoft.com/office/drawing/2014/main" id="{B1788534-0D0C-0180-C663-9028EE9A10C7}"/>
              </a:ext>
            </a:extLst>
          </p:cNvPr>
          <p:cNvPicPr>
            <a:picLocks noChangeAspect="1"/>
          </p:cNvPicPr>
          <p:nvPr/>
        </p:nvPicPr>
        <p:blipFill>
          <a:blip r:embed="rId4"/>
          <a:stretch>
            <a:fillRect/>
          </a:stretch>
        </p:blipFill>
        <p:spPr>
          <a:xfrm>
            <a:off x="9448800" y="1712294"/>
            <a:ext cx="6819900" cy="6438845"/>
          </a:xfrm>
          <a:prstGeom prst="rect">
            <a:avLst/>
          </a:prstGeom>
        </p:spPr>
      </p:pic>
      <p:sp>
        <p:nvSpPr>
          <p:cNvPr id="14" name="مستطيل 13">
            <a:extLst>
              <a:ext uri="{FF2B5EF4-FFF2-40B4-BE49-F238E27FC236}">
                <a16:creationId xmlns:a16="http://schemas.microsoft.com/office/drawing/2014/main" id="{F4A72EF7-687D-ABF1-9015-D97FB77FA5B9}"/>
              </a:ext>
            </a:extLst>
          </p:cNvPr>
          <p:cNvSpPr/>
          <p:nvPr/>
        </p:nvSpPr>
        <p:spPr>
          <a:xfrm>
            <a:off x="2019300" y="5746779"/>
            <a:ext cx="1295400" cy="265422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bg1"/>
              </a:solidFill>
            </a:endParaRPr>
          </a:p>
        </p:txBody>
      </p:sp>
      <p:sp>
        <p:nvSpPr>
          <p:cNvPr id="15" name="مستطيل 14">
            <a:extLst>
              <a:ext uri="{FF2B5EF4-FFF2-40B4-BE49-F238E27FC236}">
                <a16:creationId xmlns:a16="http://schemas.microsoft.com/office/drawing/2014/main" id="{F4F23BD4-65FC-C370-3192-D182CF7B07F7}"/>
              </a:ext>
            </a:extLst>
          </p:cNvPr>
          <p:cNvSpPr/>
          <p:nvPr/>
        </p:nvSpPr>
        <p:spPr>
          <a:xfrm>
            <a:off x="9258302" y="5665806"/>
            <a:ext cx="1485898" cy="265422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bg1"/>
              </a:solidFill>
            </a:endParaRPr>
          </a:p>
        </p:txBody>
      </p:sp>
      <p:pic>
        <p:nvPicPr>
          <p:cNvPr id="17" name="صورة 16">
            <a:extLst>
              <a:ext uri="{FF2B5EF4-FFF2-40B4-BE49-F238E27FC236}">
                <a16:creationId xmlns:a16="http://schemas.microsoft.com/office/drawing/2014/main" id="{096657BF-5EE0-9F70-0472-FD9C1A72B58A}"/>
              </a:ext>
            </a:extLst>
          </p:cNvPr>
          <p:cNvPicPr>
            <a:picLocks noChangeAspect="1"/>
          </p:cNvPicPr>
          <p:nvPr/>
        </p:nvPicPr>
        <p:blipFill>
          <a:blip r:embed="rId5"/>
          <a:stretch>
            <a:fillRect/>
          </a:stretch>
        </p:blipFill>
        <p:spPr>
          <a:xfrm>
            <a:off x="3416423" y="8496300"/>
            <a:ext cx="3587263" cy="1371600"/>
          </a:xfrm>
          <a:prstGeom prst="rect">
            <a:avLst/>
          </a:prstGeom>
        </p:spPr>
      </p:pic>
      <p:pic>
        <p:nvPicPr>
          <p:cNvPr id="19" name="صورة 18">
            <a:extLst>
              <a:ext uri="{FF2B5EF4-FFF2-40B4-BE49-F238E27FC236}">
                <a16:creationId xmlns:a16="http://schemas.microsoft.com/office/drawing/2014/main" id="{75E5DF28-778C-3CBF-2FD7-EB11292897AF}"/>
              </a:ext>
            </a:extLst>
          </p:cNvPr>
          <p:cNvPicPr>
            <a:picLocks noChangeAspect="1"/>
          </p:cNvPicPr>
          <p:nvPr/>
        </p:nvPicPr>
        <p:blipFill>
          <a:blip r:embed="rId6"/>
          <a:stretch>
            <a:fillRect/>
          </a:stretch>
        </p:blipFill>
        <p:spPr>
          <a:xfrm>
            <a:off x="10934698" y="8138286"/>
            <a:ext cx="3009902" cy="2002296"/>
          </a:xfrm>
          <a:prstGeom prst="rect">
            <a:avLst/>
          </a:prstGeom>
        </p:spPr>
      </p:pic>
    </p:spTree>
    <p:extLst>
      <p:ext uri="{BB962C8B-B14F-4D97-AF65-F5344CB8AC3E}">
        <p14:creationId xmlns:p14="http://schemas.microsoft.com/office/powerpoint/2010/main" val="39574310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926545" y="-5713353"/>
            <a:ext cx="6665510" cy="6664206"/>
          </a:xfrm>
          <a:prstGeom prst="rect">
            <a:avLst/>
          </a:prstGeom>
          <a:solidFill>
            <a:srgbClr val="D9D9D9"/>
          </a:solidFill>
        </p:spPr>
      </p:sp>
      <p:sp>
        <p:nvSpPr>
          <p:cNvPr id="3" name="AutoShape 3"/>
          <p:cNvSpPr/>
          <p:nvPr/>
        </p:nvSpPr>
        <p:spPr>
          <a:xfrm rot="2700000">
            <a:off x="10597558" y="-67986"/>
            <a:ext cx="6665510" cy="50247"/>
          </a:xfrm>
          <a:prstGeom prst="rect">
            <a:avLst/>
          </a:prstGeom>
          <a:solidFill>
            <a:srgbClr val="D9D9D9"/>
          </a:solidFill>
        </p:spPr>
      </p:sp>
      <p:sp>
        <p:nvSpPr>
          <p:cNvPr id="4" name="AutoShape 4"/>
          <p:cNvSpPr/>
          <p:nvPr/>
        </p:nvSpPr>
        <p:spPr>
          <a:xfrm rot="2700000">
            <a:off x="-274591" y="8749507"/>
            <a:ext cx="43907" cy="3580261"/>
          </a:xfrm>
          <a:prstGeom prst="rect">
            <a:avLst/>
          </a:prstGeom>
          <a:solidFill>
            <a:srgbClr val="D9D9D9"/>
          </a:solidFill>
        </p:spPr>
      </p:sp>
      <p:sp>
        <p:nvSpPr>
          <p:cNvPr id="5" name="AutoShape 5"/>
          <p:cNvSpPr/>
          <p:nvPr/>
        </p:nvSpPr>
        <p:spPr>
          <a:xfrm rot="2700000">
            <a:off x="-1975859" y="7508523"/>
            <a:ext cx="2489201" cy="2488714"/>
          </a:xfrm>
          <a:prstGeom prst="rect">
            <a:avLst/>
          </a:prstGeom>
          <a:solidFill>
            <a:srgbClr val="D9D9D9"/>
          </a:solidFill>
        </p:spPr>
      </p:sp>
      <p:pic>
        <p:nvPicPr>
          <p:cNvPr id="6" name="Picture 6"/>
          <p:cNvPicPr>
            <a:picLocks noChangeAspect="1"/>
          </p:cNvPicPr>
          <p:nvPr/>
        </p:nvPicPr>
        <p:blipFill>
          <a:blip r:embed="rId2"/>
          <a:srcRect t="13418"/>
          <a:stretch>
            <a:fillRect/>
          </a:stretch>
        </p:blipFill>
        <p:spPr>
          <a:xfrm>
            <a:off x="16199325" y="-76296"/>
            <a:ext cx="2042806" cy="1772236"/>
          </a:xfrm>
          <a:prstGeom prst="rect">
            <a:avLst/>
          </a:prstGeom>
        </p:spPr>
      </p:pic>
      <p:pic>
        <p:nvPicPr>
          <p:cNvPr id="10" name="صورة 9">
            <a:extLst>
              <a:ext uri="{FF2B5EF4-FFF2-40B4-BE49-F238E27FC236}">
                <a16:creationId xmlns:a16="http://schemas.microsoft.com/office/drawing/2014/main" id="{A6AE1025-84C6-5DEF-F415-15F1E70571D4}"/>
              </a:ext>
            </a:extLst>
          </p:cNvPr>
          <p:cNvPicPr>
            <a:picLocks noChangeAspect="1"/>
          </p:cNvPicPr>
          <p:nvPr/>
        </p:nvPicPr>
        <p:blipFill>
          <a:blip r:embed="rId3"/>
          <a:stretch>
            <a:fillRect/>
          </a:stretch>
        </p:blipFill>
        <p:spPr>
          <a:xfrm>
            <a:off x="1920497" y="1562100"/>
            <a:ext cx="6391275" cy="3819525"/>
          </a:xfrm>
          <a:prstGeom prst="rect">
            <a:avLst/>
          </a:prstGeom>
        </p:spPr>
      </p:pic>
      <p:pic>
        <p:nvPicPr>
          <p:cNvPr id="12" name="صورة 11">
            <a:extLst>
              <a:ext uri="{FF2B5EF4-FFF2-40B4-BE49-F238E27FC236}">
                <a16:creationId xmlns:a16="http://schemas.microsoft.com/office/drawing/2014/main" id="{6FB8966D-9C23-D9F2-58AB-7BA073DD524E}"/>
              </a:ext>
            </a:extLst>
          </p:cNvPr>
          <p:cNvPicPr>
            <a:picLocks noChangeAspect="1"/>
          </p:cNvPicPr>
          <p:nvPr/>
        </p:nvPicPr>
        <p:blipFill>
          <a:blip r:embed="rId4"/>
          <a:stretch>
            <a:fillRect/>
          </a:stretch>
        </p:blipFill>
        <p:spPr>
          <a:xfrm>
            <a:off x="8846071" y="1866900"/>
            <a:ext cx="6410325" cy="6010275"/>
          </a:xfrm>
          <a:prstGeom prst="rect">
            <a:avLst/>
          </a:prstGeom>
        </p:spPr>
      </p:pic>
      <p:pic>
        <p:nvPicPr>
          <p:cNvPr id="14" name="صورة 13">
            <a:extLst>
              <a:ext uri="{FF2B5EF4-FFF2-40B4-BE49-F238E27FC236}">
                <a16:creationId xmlns:a16="http://schemas.microsoft.com/office/drawing/2014/main" id="{23473820-59D8-E41D-7E17-976ECA0EDD28}"/>
              </a:ext>
            </a:extLst>
          </p:cNvPr>
          <p:cNvPicPr>
            <a:picLocks noChangeAspect="1"/>
          </p:cNvPicPr>
          <p:nvPr/>
        </p:nvPicPr>
        <p:blipFill>
          <a:blip r:embed="rId5"/>
          <a:stretch>
            <a:fillRect/>
          </a:stretch>
        </p:blipFill>
        <p:spPr>
          <a:xfrm>
            <a:off x="3243931" y="5381625"/>
            <a:ext cx="3222571" cy="1328738"/>
          </a:xfrm>
          <a:prstGeom prst="rect">
            <a:avLst/>
          </a:prstGeom>
        </p:spPr>
      </p:pic>
      <p:pic>
        <p:nvPicPr>
          <p:cNvPr id="16" name="صورة 15">
            <a:extLst>
              <a:ext uri="{FF2B5EF4-FFF2-40B4-BE49-F238E27FC236}">
                <a16:creationId xmlns:a16="http://schemas.microsoft.com/office/drawing/2014/main" id="{1D444AC4-2F32-1A27-BF4F-E6C9E274F2D5}"/>
              </a:ext>
            </a:extLst>
          </p:cNvPr>
          <p:cNvPicPr>
            <a:picLocks noChangeAspect="1"/>
          </p:cNvPicPr>
          <p:nvPr/>
        </p:nvPicPr>
        <p:blipFill>
          <a:blip r:embed="rId6"/>
          <a:stretch>
            <a:fillRect/>
          </a:stretch>
        </p:blipFill>
        <p:spPr>
          <a:xfrm>
            <a:off x="10003108" y="8084488"/>
            <a:ext cx="3105651" cy="561975"/>
          </a:xfrm>
          <a:prstGeom prst="rect">
            <a:avLst/>
          </a:prstGeom>
        </p:spPr>
      </p:pic>
    </p:spTree>
    <p:extLst>
      <p:ext uri="{BB962C8B-B14F-4D97-AF65-F5344CB8AC3E}">
        <p14:creationId xmlns:p14="http://schemas.microsoft.com/office/powerpoint/2010/main" val="22111322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59371" y="-5347558"/>
            <a:ext cx="6665510" cy="6664206"/>
          </a:xfrm>
          <a:prstGeom prst="rect">
            <a:avLst/>
          </a:prstGeom>
          <a:solidFill>
            <a:srgbClr val="005E62"/>
          </a:solidFill>
        </p:spPr>
      </p:sp>
      <p:sp>
        <p:nvSpPr>
          <p:cNvPr id="3" name="AutoShape 3"/>
          <p:cNvSpPr/>
          <p:nvPr/>
        </p:nvSpPr>
        <p:spPr>
          <a:xfrm rot="2700000">
            <a:off x="-4307359" y="507359"/>
            <a:ext cx="6665510" cy="50247"/>
          </a:xfrm>
          <a:prstGeom prst="rect">
            <a:avLst/>
          </a:prstGeom>
          <a:solidFill>
            <a:srgbClr val="005E62"/>
          </a:solidFill>
        </p:spPr>
      </p:sp>
      <p:pic>
        <p:nvPicPr>
          <p:cNvPr id="4" name="Picture 4"/>
          <p:cNvPicPr>
            <a:picLocks noChangeAspect="1"/>
          </p:cNvPicPr>
          <p:nvPr/>
        </p:nvPicPr>
        <p:blipFill>
          <a:blip r:embed="rId3"/>
          <a:srcRect t="13418"/>
          <a:stretch>
            <a:fillRect/>
          </a:stretch>
        </p:blipFill>
        <p:spPr>
          <a:xfrm>
            <a:off x="16237897" y="0"/>
            <a:ext cx="2042806" cy="1772236"/>
          </a:xfrm>
          <a:prstGeom prst="rect">
            <a:avLst/>
          </a:prstGeom>
        </p:spPr>
      </p:pic>
      <p:pic>
        <p:nvPicPr>
          <p:cNvPr id="1026" name="Picture 2" descr="Action Potential Graph">
            <a:extLst>
              <a:ext uri="{FF2B5EF4-FFF2-40B4-BE49-F238E27FC236}">
                <a16:creationId xmlns:a16="http://schemas.microsoft.com/office/drawing/2014/main" id="{F64FC772-59B6-7D18-06B4-819575BB50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8800" y="1798336"/>
            <a:ext cx="7229475" cy="6690328"/>
          </a:xfrm>
          <a:prstGeom prst="rect">
            <a:avLst/>
          </a:prstGeom>
          <a:noFill/>
          <a:extLst>
            <a:ext uri="{909E8E84-426E-40DD-AFC4-6F175D3DCCD1}">
              <a14:hiddenFill xmlns:a14="http://schemas.microsoft.com/office/drawing/2010/main">
                <a:solidFill>
                  <a:srgbClr val="FFFFFF"/>
                </a:solidFill>
              </a14:hiddenFill>
            </a:ext>
          </a:extLst>
        </p:spPr>
      </p:pic>
      <p:sp>
        <p:nvSpPr>
          <p:cNvPr id="7" name="مربع نص 6">
            <a:extLst>
              <a:ext uri="{FF2B5EF4-FFF2-40B4-BE49-F238E27FC236}">
                <a16:creationId xmlns:a16="http://schemas.microsoft.com/office/drawing/2014/main" id="{46B79B74-9F69-D34A-D9D1-213BFB855CA0}"/>
              </a:ext>
            </a:extLst>
          </p:cNvPr>
          <p:cNvSpPr txBox="1"/>
          <p:nvPr/>
        </p:nvSpPr>
        <p:spPr>
          <a:xfrm>
            <a:off x="6441175" y="8648700"/>
            <a:ext cx="10822674" cy="369332"/>
          </a:xfrm>
          <a:prstGeom prst="rect">
            <a:avLst/>
          </a:prstGeom>
          <a:noFill/>
        </p:spPr>
        <p:txBody>
          <a:bodyPr wrap="square">
            <a:spAutoFit/>
          </a:bodyPr>
          <a:lstStyle/>
          <a:p>
            <a:r>
              <a:rPr lang="en-US" dirty="0"/>
              <a:t>Ref:</a:t>
            </a:r>
            <a:r>
              <a:rPr lang="ar-SA" dirty="0"/>
              <a:t>https://shortest.link/90-I</a:t>
            </a:r>
          </a:p>
        </p:txBody>
      </p:sp>
    </p:spTree>
    <p:extLst>
      <p:ext uri="{BB962C8B-B14F-4D97-AF65-F5344CB8AC3E}">
        <p14:creationId xmlns:p14="http://schemas.microsoft.com/office/powerpoint/2010/main" val="22269884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59371" y="-5347558"/>
            <a:ext cx="6665510" cy="6664206"/>
          </a:xfrm>
          <a:prstGeom prst="rect">
            <a:avLst/>
          </a:prstGeom>
          <a:solidFill>
            <a:srgbClr val="005E62"/>
          </a:solidFill>
        </p:spPr>
      </p:sp>
      <p:sp>
        <p:nvSpPr>
          <p:cNvPr id="3" name="AutoShape 3"/>
          <p:cNvSpPr/>
          <p:nvPr/>
        </p:nvSpPr>
        <p:spPr>
          <a:xfrm rot="2700000">
            <a:off x="-4307359" y="507359"/>
            <a:ext cx="6665510" cy="50247"/>
          </a:xfrm>
          <a:prstGeom prst="rect">
            <a:avLst/>
          </a:prstGeom>
          <a:solidFill>
            <a:srgbClr val="005E62"/>
          </a:solidFill>
        </p:spPr>
      </p:sp>
      <p:pic>
        <p:nvPicPr>
          <p:cNvPr id="4" name="Picture 4"/>
          <p:cNvPicPr>
            <a:picLocks noChangeAspect="1"/>
          </p:cNvPicPr>
          <p:nvPr/>
        </p:nvPicPr>
        <p:blipFill>
          <a:blip r:embed="rId3"/>
          <a:srcRect t="13418"/>
          <a:stretch>
            <a:fillRect/>
          </a:stretch>
        </p:blipFill>
        <p:spPr>
          <a:xfrm>
            <a:off x="16237897" y="0"/>
            <a:ext cx="2042806" cy="1772236"/>
          </a:xfrm>
          <a:prstGeom prst="rect">
            <a:avLst/>
          </a:prstGeom>
        </p:spPr>
      </p:pic>
      <p:sp>
        <p:nvSpPr>
          <p:cNvPr id="6" name="مربع نص 5">
            <a:extLst>
              <a:ext uri="{FF2B5EF4-FFF2-40B4-BE49-F238E27FC236}">
                <a16:creationId xmlns:a16="http://schemas.microsoft.com/office/drawing/2014/main" id="{F9B23ED4-3129-0227-CBD9-B7934854939A}"/>
              </a:ext>
            </a:extLst>
          </p:cNvPr>
          <p:cNvSpPr txBox="1"/>
          <p:nvPr/>
        </p:nvSpPr>
        <p:spPr>
          <a:xfrm>
            <a:off x="3352800" y="2357161"/>
            <a:ext cx="10823026" cy="584775"/>
          </a:xfrm>
          <a:prstGeom prst="rect">
            <a:avLst/>
          </a:prstGeom>
          <a:noFill/>
        </p:spPr>
        <p:txBody>
          <a:bodyPr wrap="square">
            <a:spAutoFit/>
          </a:bodyPr>
          <a:lstStyle/>
          <a:p>
            <a:r>
              <a:rPr lang="en-US" sz="3200" dirty="0"/>
              <a:t>28.5 The action potential propagates itself along the axon</a:t>
            </a:r>
            <a:endParaRPr lang="ar-SA" sz="3200" dirty="0"/>
          </a:p>
        </p:txBody>
      </p:sp>
      <p:sp>
        <p:nvSpPr>
          <p:cNvPr id="8" name="مربع نص 7">
            <a:extLst>
              <a:ext uri="{FF2B5EF4-FFF2-40B4-BE49-F238E27FC236}">
                <a16:creationId xmlns:a16="http://schemas.microsoft.com/office/drawing/2014/main" id="{61A79DEE-2E67-D4D0-45D4-6D20400FA554}"/>
              </a:ext>
            </a:extLst>
          </p:cNvPr>
          <p:cNvSpPr txBox="1"/>
          <p:nvPr/>
        </p:nvSpPr>
        <p:spPr>
          <a:xfrm>
            <a:off x="2743200" y="3390900"/>
            <a:ext cx="10823026" cy="3539430"/>
          </a:xfrm>
          <a:prstGeom prst="rect">
            <a:avLst/>
          </a:prstGeom>
          <a:noFill/>
        </p:spPr>
        <p:txBody>
          <a:bodyPr wrap="square">
            <a:spAutoFit/>
          </a:bodyPr>
          <a:lstStyle/>
          <a:p>
            <a:r>
              <a:rPr lang="en-US" sz="3200" dirty="0"/>
              <a:t>• Action potentials are </a:t>
            </a:r>
          </a:p>
          <a:p>
            <a:r>
              <a:rPr lang="en-US" sz="3200" dirty="0"/>
              <a:t>• self-propagated in a one-way chain reaction along a neuron and all-or-none events. </a:t>
            </a:r>
          </a:p>
          <a:p>
            <a:r>
              <a:rPr lang="en-US" sz="3200" dirty="0"/>
              <a:t>• A nerve signal starts out as an action potential generated in the axon. </a:t>
            </a:r>
          </a:p>
          <a:p>
            <a:r>
              <a:rPr lang="en-US" sz="3200" dirty="0"/>
              <a:t>• The three steps show the changes that occur in an axon segment as a nerve signal passes from left to right.</a:t>
            </a:r>
            <a:endParaRPr lang="ar-SA" sz="3200" dirty="0"/>
          </a:p>
        </p:txBody>
      </p:sp>
    </p:spTree>
    <p:extLst>
      <p:ext uri="{BB962C8B-B14F-4D97-AF65-F5344CB8AC3E}">
        <p14:creationId xmlns:p14="http://schemas.microsoft.com/office/powerpoint/2010/main" val="36891175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59371" y="-5347558"/>
            <a:ext cx="6665510" cy="6664206"/>
          </a:xfrm>
          <a:prstGeom prst="rect">
            <a:avLst/>
          </a:prstGeom>
          <a:solidFill>
            <a:srgbClr val="005E62"/>
          </a:solidFill>
        </p:spPr>
      </p:sp>
      <p:sp>
        <p:nvSpPr>
          <p:cNvPr id="3" name="AutoShape 3"/>
          <p:cNvSpPr/>
          <p:nvPr/>
        </p:nvSpPr>
        <p:spPr>
          <a:xfrm rot="2700000">
            <a:off x="-4307359" y="507359"/>
            <a:ext cx="6665510" cy="50247"/>
          </a:xfrm>
          <a:prstGeom prst="rect">
            <a:avLst/>
          </a:prstGeom>
          <a:solidFill>
            <a:srgbClr val="005E62"/>
          </a:solidFill>
        </p:spPr>
      </p:sp>
      <p:pic>
        <p:nvPicPr>
          <p:cNvPr id="4" name="Picture 4"/>
          <p:cNvPicPr>
            <a:picLocks noChangeAspect="1"/>
          </p:cNvPicPr>
          <p:nvPr/>
        </p:nvPicPr>
        <p:blipFill>
          <a:blip r:embed="rId2"/>
          <a:srcRect t="13418"/>
          <a:stretch>
            <a:fillRect/>
          </a:stretch>
        </p:blipFill>
        <p:spPr>
          <a:xfrm>
            <a:off x="16237897" y="0"/>
            <a:ext cx="2042806" cy="1772236"/>
          </a:xfrm>
          <a:prstGeom prst="rect">
            <a:avLst/>
          </a:prstGeom>
        </p:spPr>
      </p:pic>
      <p:sp>
        <p:nvSpPr>
          <p:cNvPr id="5" name="AutoShape 5"/>
          <p:cNvSpPr/>
          <p:nvPr/>
        </p:nvSpPr>
        <p:spPr>
          <a:xfrm rot="2700000">
            <a:off x="15135833" y="5305759"/>
            <a:ext cx="5210708" cy="9061211"/>
          </a:xfrm>
          <a:prstGeom prst="rect">
            <a:avLst/>
          </a:prstGeom>
          <a:solidFill>
            <a:srgbClr val="005E62"/>
          </a:solidFill>
        </p:spPr>
      </p:sp>
      <p:sp>
        <p:nvSpPr>
          <p:cNvPr id="6" name="AutoShape 6"/>
          <p:cNvSpPr/>
          <p:nvPr/>
        </p:nvSpPr>
        <p:spPr>
          <a:xfrm rot="2700000">
            <a:off x="16656548" y="4068711"/>
            <a:ext cx="5399777" cy="4950106"/>
          </a:xfrm>
          <a:prstGeom prst="rect">
            <a:avLst/>
          </a:prstGeom>
          <a:solidFill>
            <a:srgbClr val="D9D9D9"/>
          </a:solidFill>
        </p:spPr>
        <p:txBody>
          <a:bodyPr/>
          <a:lstStyle/>
          <a:p>
            <a:endParaRPr lang="ar-SA" dirty="0"/>
          </a:p>
        </p:txBody>
      </p:sp>
      <p:pic>
        <p:nvPicPr>
          <p:cNvPr id="8" name="صورة 7">
            <a:extLst>
              <a:ext uri="{FF2B5EF4-FFF2-40B4-BE49-F238E27FC236}">
                <a16:creationId xmlns:a16="http://schemas.microsoft.com/office/drawing/2014/main" id="{147377C4-5409-9A93-6371-76F744AD9521}"/>
              </a:ext>
            </a:extLst>
          </p:cNvPr>
          <p:cNvPicPr>
            <a:picLocks noChangeAspect="1"/>
          </p:cNvPicPr>
          <p:nvPr/>
        </p:nvPicPr>
        <p:blipFill>
          <a:blip r:embed="rId3"/>
          <a:stretch>
            <a:fillRect/>
          </a:stretch>
        </p:blipFill>
        <p:spPr>
          <a:xfrm>
            <a:off x="5945981" y="190500"/>
            <a:ext cx="6396037" cy="9199956"/>
          </a:xfrm>
          <a:prstGeom prst="rect">
            <a:avLst/>
          </a:prstGeom>
        </p:spPr>
      </p:pic>
      <p:sp>
        <p:nvSpPr>
          <p:cNvPr id="9" name="مربع نص 8">
            <a:extLst>
              <a:ext uri="{FF2B5EF4-FFF2-40B4-BE49-F238E27FC236}">
                <a16:creationId xmlns:a16="http://schemas.microsoft.com/office/drawing/2014/main" id="{D8049C14-2FFB-A982-F4E1-FA321B17AB12}"/>
              </a:ext>
            </a:extLst>
          </p:cNvPr>
          <p:cNvSpPr txBox="1"/>
          <p:nvPr/>
        </p:nvSpPr>
        <p:spPr>
          <a:xfrm>
            <a:off x="5981238" y="9246702"/>
            <a:ext cx="13190560" cy="369332"/>
          </a:xfrm>
          <a:prstGeom prst="rect">
            <a:avLst/>
          </a:prstGeom>
          <a:noFill/>
        </p:spPr>
        <p:txBody>
          <a:bodyPr wrap="square">
            <a:spAutoFit/>
          </a:bodyPr>
          <a:lstStyle/>
          <a:p>
            <a:r>
              <a:rPr lang="en-US" dirty="0"/>
              <a:t>Figure 28.5 Propagation of the action potential along an axon</a:t>
            </a:r>
            <a:endParaRPr lang="ar-SA" dirty="0"/>
          </a:p>
        </p:txBody>
      </p:sp>
    </p:spTree>
    <p:extLst>
      <p:ext uri="{BB962C8B-B14F-4D97-AF65-F5344CB8AC3E}">
        <p14:creationId xmlns:p14="http://schemas.microsoft.com/office/powerpoint/2010/main" val="42238725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926545" y="-5713353"/>
            <a:ext cx="6665510" cy="6664206"/>
          </a:xfrm>
          <a:prstGeom prst="rect">
            <a:avLst/>
          </a:prstGeom>
          <a:solidFill>
            <a:srgbClr val="005E62"/>
          </a:solidFill>
        </p:spPr>
      </p:sp>
      <p:sp>
        <p:nvSpPr>
          <p:cNvPr id="3" name="AutoShape 3"/>
          <p:cNvSpPr/>
          <p:nvPr/>
        </p:nvSpPr>
        <p:spPr>
          <a:xfrm rot="2700000">
            <a:off x="10597558" y="-67986"/>
            <a:ext cx="6665510" cy="50247"/>
          </a:xfrm>
          <a:prstGeom prst="rect">
            <a:avLst/>
          </a:prstGeom>
          <a:solidFill>
            <a:srgbClr val="005E62"/>
          </a:solidFill>
        </p:spPr>
      </p:sp>
      <p:sp>
        <p:nvSpPr>
          <p:cNvPr id="4" name="AutoShape 4"/>
          <p:cNvSpPr/>
          <p:nvPr/>
        </p:nvSpPr>
        <p:spPr>
          <a:xfrm rot="2700000">
            <a:off x="-274591" y="8749507"/>
            <a:ext cx="43907" cy="3580261"/>
          </a:xfrm>
          <a:prstGeom prst="rect">
            <a:avLst/>
          </a:prstGeom>
          <a:solidFill>
            <a:srgbClr val="005E62"/>
          </a:solidFill>
        </p:spPr>
      </p:sp>
      <p:sp>
        <p:nvSpPr>
          <p:cNvPr id="5" name="AutoShape 5"/>
          <p:cNvSpPr/>
          <p:nvPr/>
        </p:nvSpPr>
        <p:spPr>
          <a:xfrm rot="2700000">
            <a:off x="-1975859" y="7508523"/>
            <a:ext cx="2489201" cy="2488714"/>
          </a:xfrm>
          <a:prstGeom prst="rect">
            <a:avLst/>
          </a:prstGeom>
          <a:solidFill>
            <a:srgbClr val="005E62"/>
          </a:solidFill>
        </p:spPr>
      </p:sp>
      <p:pic>
        <p:nvPicPr>
          <p:cNvPr id="6" name="Picture 6"/>
          <p:cNvPicPr>
            <a:picLocks noChangeAspect="1"/>
          </p:cNvPicPr>
          <p:nvPr/>
        </p:nvPicPr>
        <p:blipFill>
          <a:blip r:embed="rId2"/>
          <a:srcRect t="13418"/>
          <a:stretch>
            <a:fillRect/>
          </a:stretch>
        </p:blipFill>
        <p:spPr>
          <a:xfrm>
            <a:off x="0" y="-42863"/>
            <a:ext cx="2042806" cy="1772236"/>
          </a:xfrm>
          <a:prstGeom prst="rect">
            <a:avLst/>
          </a:prstGeom>
        </p:spPr>
      </p:pic>
      <p:sp>
        <p:nvSpPr>
          <p:cNvPr id="10" name="مربع نص 9">
            <a:extLst>
              <a:ext uri="{FF2B5EF4-FFF2-40B4-BE49-F238E27FC236}">
                <a16:creationId xmlns:a16="http://schemas.microsoft.com/office/drawing/2014/main" id="{8CBD5120-4F13-A08A-CC52-CB893F24A78A}"/>
              </a:ext>
            </a:extLst>
          </p:cNvPr>
          <p:cNvSpPr txBox="1"/>
          <p:nvPr/>
        </p:nvSpPr>
        <p:spPr>
          <a:xfrm>
            <a:off x="2362200" y="2082296"/>
            <a:ext cx="12241924" cy="3046988"/>
          </a:xfrm>
          <a:prstGeom prst="rect">
            <a:avLst/>
          </a:prstGeom>
          <a:noFill/>
        </p:spPr>
        <p:txBody>
          <a:bodyPr wrap="square">
            <a:spAutoFit/>
          </a:bodyPr>
          <a:lstStyle/>
          <a:p>
            <a:r>
              <a:rPr lang="en-US" sz="3200" dirty="0"/>
              <a:t>• Impulse is transmitted more rapidly if an axon is </a:t>
            </a:r>
            <a:r>
              <a:rPr lang="en-US" sz="3200" dirty="0" err="1"/>
              <a:t>myelinaited</a:t>
            </a:r>
            <a:r>
              <a:rPr lang="en-US" sz="3200" dirty="0"/>
              <a:t>. </a:t>
            </a:r>
          </a:p>
          <a:p>
            <a:r>
              <a:rPr lang="en-US" sz="3200" dirty="0"/>
              <a:t>The voltage-gated Na channels are restricted to the node of Ranvier, thus the process of opining and closing these channel occurs at only a limited number of position along a myelinated axon. </a:t>
            </a:r>
          </a:p>
          <a:p>
            <a:r>
              <a:rPr lang="en-US" sz="3200" dirty="0"/>
              <a:t>• Action potential are propagated along the axon in only one direction from cell body toward the synaptic terminals.</a:t>
            </a:r>
            <a:endParaRPr lang="ar-SA" sz="3200" dirty="0"/>
          </a:p>
        </p:txBody>
      </p:sp>
      <p:pic>
        <p:nvPicPr>
          <p:cNvPr id="2050" name="Picture 2">
            <a:extLst>
              <a:ext uri="{FF2B5EF4-FFF2-40B4-BE49-F238E27FC236}">
                <a16:creationId xmlns:a16="http://schemas.microsoft.com/office/drawing/2014/main" id="{15AC2FF5-5366-9B38-7EB1-37F1E6C6BE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5909" y="5676900"/>
            <a:ext cx="8020050" cy="3438525"/>
          </a:xfrm>
          <a:prstGeom prst="rect">
            <a:avLst/>
          </a:prstGeom>
          <a:noFill/>
          <a:extLst>
            <a:ext uri="{909E8E84-426E-40DD-AFC4-6F175D3DCCD1}">
              <a14:hiddenFill xmlns:a14="http://schemas.microsoft.com/office/drawing/2010/main">
                <a:solidFill>
                  <a:srgbClr val="FFFFFF"/>
                </a:solidFill>
              </a14:hiddenFill>
            </a:ext>
          </a:extLst>
        </p:spPr>
      </p:pic>
      <p:sp>
        <p:nvSpPr>
          <p:cNvPr id="8" name="مربع نص 7">
            <a:extLst>
              <a:ext uri="{FF2B5EF4-FFF2-40B4-BE49-F238E27FC236}">
                <a16:creationId xmlns:a16="http://schemas.microsoft.com/office/drawing/2014/main" id="{D9E86EDC-DFCA-7831-96DF-C25567854610}"/>
              </a:ext>
            </a:extLst>
          </p:cNvPr>
          <p:cNvSpPr txBox="1"/>
          <p:nvPr/>
        </p:nvSpPr>
        <p:spPr>
          <a:xfrm>
            <a:off x="7545909" y="9115425"/>
            <a:ext cx="12235218" cy="369332"/>
          </a:xfrm>
          <a:prstGeom prst="rect">
            <a:avLst/>
          </a:prstGeom>
          <a:noFill/>
        </p:spPr>
        <p:txBody>
          <a:bodyPr wrap="square">
            <a:spAutoFit/>
          </a:bodyPr>
          <a:lstStyle/>
          <a:p>
            <a:r>
              <a:rPr lang="en-US" dirty="0"/>
              <a:t>Ref:</a:t>
            </a:r>
            <a:r>
              <a:rPr lang="ar-SA" dirty="0"/>
              <a:t>http://pittmedneuro.com/actionpotentials.html</a:t>
            </a:r>
          </a:p>
        </p:txBody>
      </p:sp>
    </p:spTree>
    <p:extLst>
      <p:ext uri="{BB962C8B-B14F-4D97-AF65-F5344CB8AC3E}">
        <p14:creationId xmlns:p14="http://schemas.microsoft.com/office/powerpoint/2010/main" val="31466596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926545" y="-5713353"/>
            <a:ext cx="6665510" cy="6664206"/>
          </a:xfrm>
          <a:prstGeom prst="rect">
            <a:avLst/>
          </a:prstGeom>
          <a:solidFill>
            <a:srgbClr val="005E62"/>
          </a:solidFill>
        </p:spPr>
      </p:sp>
      <p:sp>
        <p:nvSpPr>
          <p:cNvPr id="3" name="AutoShape 3"/>
          <p:cNvSpPr/>
          <p:nvPr/>
        </p:nvSpPr>
        <p:spPr>
          <a:xfrm rot="2700000">
            <a:off x="10597558" y="-67986"/>
            <a:ext cx="6665510" cy="50247"/>
          </a:xfrm>
          <a:prstGeom prst="rect">
            <a:avLst/>
          </a:prstGeom>
          <a:solidFill>
            <a:srgbClr val="005E62"/>
          </a:solidFill>
        </p:spPr>
      </p:sp>
      <p:sp>
        <p:nvSpPr>
          <p:cNvPr id="4" name="AutoShape 4"/>
          <p:cNvSpPr/>
          <p:nvPr/>
        </p:nvSpPr>
        <p:spPr>
          <a:xfrm rot="2700000">
            <a:off x="-274591" y="8749507"/>
            <a:ext cx="43907" cy="3580261"/>
          </a:xfrm>
          <a:prstGeom prst="rect">
            <a:avLst/>
          </a:prstGeom>
          <a:solidFill>
            <a:srgbClr val="005E62"/>
          </a:solidFill>
        </p:spPr>
      </p:sp>
      <p:sp>
        <p:nvSpPr>
          <p:cNvPr id="5" name="AutoShape 5"/>
          <p:cNvSpPr/>
          <p:nvPr/>
        </p:nvSpPr>
        <p:spPr>
          <a:xfrm rot="2700000">
            <a:off x="-1975859" y="7508523"/>
            <a:ext cx="2489201" cy="2488714"/>
          </a:xfrm>
          <a:prstGeom prst="rect">
            <a:avLst/>
          </a:prstGeom>
          <a:solidFill>
            <a:srgbClr val="005E62"/>
          </a:solidFill>
        </p:spPr>
      </p:sp>
      <p:pic>
        <p:nvPicPr>
          <p:cNvPr id="6" name="Picture 6"/>
          <p:cNvPicPr>
            <a:picLocks noChangeAspect="1"/>
          </p:cNvPicPr>
          <p:nvPr/>
        </p:nvPicPr>
        <p:blipFill>
          <a:blip r:embed="rId2"/>
          <a:srcRect t="13418"/>
          <a:stretch>
            <a:fillRect/>
          </a:stretch>
        </p:blipFill>
        <p:spPr>
          <a:xfrm>
            <a:off x="7297" y="-42863"/>
            <a:ext cx="2042806" cy="1772236"/>
          </a:xfrm>
          <a:prstGeom prst="rect">
            <a:avLst/>
          </a:prstGeom>
        </p:spPr>
      </p:pic>
      <p:sp>
        <p:nvSpPr>
          <p:cNvPr id="8" name="مربع نص 7">
            <a:extLst>
              <a:ext uri="{FF2B5EF4-FFF2-40B4-BE49-F238E27FC236}">
                <a16:creationId xmlns:a16="http://schemas.microsoft.com/office/drawing/2014/main" id="{4994E5F1-25B4-FB9B-615A-AA76266A72C4}"/>
              </a:ext>
            </a:extLst>
          </p:cNvPr>
          <p:cNvSpPr txBox="1"/>
          <p:nvPr/>
        </p:nvSpPr>
        <p:spPr>
          <a:xfrm>
            <a:off x="2743200" y="3848100"/>
            <a:ext cx="12241924" cy="1569660"/>
          </a:xfrm>
          <a:prstGeom prst="rect">
            <a:avLst/>
          </a:prstGeom>
          <a:noFill/>
        </p:spPr>
        <p:txBody>
          <a:bodyPr wrap="square">
            <a:spAutoFit/>
          </a:bodyPr>
          <a:lstStyle/>
          <a:p>
            <a:r>
              <a:rPr lang="en-US" sz="3200" dirty="0"/>
              <a:t>•</a:t>
            </a:r>
            <a:r>
              <a:rPr lang="en-US" sz="3200" u="sng" dirty="0">
                <a:solidFill>
                  <a:srgbClr val="FF0000"/>
                </a:solidFill>
              </a:rPr>
              <a:t> Action potential are all- or- non events</a:t>
            </a:r>
            <a:r>
              <a:rPr lang="en-US" sz="3200" dirty="0"/>
              <a:t>, that is they are the same no matter how strong or weak the stimulus that triggers them, as long as threshold is reached.</a:t>
            </a:r>
            <a:endParaRPr lang="ar-SA" sz="3200" dirty="0"/>
          </a:p>
        </p:txBody>
      </p:sp>
    </p:spTree>
    <p:extLst>
      <p:ext uri="{BB962C8B-B14F-4D97-AF65-F5344CB8AC3E}">
        <p14:creationId xmlns:p14="http://schemas.microsoft.com/office/powerpoint/2010/main" val="27095073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p:cNvSpPr/>
          <p:nvPr/>
        </p:nvSpPr>
        <p:spPr>
          <a:xfrm rot="2700000">
            <a:off x="17883076" y="6813736"/>
            <a:ext cx="2839428" cy="2838872"/>
          </a:xfrm>
          <a:prstGeom prst="rect">
            <a:avLst/>
          </a:prstGeom>
          <a:solidFill>
            <a:srgbClr val="005E62"/>
          </a:solidFill>
        </p:spPr>
      </p:sp>
      <p:sp>
        <p:nvSpPr>
          <p:cNvPr id="5" name="AutoShape 5"/>
          <p:cNvSpPr/>
          <p:nvPr/>
        </p:nvSpPr>
        <p:spPr>
          <a:xfrm rot="2700000">
            <a:off x="-1420674" y="7703200"/>
            <a:ext cx="1950383" cy="2219235"/>
          </a:xfrm>
          <a:prstGeom prst="rect">
            <a:avLst/>
          </a:prstGeom>
          <a:solidFill>
            <a:srgbClr val="005E62"/>
          </a:solidFill>
        </p:spPr>
      </p:sp>
      <p:sp>
        <p:nvSpPr>
          <p:cNvPr id="6" name="AutoShape 6"/>
          <p:cNvSpPr/>
          <p:nvPr/>
        </p:nvSpPr>
        <p:spPr>
          <a:xfrm rot="2700000">
            <a:off x="16861331" y="9690546"/>
            <a:ext cx="2839428" cy="50503"/>
          </a:xfrm>
          <a:prstGeom prst="rect">
            <a:avLst/>
          </a:prstGeom>
          <a:solidFill>
            <a:srgbClr val="005E62"/>
          </a:solidFill>
        </p:spPr>
      </p:sp>
      <p:sp>
        <p:nvSpPr>
          <p:cNvPr id="7" name="AutoShape 7"/>
          <p:cNvSpPr/>
          <p:nvPr/>
        </p:nvSpPr>
        <p:spPr>
          <a:xfrm rot="2700000">
            <a:off x="-274591" y="8749507"/>
            <a:ext cx="43907" cy="3580261"/>
          </a:xfrm>
          <a:prstGeom prst="rect">
            <a:avLst/>
          </a:prstGeom>
          <a:solidFill>
            <a:srgbClr val="005E62"/>
          </a:solidFill>
        </p:spPr>
      </p:sp>
      <p:pic>
        <p:nvPicPr>
          <p:cNvPr id="8" name="Picture 8"/>
          <p:cNvPicPr>
            <a:picLocks noChangeAspect="1"/>
          </p:cNvPicPr>
          <p:nvPr/>
        </p:nvPicPr>
        <p:blipFill>
          <a:blip r:embed="rId2"/>
          <a:srcRect t="13418"/>
          <a:stretch>
            <a:fillRect/>
          </a:stretch>
        </p:blipFill>
        <p:spPr>
          <a:xfrm>
            <a:off x="-55976" y="2555"/>
            <a:ext cx="2042806" cy="1772236"/>
          </a:xfrm>
          <a:prstGeom prst="rect">
            <a:avLst/>
          </a:prstGeom>
        </p:spPr>
      </p:pic>
      <p:sp>
        <p:nvSpPr>
          <p:cNvPr id="3" name="مربع نص 2">
            <a:extLst>
              <a:ext uri="{FF2B5EF4-FFF2-40B4-BE49-F238E27FC236}">
                <a16:creationId xmlns:a16="http://schemas.microsoft.com/office/drawing/2014/main" id="{AD23E460-C3A2-CE83-1B2A-520CFB30626D}"/>
              </a:ext>
            </a:extLst>
          </p:cNvPr>
          <p:cNvSpPr txBox="1"/>
          <p:nvPr/>
        </p:nvSpPr>
        <p:spPr>
          <a:xfrm>
            <a:off x="2943224" y="3390900"/>
            <a:ext cx="12753975" cy="2062103"/>
          </a:xfrm>
          <a:prstGeom prst="rect">
            <a:avLst/>
          </a:prstGeom>
          <a:noFill/>
        </p:spPr>
        <p:txBody>
          <a:bodyPr wrap="square">
            <a:spAutoFit/>
          </a:bodyPr>
          <a:lstStyle/>
          <a:p>
            <a:r>
              <a:rPr lang="en-US" sz="3200" dirty="0"/>
              <a:t>• Synapses are relay points between a synaptic terminal of a sending neuron and a receiving cell. </a:t>
            </a:r>
          </a:p>
          <a:p>
            <a:r>
              <a:rPr lang="en-US" sz="3200" dirty="0"/>
              <a:t>• The receiving cell can be </a:t>
            </a:r>
          </a:p>
          <a:p>
            <a:r>
              <a:rPr lang="en-US" sz="3200" dirty="0"/>
              <a:t>  • another neuron or an effector cell such as a muscle cell or endocrine cell.</a:t>
            </a:r>
            <a:endParaRPr lang="ar-SA" sz="3200" dirty="0"/>
          </a:p>
        </p:txBody>
      </p:sp>
      <p:sp>
        <p:nvSpPr>
          <p:cNvPr id="10" name="مربع نص 9">
            <a:extLst>
              <a:ext uri="{FF2B5EF4-FFF2-40B4-BE49-F238E27FC236}">
                <a16:creationId xmlns:a16="http://schemas.microsoft.com/office/drawing/2014/main" id="{557E21A0-508F-807C-FB93-158E0FC0C91C}"/>
              </a:ext>
            </a:extLst>
          </p:cNvPr>
          <p:cNvSpPr txBox="1"/>
          <p:nvPr/>
        </p:nvSpPr>
        <p:spPr>
          <a:xfrm>
            <a:off x="2971800" y="2324100"/>
            <a:ext cx="11619186" cy="584775"/>
          </a:xfrm>
          <a:prstGeom prst="rect">
            <a:avLst/>
          </a:prstGeom>
          <a:noFill/>
        </p:spPr>
        <p:txBody>
          <a:bodyPr wrap="square">
            <a:spAutoFit/>
          </a:bodyPr>
          <a:lstStyle/>
          <a:p>
            <a:r>
              <a:rPr lang="fr-FR" sz="3200" dirty="0"/>
              <a:t>28.6 </a:t>
            </a:r>
            <a:r>
              <a:rPr lang="fr-FR" sz="3200" dirty="0" err="1"/>
              <a:t>Neurons</a:t>
            </a:r>
            <a:r>
              <a:rPr lang="fr-FR" sz="3200" dirty="0"/>
              <a:t> </a:t>
            </a:r>
            <a:r>
              <a:rPr lang="fr-FR" sz="3200" dirty="0" err="1"/>
              <a:t>communicate</a:t>
            </a:r>
            <a:r>
              <a:rPr lang="fr-FR" sz="3200" dirty="0"/>
              <a:t> at synapses</a:t>
            </a:r>
            <a:endParaRPr lang="ar-SA" sz="3200" dirty="0"/>
          </a:p>
        </p:txBody>
      </p:sp>
      <p:pic>
        <p:nvPicPr>
          <p:cNvPr id="13" name="صورة 12">
            <a:extLst>
              <a:ext uri="{FF2B5EF4-FFF2-40B4-BE49-F238E27FC236}">
                <a16:creationId xmlns:a16="http://schemas.microsoft.com/office/drawing/2014/main" id="{84853F2C-CA86-8024-48CA-4122B6431284}"/>
              </a:ext>
            </a:extLst>
          </p:cNvPr>
          <p:cNvPicPr>
            <a:picLocks noChangeAspect="1"/>
          </p:cNvPicPr>
          <p:nvPr/>
        </p:nvPicPr>
        <p:blipFill rotWithShape="1">
          <a:blip r:embed="rId3"/>
          <a:srcRect t="5419"/>
          <a:stretch/>
        </p:blipFill>
        <p:spPr>
          <a:xfrm>
            <a:off x="10873167" y="5836079"/>
            <a:ext cx="5181599" cy="425364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6102664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30234" y="-2178547"/>
            <a:ext cx="3405260" cy="3404594"/>
          </a:xfrm>
          <a:prstGeom prst="rect">
            <a:avLst/>
          </a:prstGeom>
          <a:solidFill>
            <a:srgbClr val="D9D9D9"/>
          </a:solidFill>
        </p:spPr>
      </p:sp>
      <p:sp>
        <p:nvSpPr>
          <p:cNvPr id="4" name="AutoShape 4"/>
          <p:cNvSpPr/>
          <p:nvPr/>
        </p:nvSpPr>
        <p:spPr>
          <a:xfrm rot="2700000">
            <a:off x="-569582" y="394151"/>
            <a:ext cx="3196564" cy="61266"/>
          </a:xfrm>
          <a:prstGeom prst="rect">
            <a:avLst/>
          </a:prstGeom>
          <a:solidFill>
            <a:srgbClr val="D9D9D9"/>
          </a:solidFill>
        </p:spPr>
      </p:sp>
      <p:sp>
        <p:nvSpPr>
          <p:cNvPr id="5" name="AutoShape 5"/>
          <p:cNvSpPr/>
          <p:nvPr/>
        </p:nvSpPr>
        <p:spPr>
          <a:xfrm rot="2700000">
            <a:off x="16298423" y="4276415"/>
            <a:ext cx="43907" cy="11716373"/>
          </a:xfrm>
          <a:prstGeom prst="rect">
            <a:avLst/>
          </a:prstGeom>
          <a:solidFill>
            <a:srgbClr val="005E62"/>
          </a:solidFill>
        </p:spPr>
      </p:sp>
      <p:pic>
        <p:nvPicPr>
          <p:cNvPr id="6" name="Picture 6"/>
          <p:cNvPicPr>
            <a:picLocks noChangeAspect="1"/>
          </p:cNvPicPr>
          <p:nvPr/>
        </p:nvPicPr>
        <p:blipFill>
          <a:blip r:embed="rId2"/>
          <a:srcRect t="13418"/>
          <a:stretch>
            <a:fillRect/>
          </a:stretch>
        </p:blipFill>
        <p:spPr>
          <a:xfrm>
            <a:off x="16287042" y="-56982"/>
            <a:ext cx="2042806" cy="1772236"/>
          </a:xfrm>
          <a:prstGeom prst="rect">
            <a:avLst/>
          </a:prstGeom>
        </p:spPr>
      </p:pic>
      <p:sp>
        <p:nvSpPr>
          <p:cNvPr id="8" name="مربع نص 7">
            <a:extLst>
              <a:ext uri="{FF2B5EF4-FFF2-40B4-BE49-F238E27FC236}">
                <a16:creationId xmlns:a16="http://schemas.microsoft.com/office/drawing/2014/main" id="{7E257B09-5022-5E85-9A44-AFFACBF1F3D3}"/>
              </a:ext>
            </a:extLst>
          </p:cNvPr>
          <p:cNvSpPr txBox="1"/>
          <p:nvPr/>
        </p:nvSpPr>
        <p:spPr>
          <a:xfrm>
            <a:off x="1202160" y="3232272"/>
            <a:ext cx="8703840" cy="4031873"/>
          </a:xfrm>
          <a:prstGeom prst="rect">
            <a:avLst/>
          </a:prstGeom>
          <a:noFill/>
        </p:spPr>
        <p:txBody>
          <a:bodyPr wrap="square">
            <a:spAutoFit/>
          </a:bodyPr>
          <a:lstStyle/>
          <a:p>
            <a:r>
              <a:rPr lang="en-US" sz="3200" dirty="0"/>
              <a:t>• Synapses come in two varieties: </a:t>
            </a:r>
          </a:p>
          <a:p>
            <a:pPr marL="514350" indent="-514350">
              <a:buAutoNum type="arabicPeriod"/>
            </a:pPr>
            <a:r>
              <a:rPr lang="en-US" sz="3200" u="sng" dirty="0">
                <a:solidFill>
                  <a:srgbClr val="FF0000"/>
                </a:solidFill>
              </a:rPr>
              <a:t>In an electrical synapse</a:t>
            </a:r>
            <a:r>
              <a:rPr lang="en-US" sz="3200" dirty="0"/>
              <a:t>, electrical current flows directly from a neuron through gap junctions. </a:t>
            </a:r>
          </a:p>
          <a:p>
            <a:r>
              <a:rPr lang="en-US" sz="3200" dirty="0">
                <a:solidFill>
                  <a:srgbClr val="FF0000"/>
                </a:solidFill>
              </a:rPr>
              <a:t>2.</a:t>
            </a:r>
            <a:r>
              <a:rPr lang="en-US" sz="3200" dirty="0"/>
              <a:t> </a:t>
            </a:r>
            <a:r>
              <a:rPr lang="en-US" sz="3200" u="sng" dirty="0">
                <a:solidFill>
                  <a:srgbClr val="FF0000"/>
                </a:solidFill>
              </a:rPr>
              <a:t>At chemical synapses</a:t>
            </a:r>
            <a:r>
              <a:rPr lang="en-US" sz="3200" dirty="0"/>
              <a:t>, the sending (</a:t>
            </a:r>
            <a:r>
              <a:rPr lang="en-US" sz="3200" dirty="0">
                <a:solidFill>
                  <a:srgbClr val="7030A0"/>
                </a:solidFill>
              </a:rPr>
              <a:t>presynaptic</a:t>
            </a:r>
            <a:r>
              <a:rPr lang="en-US" sz="3200" dirty="0"/>
              <a:t>) cell secretes a chemical signal, a neurotransmitter, which crosses the </a:t>
            </a:r>
            <a:r>
              <a:rPr lang="en-US" sz="3200" dirty="0">
                <a:solidFill>
                  <a:srgbClr val="7030A0"/>
                </a:solidFill>
              </a:rPr>
              <a:t>synaptic cleft</a:t>
            </a:r>
            <a:r>
              <a:rPr lang="en-US" sz="3200" dirty="0"/>
              <a:t>, and the neurotransmitter binds to a specific receptor on the surface of the receiving ( </a:t>
            </a:r>
            <a:r>
              <a:rPr lang="en-US" sz="3200" dirty="0">
                <a:solidFill>
                  <a:srgbClr val="7030A0"/>
                </a:solidFill>
              </a:rPr>
              <a:t>postsynaptic</a:t>
            </a:r>
            <a:r>
              <a:rPr lang="en-US" sz="3200" dirty="0"/>
              <a:t>) cell. </a:t>
            </a:r>
          </a:p>
        </p:txBody>
      </p:sp>
      <p:pic>
        <p:nvPicPr>
          <p:cNvPr id="3074" name="Picture 2">
            <a:extLst>
              <a:ext uri="{FF2B5EF4-FFF2-40B4-BE49-F238E27FC236}">
                <a16:creationId xmlns:a16="http://schemas.microsoft.com/office/drawing/2014/main" id="{914BC5F9-0289-D4C2-336E-C8F6B045025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15" t="3862" b="5513"/>
          <a:stretch/>
        </p:blipFill>
        <p:spPr bwMode="auto">
          <a:xfrm>
            <a:off x="9932504" y="2661400"/>
            <a:ext cx="7417632" cy="5079423"/>
          </a:xfrm>
          <a:prstGeom prst="rect">
            <a:avLst/>
          </a:prstGeom>
          <a:noFill/>
          <a:extLst>
            <a:ext uri="{909E8E84-426E-40DD-AFC4-6F175D3DCCD1}">
              <a14:hiddenFill xmlns:a14="http://schemas.microsoft.com/office/drawing/2010/main">
                <a:solidFill>
                  <a:srgbClr val="FFFFFF"/>
                </a:solidFill>
              </a14:hiddenFill>
            </a:ext>
          </a:extLst>
        </p:spPr>
      </p:pic>
      <p:sp>
        <p:nvSpPr>
          <p:cNvPr id="13" name="مربع نص 12">
            <a:extLst>
              <a:ext uri="{FF2B5EF4-FFF2-40B4-BE49-F238E27FC236}">
                <a16:creationId xmlns:a16="http://schemas.microsoft.com/office/drawing/2014/main" id="{6EE0004F-630E-16EB-17C2-1A807CD4A774}"/>
              </a:ext>
            </a:extLst>
          </p:cNvPr>
          <p:cNvSpPr txBox="1"/>
          <p:nvPr/>
        </p:nvSpPr>
        <p:spPr>
          <a:xfrm>
            <a:off x="9965634" y="7740823"/>
            <a:ext cx="10307170" cy="369332"/>
          </a:xfrm>
          <a:prstGeom prst="rect">
            <a:avLst/>
          </a:prstGeom>
          <a:noFill/>
        </p:spPr>
        <p:txBody>
          <a:bodyPr wrap="square">
            <a:spAutoFit/>
          </a:bodyPr>
          <a:lstStyle/>
          <a:p>
            <a:r>
              <a:rPr lang="en-US" dirty="0"/>
              <a:t>Ref:</a:t>
            </a:r>
            <a:r>
              <a:rPr lang="ar-SA" dirty="0"/>
              <a:t>https://shortest.link/99Xl</a:t>
            </a:r>
          </a:p>
        </p:txBody>
      </p:sp>
    </p:spTree>
    <p:extLst>
      <p:ext uri="{BB962C8B-B14F-4D97-AF65-F5344CB8AC3E}">
        <p14:creationId xmlns:p14="http://schemas.microsoft.com/office/powerpoint/2010/main" val="14194546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1328966">
            <a:off x="-3254626" y="548651"/>
            <a:ext cx="4335434" cy="5593352"/>
          </a:xfrm>
          <a:prstGeom prst="rect">
            <a:avLst/>
          </a:prstGeom>
          <a:solidFill>
            <a:srgbClr val="005E62"/>
          </a:solidFill>
        </p:spPr>
      </p:sp>
      <p:sp>
        <p:nvSpPr>
          <p:cNvPr id="3" name="AutoShape 3"/>
          <p:cNvSpPr/>
          <p:nvPr/>
        </p:nvSpPr>
        <p:spPr>
          <a:xfrm rot="2700000">
            <a:off x="14429240" y="8667638"/>
            <a:ext cx="4725548" cy="4724623"/>
          </a:xfrm>
          <a:prstGeom prst="rect">
            <a:avLst/>
          </a:prstGeom>
          <a:solidFill>
            <a:srgbClr val="005E62"/>
          </a:solidFill>
        </p:spPr>
      </p:sp>
      <p:sp>
        <p:nvSpPr>
          <p:cNvPr id="4" name="AutoShape 4"/>
          <p:cNvSpPr/>
          <p:nvPr/>
        </p:nvSpPr>
        <p:spPr>
          <a:xfrm rot="2700000">
            <a:off x="4090085" y="-1911813"/>
            <a:ext cx="88939" cy="3999759"/>
          </a:xfrm>
          <a:prstGeom prst="rect">
            <a:avLst/>
          </a:prstGeom>
          <a:solidFill>
            <a:srgbClr val="005E62"/>
          </a:solidFill>
        </p:spPr>
      </p:sp>
      <p:sp>
        <p:nvSpPr>
          <p:cNvPr id="5" name="AutoShape 5"/>
          <p:cNvSpPr/>
          <p:nvPr/>
        </p:nvSpPr>
        <p:spPr>
          <a:xfrm rot="2700000">
            <a:off x="-3700111" y="-4153402"/>
            <a:ext cx="6665510" cy="6664206"/>
          </a:xfrm>
          <a:prstGeom prst="rect">
            <a:avLst/>
          </a:prstGeom>
          <a:solidFill>
            <a:srgbClr val="D9D9D9"/>
          </a:solidFill>
        </p:spPr>
      </p:sp>
      <p:pic>
        <p:nvPicPr>
          <p:cNvPr id="6" name="Picture 6"/>
          <p:cNvPicPr>
            <a:picLocks noChangeAspect="1"/>
          </p:cNvPicPr>
          <p:nvPr/>
        </p:nvPicPr>
        <p:blipFill>
          <a:blip r:embed="rId2"/>
          <a:srcRect t="13418"/>
          <a:stretch>
            <a:fillRect/>
          </a:stretch>
        </p:blipFill>
        <p:spPr>
          <a:xfrm>
            <a:off x="0" y="0"/>
            <a:ext cx="2042806" cy="1772236"/>
          </a:xfrm>
          <a:prstGeom prst="rect">
            <a:avLst/>
          </a:prstGeom>
        </p:spPr>
      </p:pic>
      <p:pic>
        <p:nvPicPr>
          <p:cNvPr id="8" name="صورة 7">
            <a:extLst>
              <a:ext uri="{FF2B5EF4-FFF2-40B4-BE49-F238E27FC236}">
                <a16:creationId xmlns:a16="http://schemas.microsoft.com/office/drawing/2014/main" id="{8807AA3A-8543-5A08-CD1B-72F8AB78A909}"/>
              </a:ext>
            </a:extLst>
          </p:cNvPr>
          <p:cNvPicPr>
            <a:picLocks noChangeAspect="1"/>
          </p:cNvPicPr>
          <p:nvPr/>
        </p:nvPicPr>
        <p:blipFill>
          <a:blip r:embed="rId3"/>
          <a:stretch>
            <a:fillRect/>
          </a:stretch>
        </p:blipFill>
        <p:spPr>
          <a:xfrm>
            <a:off x="4367182" y="3086100"/>
            <a:ext cx="9010650" cy="5705475"/>
          </a:xfrm>
          <a:prstGeom prst="rect">
            <a:avLst/>
          </a:prstGeom>
        </p:spPr>
      </p:pic>
      <p:sp>
        <p:nvSpPr>
          <p:cNvPr id="9" name="مربع نص 8">
            <a:extLst>
              <a:ext uri="{FF2B5EF4-FFF2-40B4-BE49-F238E27FC236}">
                <a16:creationId xmlns:a16="http://schemas.microsoft.com/office/drawing/2014/main" id="{207DDA44-589B-755A-99A5-A3AAC89E7906}"/>
              </a:ext>
            </a:extLst>
          </p:cNvPr>
          <p:cNvSpPr txBox="1"/>
          <p:nvPr/>
        </p:nvSpPr>
        <p:spPr>
          <a:xfrm>
            <a:off x="2833915" y="2284091"/>
            <a:ext cx="12620170" cy="584775"/>
          </a:xfrm>
          <a:prstGeom prst="rect">
            <a:avLst/>
          </a:prstGeom>
          <a:noFill/>
        </p:spPr>
        <p:txBody>
          <a:bodyPr wrap="square">
            <a:spAutoFit/>
          </a:bodyPr>
          <a:lstStyle/>
          <a:p>
            <a:r>
              <a:rPr lang="en-US" sz="3200" dirty="0"/>
              <a:t>• Figure 28.6 illustrates the events that occur at a typical chemical synapse</a:t>
            </a:r>
            <a:endParaRPr lang="ar-SA" sz="3200" dirty="0"/>
          </a:p>
        </p:txBody>
      </p:sp>
    </p:spTree>
    <p:extLst>
      <p:ext uri="{BB962C8B-B14F-4D97-AF65-F5344CB8AC3E}">
        <p14:creationId xmlns:p14="http://schemas.microsoft.com/office/powerpoint/2010/main" val="39767932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926545" y="-5713353"/>
            <a:ext cx="6665510" cy="6664206"/>
          </a:xfrm>
          <a:prstGeom prst="rect">
            <a:avLst/>
          </a:prstGeom>
          <a:solidFill>
            <a:srgbClr val="D9D9D9"/>
          </a:solidFill>
        </p:spPr>
      </p:sp>
      <p:sp>
        <p:nvSpPr>
          <p:cNvPr id="3" name="AutoShape 3"/>
          <p:cNvSpPr/>
          <p:nvPr/>
        </p:nvSpPr>
        <p:spPr>
          <a:xfrm rot="2700000">
            <a:off x="10597558" y="-67986"/>
            <a:ext cx="6665510" cy="50247"/>
          </a:xfrm>
          <a:prstGeom prst="rect">
            <a:avLst/>
          </a:prstGeom>
          <a:solidFill>
            <a:srgbClr val="D9D9D9"/>
          </a:solidFill>
        </p:spPr>
      </p:sp>
      <p:sp>
        <p:nvSpPr>
          <p:cNvPr id="4" name="AutoShape 4"/>
          <p:cNvSpPr/>
          <p:nvPr/>
        </p:nvSpPr>
        <p:spPr>
          <a:xfrm rot="2700000">
            <a:off x="-274591" y="8749507"/>
            <a:ext cx="43907" cy="3580261"/>
          </a:xfrm>
          <a:prstGeom prst="rect">
            <a:avLst/>
          </a:prstGeom>
          <a:solidFill>
            <a:srgbClr val="D9D9D9"/>
          </a:solidFill>
        </p:spPr>
      </p:sp>
      <p:sp>
        <p:nvSpPr>
          <p:cNvPr id="5" name="AutoShape 5"/>
          <p:cNvSpPr/>
          <p:nvPr/>
        </p:nvSpPr>
        <p:spPr>
          <a:xfrm rot="2700000">
            <a:off x="-1975859" y="7508523"/>
            <a:ext cx="2489201" cy="2488714"/>
          </a:xfrm>
          <a:prstGeom prst="rect">
            <a:avLst/>
          </a:prstGeom>
          <a:solidFill>
            <a:srgbClr val="D9D9D9"/>
          </a:solidFill>
        </p:spPr>
      </p:sp>
      <p:pic>
        <p:nvPicPr>
          <p:cNvPr id="6" name="Picture 6"/>
          <p:cNvPicPr>
            <a:picLocks noChangeAspect="1"/>
          </p:cNvPicPr>
          <p:nvPr/>
        </p:nvPicPr>
        <p:blipFill>
          <a:blip r:embed="rId2"/>
          <a:srcRect t="13418"/>
          <a:stretch>
            <a:fillRect/>
          </a:stretch>
        </p:blipFill>
        <p:spPr>
          <a:xfrm>
            <a:off x="16199325" y="-76296"/>
            <a:ext cx="2042806" cy="1772236"/>
          </a:xfrm>
          <a:prstGeom prst="rect">
            <a:avLst/>
          </a:prstGeom>
        </p:spPr>
      </p:pic>
      <p:pic>
        <p:nvPicPr>
          <p:cNvPr id="8" name="صورة 7">
            <a:extLst>
              <a:ext uri="{FF2B5EF4-FFF2-40B4-BE49-F238E27FC236}">
                <a16:creationId xmlns:a16="http://schemas.microsoft.com/office/drawing/2014/main" id="{B1CA2AA3-AAA8-526C-1960-A93E9B8D8E00}"/>
              </a:ext>
            </a:extLst>
          </p:cNvPr>
          <p:cNvPicPr>
            <a:picLocks noChangeAspect="1"/>
          </p:cNvPicPr>
          <p:nvPr/>
        </p:nvPicPr>
        <p:blipFill rotWithShape="1">
          <a:blip r:embed="rId3"/>
          <a:srcRect l="-685" t="4984" r="1849" b="4984"/>
          <a:stretch/>
        </p:blipFill>
        <p:spPr>
          <a:xfrm>
            <a:off x="3286398" y="2134576"/>
            <a:ext cx="10505804" cy="6285524"/>
          </a:xfrm>
          <a:prstGeom prst="rect">
            <a:avLst/>
          </a:prstGeom>
        </p:spPr>
      </p:pic>
    </p:spTree>
    <p:extLst>
      <p:ext uri="{BB962C8B-B14F-4D97-AF65-F5344CB8AC3E}">
        <p14:creationId xmlns:p14="http://schemas.microsoft.com/office/powerpoint/2010/main" val="9206796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926545" y="-5713353"/>
            <a:ext cx="6665510" cy="6664206"/>
          </a:xfrm>
          <a:prstGeom prst="rect">
            <a:avLst/>
          </a:prstGeom>
          <a:solidFill>
            <a:srgbClr val="005E62"/>
          </a:solidFill>
        </p:spPr>
      </p:sp>
      <p:sp>
        <p:nvSpPr>
          <p:cNvPr id="3" name="AutoShape 3"/>
          <p:cNvSpPr/>
          <p:nvPr/>
        </p:nvSpPr>
        <p:spPr>
          <a:xfrm rot="2700000">
            <a:off x="10597558" y="-67986"/>
            <a:ext cx="6665510" cy="50247"/>
          </a:xfrm>
          <a:prstGeom prst="rect">
            <a:avLst/>
          </a:prstGeom>
          <a:solidFill>
            <a:srgbClr val="005E62"/>
          </a:solidFill>
        </p:spPr>
      </p:sp>
      <p:sp>
        <p:nvSpPr>
          <p:cNvPr id="4" name="AutoShape 4"/>
          <p:cNvSpPr/>
          <p:nvPr/>
        </p:nvSpPr>
        <p:spPr>
          <a:xfrm rot="2700000">
            <a:off x="-274591" y="8749507"/>
            <a:ext cx="43907" cy="3580261"/>
          </a:xfrm>
          <a:prstGeom prst="rect">
            <a:avLst/>
          </a:prstGeom>
          <a:solidFill>
            <a:srgbClr val="005E62"/>
          </a:solidFill>
        </p:spPr>
      </p:sp>
      <p:sp>
        <p:nvSpPr>
          <p:cNvPr id="5" name="AutoShape 5"/>
          <p:cNvSpPr/>
          <p:nvPr/>
        </p:nvSpPr>
        <p:spPr>
          <a:xfrm rot="2700000">
            <a:off x="-1975859" y="7508523"/>
            <a:ext cx="2489201" cy="2488714"/>
          </a:xfrm>
          <a:prstGeom prst="rect">
            <a:avLst/>
          </a:prstGeom>
          <a:solidFill>
            <a:srgbClr val="005E62"/>
          </a:solidFill>
        </p:spPr>
      </p:sp>
      <p:pic>
        <p:nvPicPr>
          <p:cNvPr id="6" name="Picture 6"/>
          <p:cNvPicPr>
            <a:picLocks noChangeAspect="1"/>
          </p:cNvPicPr>
          <p:nvPr/>
        </p:nvPicPr>
        <p:blipFill>
          <a:blip r:embed="rId2"/>
          <a:srcRect t="13418"/>
          <a:stretch>
            <a:fillRect/>
          </a:stretch>
        </p:blipFill>
        <p:spPr>
          <a:xfrm>
            <a:off x="0" y="-42863"/>
            <a:ext cx="2042806" cy="1772236"/>
          </a:xfrm>
          <a:prstGeom prst="rect">
            <a:avLst/>
          </a:prstGeom>
        </p:spPr>
      </p:pic>
      <p:sp>
        <p:nvSpPr>
          <p:cNvPr id="8" name="مربع نص 7">
            <a:extLst>
              <a:ext uri="{FF2B5EF4-FFF2-40B4-BE49-F238E27FC236}">
                <a16:creationId xmlns:a16="http://schemas.microsoft.com/office/drawing/2014/main" id="{9CE3E119-0FAF-9213-97B2-ED2BCC1B57A4}"/>
              </a:ext>
            </a:extLst>
          </p:cNvPr>
          <p:cNvSpPr txBox="1"/>
          <p:nvPr/>
        </p:nvSpPr>
        <p:spPr>
          <a:xfrm>
            <a:off x="3023038" y="2124033"/>
            <a:ext cx="12241924" cy="584775"/>
          </a:xfrm>
          <a:prstGeom prst="rect">
            <a:avLst/>
          </a:prstGeom>
          <a:noFill/>
        </p:spPr>
        <p:txBody>
          <a:bodyPr wrap="square">
            <a:spAutoFit/>
          </a:bodyPr>
          <a:lstStyle/>
          <a:p>
            <a:r>
              <a:rPr lang="en-US" sz="3200" dirty="0"/>
              <a:t>28.7 Chemical synapses enable complex information to be processed</a:t>
            </a:r>
            <a:endParaRPr lang="ar-SA" sz="3200" dirty="0"/>
          </a:p>
        </p:txBody>
      </p:sp>
      <p:sp>
        <p:nvSpPr>
          <p:cNvPr id="10" name="مربع نص 9">
            <a:extLst>
              <a:ext uri="{FF2B5EF4-FFF2-40B4-BE49-F238E27FC236}">
                <a16:creationId xmlns:a16="http://schemas.microsoft.com/office/drawing/2014/main" id="{905E3BD5-01DF-E2EA-35CA-16C21E5F9BE9}"/>
              </a:ext>
            </a:extLst>
          </p:cNvPr>
          <p:cNvSpPr txBox="1"/>
          <p:nvPr/>
        </p:nvSpPr>
        <p:spPr>
          <a:xfrm>
            <a:off x="3200400" y="3086100"/>
            <a:ext cx="12241924" cy="3046988"/>
          </a:xfrm>
          <a:prstGeom prst="rect">
            <a:avLst/>
          </a:prstGeom>
          <a:noFill/>
        </p:spPr>
        <p:txBody>
          <a:bodyPr wrap="square">
            <a:spAutoFit/>
          </a:bodyPr>
          <a:lstStyle/>
          <a:p>
            <a:r>
              <a:rPr lang="en-US" sz="3200" dirty="0"/>
              <a:t>• A neuron may receive information via neurotransmitters from hundreds of other neurons, connecting at thousands of synaptic terminals, to any areas that are not myelinated, including dendrites and cell bodies. </a:t>
            </a:r>
          </a:p>
          <a:p>
            <a:r>
              <a:rPr lang="en-US" sz="3200" dirty="0"/>
              <a:t>• The inputs can be highly varied because each sending neuron may secrete a different quantity or kind of neurotransmitter.</a:t>
            </a:r>
            <a:endParaRPr lang="ar-SA" sz="3200" dirty="0"/>
          </a:p>
        </p:txBody>
      </p:sp>
    </p:spTree>
    <p:extLst>
      <p:ext uri="{BB962C8B-B14F-4D97-AF65-F5344CB8AC3E}">
        <p14:creationId xmlns:p14="http://schemas.microsoft.com/office/powerpoint/2010/main" val="28951893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926545" y="-5713353"/>
            <a:ext cx="6665510" cy="6664206"/>
          </a:xfrm>
          <a:prstGeom prst="rect">
            <a:avLst/>
          </a:prstGeom>
          <a:solidFill>
            <a:srgbClr val="005E62"/>
          </a:solidFill>
        </p:spPr>
      </p:sp>
      <p:sp>
        <p:nvSpPr>
          <p:cNvPr id="3" name="AutoShape 3"/>
          <p:cNvSpPr/>
          <p:nvPr/>
        </p:nvSpPr>
        <p:spPr>
          <a:xfrm rot="2700000">
            <a:off x="10597558" y="-67986"/>
            <a:ext cx="6665510" cy="50247"/>
          </a:xfrm>
          <a:prstGeom prst="rect">
            <a:avLst/>
          </a:prstGeom>
          <a:solidFill>
            <a:srgbClr val="005E62"/>
          </a:solidFill>
        </p:spPr>
      </p:sp>
      <p:sp>
        <p:nvSpPr>
          <p:cNvPr id="4" name="AutoShape 4"/>
          <p:cNvSpPr/>
          <p:nvPr/>
        </p:nvSpPr>
        <p:spPr>
          <a:xfrm rot="2700000">
            <a:off x="-274591" y="8749507"/>
            <a:ext cx="43907" cy="3580261"/>
          </a:xfrm>
          <a:prstGeom prst="rect">
            <a:avLst/>
          </a:prstGeom>
          <a:solidFill>
            <a:srgbClr val="005E62"/>
          </a:solidFill>
        </p:spPr>
      </p:sp>
      <p:sp>
        <p:nvSpPr>
          <p:cNvPr id="5" name="AutoShape 5"/>
          <p:cNvSpPr/>
          <p:nvPr/>
        </p:nvSpPr>
        <p:spPr>
          <a:xfrm rot="2700000">
            <a:off x="-1975859" y="7508523"/>
            <a:ext cx="2489201" cy="2488714"/>
          </a:xfrm>
          <a:prstGeom prst="rect">
            <a:avLst/>
          </a:prstGeom>
          <a:solidFill>
            <a:srgbClr val="005E62"/>
          </a:solidFill>
        </p:spPr>
      </p:sp>
      <p:pic>
        <p:nvPicPr>
          <p:cNvPr id="6" name="Picture 6"/>
          <p:cNvPicPr>
            <a:picLocks noChangeAspect="1"/>
          </p:cNvPicPr>
          <p:nvPr/>
        </p:nvPicPr>
        <p:blipFill>
          <a:blip r:embed="rId2"/>
          <a:srcRect t="13418"/>
          <a:stretch>
            <a:fillRect/>
          </a:stretch>
        </p:blipFill>
        <p:spPr>
          <a:xfrm>
            <a:off x="7297" y="-42863"/>
            <a:ext cx="2042806" cy="1772236"/>
          </a:xfrm>
          <a:prstGeom prst="rect">
            <a:avLst/>
          </a:prstGeom>
        </p:spPr>
      </p:pic>
      <p:pic>
        <p:nvPicPr>
          <p:cNvPr id="8" name="صورة 7">
            <a:extLst>
              <a:ext uri="{FF2B5EF4-FFF2-40B4-BE49-F238E27FC236}">
                <a16:creationId xmlns:a16="http://schemas.microsoft.com/office/drawing/2014/main" id="{BAB4416D-712B-0FD7-AACB-F8F51187FC0A}"/>
              </a:ext>
            </a:extLst>
          </p:cNvPr>
          <p:cNvPicPr>
            <a:picLocks noChangeAspect="1"/>
          </p:cNvPicPr>
          <p:nvPr/>
        </p:nvPicPr>
        <p:blipFill>
          <a:blip r:embed="rId3"/>
          <a:stretch>
            <a:fillRect/>
          </a:stretch>
        </p:blipFill>
        <p:spPr>
          <a:xfrm>
            <a:off x="4998082" y="87559"/>
            <a:ext cx="6849118" cy="9758363"/>
          </a:xfrm>
          <a:prstGeom prst="rect">
            <a:avLst/>
          </a:prstGeom>
        </p:spPr>
      </p:pic>
    </p:spTree>
    <p:extLst>
      <p:ext uri="{BB962C8B-B14F-4D97-AF65-F5344CB8AC3E}">
        <p14:creationId xmlns:p14="http://schemas.microsoft.com/office/powerpoint/2010/main" val="27252743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59371" y="-5347558"/>
            <a:ext cx="6665510" cy="6664206"/>
          </a:xfrm>
          <a:prstGeom prst="rect">
            <a:avLst/>
          </a:prstGeom>
          <a:solidFill>
            <a:srgbClr val="005E62"/>
          </a:solidFill>
        </p:spPr>
      </p:sp>
      <p:sp>
        <p:nvSpPr>
          <p:cNvPr id="3" name="AutoShape 3"/>
          <p:cNvSpPr/>
          <p:nvPr/>
        </p:nvSpPr>
        <p:spPr>
          <a:xfrm rot="2700000">
            <a:off x="-4307359" y="507359"/>
            <a:ext cx="6665510" cy="50247"/>
          </a:xfrm>
          <a:prstGeom prst="rect">
            <a:avLst/>
          </a:prstGeom>
          <a:solidFill>
            <a:srgbClr val="005E62"/>
          </a:solidFill>
        </p:spPr>
      </p:sp>
      <p:pic>
        <p:nvPicPr>
          <p:cNvPr id="4" name="Picture 4"/>
          <p:cNvPicPr>
            <a:picLocks noChangeAspect="1"/>
          </p:cNvPicPr>
          <p:nvPr/>
        </p:nvPicPr>
        <p:blipFill>
          <a:blip r:embed="rId3"/>
          <a:srcRect t="13418"/>
          <a:stretch>
            <a:fillRect/>
          </a:stretch>
        </p:blipFill>
        <p:spPr>
          <a:xfrm>
            <a:off x="16237897" y="0"/>
            <a:ext cx="2042806" cy="1772236"/>
          </a:xfrm>
          <a:prstGeom prst="rect">
            <a:avLst/>
          </a:prstGeom>
        </p:spPr>
      </p:pic>
      <p:sp>
        <p:nvSpPr>
          <p:cNvPr id="6" name="مربع نص 5">
            <a:extLst>
              <a:ext uri="{FF2B5EF4-FFF2-40B4-BE49-F238E27FC236}">
                <a16:creationId xmlns:a16="http://schemas.microsoft.com/office/drawing/2014/main" id="{BE329DBC-1AF0-8393-CCC4-7465F1F00236}"/>
              </a:ext>
            </a:extLst>
          </p:cNvPr>
          <p:cNvSpPr txBox="1"/>
          <p:nvPr/>
        </p:nvSpPr>
        <p:spPr>
          <a:xfrm>
            <a:off x="3962400" y="2697312"/>
            <a:ext cx="10515600" cy="5509200"/>
          </a:xfrm>
          <a:prstGeom prst="rect">
            <a:avLst/>
          </a:prstGeom>
          <a:noFill/>
        </p:spPr>
        <p:txBody>
          <a:bodyPr wrap="square">
            <a:spAutoFit/>
          </a:bodyPr>
          <a:lstStyle/>
          <a:p>
            <a:r>
              <a:rPr lang="en-US" sz="3200" dirty="0"/>
              <a:t>• A receiving neuron’s membrane may receive signals that are both excitatory and inhibitory. </a:t>
            </a:r>
          </a:p>
          <a:p>
            <a:pPr lvl="1"/>
            <a:r>
              <a:rPr lang="en-US" sz="3200" dirty="0"/>
              <a:t>• Some neurotransmitters excite a receiving cell. </a:t>
            </a:r>
          </a:p>
          <a:p>
            <a:pPr lvl="1"/>
            <a:r>
              <a:rPr lang="en-US" sz="3200" dirty="0"/>
              <a:t>• Neurotransmitters that open </a:t>
            </a:r>
            <a:r>
              <a:rPr lang="en-US" sz="3200" dirty="0">
                <a:solidFill>
                  <a:srgbClr val="00B050"/>
                </a:solidFill>
              </a:rPr>
              <a:t>Na+ channels </a:t>
            </a:r>
            <a:r>
              <a:rPr lang="en-US" sz="3200" dirty="0"/>
              <a:t>may trigger action potentials in the receiving cell. Such effects are referred to as </a:t>
            </a:r>
            <a:r>
              <a:rPr lang="en-US" sz="3200" dirty="0">
                <a:solidFill>
                  <a:srgbClr val="00B050"/>
                </a:solidFill>
              </a:rPr>
              <a:t>excitatory</a:t>
            </a:r>
            <a:r>
              <a:rPr lang="en-US" sz="3200" dirty="0"/>
              <a:t>. </a:t>
            </a:r>
          </a:p>
          <a:p>
            <a:pPr lvl="1"/>
            <a:r>
              <a:rPr lang="en-US" sz="3200" dirty="0"/>
              <a:t>• Others inhibit a receiving cell’s activity. </a:t>
            </a:r>
          </a:p>
          <a:p>
            <a:pPr lvl="1"/>
            <a:r>
              <a:rPr lang="en-US" sz="3200" dirty="0"/>
              <a:t>• Many neurotransmitter </a:t>
            </a:r>
            <a:r>
              <a:rPr lang="en-US" sz="3200" dirty="0">
                <a:solidFill>
                  <a:srgbClr val="00B050"/>
                </a:solidFill>
              </a:rPr>
              <a:t>open Cl or K channels effects are called inhibitory</a:t>
            </a:r>
            <a:r>
              <a:rPr lang="en-US" sz="3200" dirty="0"/>
              <a:t>. </a:t>
            </a:r>
          </a:p>
          <a:p>
            <a:pPr lvl="1"/>
            <a:r>
              <a:rPr lang="en-US" sz="3200" dirty="0"/>
              <a:t>• The summation of excitation and inhibition determines if a neuron will transmit a nerve signal.</a:t>
            </a:r>
            <a:endParaRPr lang="ar-SA" sz="3200" dirty="0"/>
          </a:p>
        </p:txBody>
      </p:sp>
    </p:spTree>
    <p:extLst>
      <p:ext uri="{BB962C8B-B14F-4D97-AF65-F5344CB8AC3E}">
        <p14:creationId xmlns:p14="http://schemas.microsoft.com/office/powerpoint/2010/main" val="38631255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1328966">
            <a:off x="-3254626" y="548651"/>
            <a:ext cx="4335434" cy="5593352"/>
          </a:xfrm>
          <a:prstGeom prst="rect">
            <a:avLst/>
          </a:prstGeom>
          <a:solidFill>
            <a:srgbClr val="005E62"/>
          </a:solidFill>
        </p:spPr>
      </p:sp>
      <p:sp>
        <p:nvSpPr>
          <p:cNvPr id="3" name="AutoShape 3"/>
          <p:cNvSpPr/>
          <p:nvPr/>
        </p:nvSpPr>
        <p:spPr>
          <a:xfrm rot="2700000">
            <a:off x="14429240" y="8667638"/>
            <a:ext cx="4725548" cy="4724623"/>
          </a:xfrm>
          <a:prstGeom prst="rect">
            <a:avLst/>
          </a:prstGeom>
          <a:solidFill>
            <a:srgbClr val="005E62"/>
          </a:solidFill>
        </p:spPr>
      </p:sp>
      <p:sp>
        <p:nvSpPr>
          <p:cNvPr id="4" name="AutoShape 4"/>
          <p:cNvSpPr/>
          <p:nvPr/>
        </p:nvSpPr>
        <p:spPr>
          <a:xfrm rot="2700000">
            <a:off x="4090085" y="-1911813"/>
            <a:ext cx="88939" cy="3999759"/>
          </a:xfrm>
          <a:prstGeom prst="rect">
            <a:avLst/>
          </a:prstGeom>
          <a:solidFill>
            <a:srgbClr val="005E62"/>
          </a:solidFill>
        </p:spPr>
      </p:sp>
      <p:sp>
        <p:nvSpPr>
          <p:cNvPr id="5" name="AutoShape 5"/>
          <p:cNvSpPr/>
          <p:nvPr/>
        </p:nvSpPr>
        <p:spPr>
          <a:xfrm rot="2700000">
            <a:off x="-3700111" y="-4153402"/>
            <a:ext cx="6665510" cy="6664206"/>
          </a:xfrm>
          <a:prstGeom prst="rect">
            <a:avLst/>
          </a:prstGeom>
          <a:solidFill>
            <a:srgbClr val="D9D9D9"/>
          </a:solidFill>
        </p:spPr>
      </p:sp>
      <p:pic>
        <p:nvPicPr>
          <p:cNvPr id="6" name="Picture 6"/>
          <p:cNvPicPr>
            <a:picLocks noChangeAspect="1"/>
          </p:cNvPicPr>
          <p:nvPr/>
        </p:nvPicPr>
        <p:blipFill>
          <a:blip r:embed="rId2"/>
          <a:srcRect t="13418"/>
          <a:stretch>
            <a:fillRect/>
          </a:stretch>
        </p:blipFill>
        <p:spPr>
          <a:xfrm>
            <a:off x="0" y="0"/>
            <a:ext cx="2042806" cy="1772236"/>
          </a:xfrm>
          <a:prstGeom prst="rect">
            <a:avLst/>
          </a:prstGeom>
        </p:spPr>
      </p:pic>
      <p:sp>
        <p:nvSpPr>
          <p:cNvPr id="8" name="مربع نص 7">
            <a:extLst>
              <a:ext uri="{FF2B5EF4-FFF2-40B4-BE49-F238E27FC236}">
                <a16:creationId xmlns:a16="http://schemas.microsoft.com/office/drawing/2014/main" id="{FED072BD-C150-4B8E-0C21-D0B3DB6DACFC}"/>
              </a:ext>
            </a:extLst>
          </p:cNvPr>
          <p:cNvSpPr txBox="1"/>
          <p:nvPr/>
        </p:nvSpPr>
        <p:spPr>
          <a:xfrm>
            <a:off x="3982494" y="2410357"/>
            <a:ext cx="12620296" cy="584775"/>
          </a:xfrm>
          <a:prstGeom prst="rect">
            <a:avLst/>
          </a:prstGeom>
          <a:noFill/>
        </p:spPr>
        <p:txBody>
          <a:bodyPr wrap="square">
            <a:spAutoFit/>
          </a:bodyPr>
          <a:lstStyle/>
          <a:p>
            <a:r>
              <a:rPr lang="en-US" sz="3200" dirty="0"/>
              <a:t>28.8 A variety of small molecules function as neurotransmitters</a:t>
            </a:r>
            <a:endParaRPr lang="ar-SA" sz="3200" dirty="0"/>
          </a:p>
        </p:txBody>
      </p:sp>
      <p:sp>
        <p:nvSpPr>
          <p:cNvPr id="10" name="مربع نص 9">
            <a:extLst>
              <a:ext uri="{FF2B5EF4-FFF2-40B4-BE49-F238E27FC236}">
                <a16:creationId xmlns:a16="http://schemas.microsoft.com/office/drawing/2014/main" id="{E486E1B2-66C3-1EE2-935E-33B2E8B0B5A4}"/>
              </a:ext>
            </a:extLst>
          </p:cNvPr>
          <p:cNvSpPr txBox="1"/>
          <p:nvPr/>
        </p:nvSpPr>
        <p:spPr>
          <a:xfrm>
            <a:off x="3048000" y="3752439"/>
            <a:ext cx="12620296" cy="4524315"/>
          </a:xfrm>
          <a:prstGeom prst="rect">
            <a:avLst/>
          </a:prstGeom>
          <a:noFill/>
        </p:spPr>
        <p:txBody>
          <a:bodyPr wrap="square">
            <a:spAutoFit/>
          </a:bodyPr>
          <a:lstStyle/>
          <a:p>
            <a:r>
              <a:rPr lang="en-US" sz="3200" dirty="0"/>
              <a:t>• Many small, nitrogen-containing molecules are neurotransmitters. </a:t>
            </a:r>
          </a:p>
          <a:p>
            <a:pPr lvl="1"/>
            <a:r>
              <a:rPr lang="en-US" sz="3200" dirty="0"/>
              <a:t>• </a:t>
            </a:r>
            <a:r>
              <a:rPr lang="en-US" sz="3200" b="1" dirty="0">
                <a:solidFill>
                  <a:srgbClr val="7030A0"/>
                </a:solidFill>
              </a:rPr>
              <a:t>Acetylcholine</a:t>
            </a:r>
            <a:r>
              <a:rPr lang="en-US" sz="3200" dirty="0"/>
              <a:t> is released by motor neurons to activate skeletal muscles, </a:t>
            </a:r>
          </a:p>
          <a:p>
            <a:pPr lvl="2"/>
            <a:r>
              <a:rPr lang="en-US" sz="3200" dirty="0"/>
              <a:t>• by other PNS neurons that affect internal organs and glands. </a:t>
            </a:r>
          </a:p>
          <a:p>
            <a:pPr lvl="2"/>
            <a:r>
              <a:rPr lang="en-US" sz="3200" dirty="0"/>
              <a:t>• by neurons in the CNS that affect memory, learning. </a:t>
            </a:r>
          </a:p>
          <a:p>
            <a:pPr lvl="2"/>
            <a:r>
              <a:rPr lang="en-US" sz="3200" dirty="0"/>
              <a:t>• Depending on the receptors on receiving cells acetylcholine may be excitatory or inhibitory. </a:t>
            </a:r>
          </a:p>
          <a:p>
            <a:pPr lvl="2"/>
            <a:r>
              <a:rPr lang="en-US" sz="3200" dirty="0"/>
              <a:t>• It makes skeletal muscles contract but slow the rate of contraction of cardiac muscles.</a:t>
            </a:r>
            <a:endParaRPr lang="ar-SA" sz="3200" dirty="0"/>
          </a:p>
        </p:txBody>
      </p:sp>
    </p:spTree>
    <p:extLst>
      <p:ext uri="{BB962C8B-B14F-4D97-AF65-F5344CB8AC3E}">
        <p14:creationId xmlns:p14="http://schemas.microsoft.com/office/powerpoint/2010/main" val="36602155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926545" y="-5713353"/>
            <a:ext cx="6665510" cy="6664206"/>
          </a:xfrm>
          <a:prstGeom prst="rect">
            <a:avLst/>
          </a:prstGeom>
          <a:solidFill>
            <a:srgbClr val="D9D9D9"/>
          </a:solidFill>
        </p:spPr>
      </p:sp>
      <p:sp>
        <p:nvSpPr>
          <p:cNvPr id="3" name="AutoShape 3"/>
          <p:cNvSpPr/>
          <p:nvPr/>
        </p:nvSpPr>
        <p:spPr>
          <a:xfrm rot="2700000">
            <a:off x="10597558" y="-67986"/>
            <a:ext cx="6665510" cy="50247"/>
          </a:xfrm>
          <a:prstGeom prst="rect">
            <a:avLst/>
          </a:prstGeom>
          <a:solidFill>
            <a:srgbClr val="D9D9D9"/>
          </a:solidFill>
        </p:spPr>
      </p:sp>
      <p:sp>
        <p:nvSpPr>
          <p:cNvPr id="4" name="AutoShape 4"/>
          <p:cNvSpPr/>
          <p:nvPr/>
        </p:nvSpPr>
        <p:spPr>
          <a:xfrm rot="2700000">
            <a:off x="-274591" y="8749507"/>
            <a:ext cx="43907" cy="3580261"/>
          </a:xfrm>
          <a:prstGeom prst="rect">
            <a:avLst/>
          </a:prstGeom>
          <a:solidFill>
            <a:srgbClr val="D9D9D9"/>
          </a:solidFill>
        </p:spPr>
      </p:sp>
      <p:sp>
        <p:nvSpPr>
          <p:cNvPr id="5" name="AutoShape 5"/>
          <p:cNvSpPr/>
          <p:nvPr/>
        </p:nvSpPr>
        <p:spPr>
          <a:xfrm rot="2700000">
            <a:off x="-1975859" y="7508523"/>
            <a:ext cx="2489201" cy="2488714"/>
          </a:xfrm>
          <a:prstGeom prst="rect">
            <a:avLst/>
          </a:prstGeom>
          <a:solidFill>
            <a:srgbClr val="D9D9D9"/>
          </a:solidFill>
        </p:spPr>
      </p:sp>
      <p:pic>
        <p:nvPicPr>
          <p:cNvPr id="6" name="Picture 6"/>
          <p:cNvPicPr>
            <a:picLocks noChangeAspect="1"/>
          </p:cNvPicPr>
          <p:nvPr/>
        </p:nvPicPr>
        <p:blipFill>
          <a:blip r:embed="rId2"/>
          <a:srcRect t="13418"/>
          <a:stretch>
            <a:fillRect/>
          </a:stretch>
        </p:blipFill>
        <p:spPr>
          <a:xfrm>
            <a:off x="16199325" y="-76296"/>
            <a:ext cx="2042806" cy="1772236"/>
          </a:xfrm>
          <a:prstGeom prst="rect">
            <a:avLst/>
          </a:prstGeom>
        </p:spPr>
      </p:pic>
      <p:sp>
        <p:nvSpPr>
          <p:cNvPr id="8" name="مربع نص 7">
            <a:extLst>
              <a:ext uri="{FF2B5EF4-FFF2-40B4-BE49-F238E27FC236}">
                <a16:creationId xmlns:a16="http://schemas.microsoft.com/office/drawing/2014/main" id="{9FF67B5B-BBF2-B331-2323-627EB74EDD19}"/>
              </a:ext>
            </a:extLst>
          </p:cNvPr>
          <p:cNvSpPr txBox="1"/>
          <p:nvPr/>
        </p:nvSpPr>
        <p:spPr>
          <a:xfrm>
            <a:off x="3657600" y="3619500"/>
            <a:ext cx="12241924" cy="1569660"/>
          </a:xfrm>
          <a:prstGeom prst="rect">
            <a:avLst/>
          </a:prstGeom>
          <a:noFill/>
        </p:spPr>
        <p:txBody>
          <a:bodyPr wrap="square">
            <a:spAutoFit/>
          </a:bodyPr>
          <a:lstStyle/>
          <a:p>
            <a:r>
              <a:rPr lang="en-US" sz="3200" b="1" dirty="0">
                <a:solidFill>
                  <a:srgbClr val="7030A0"/>
                </a:solidFill>
              </a:rPr>
              <a:t>• Glutamate and GABA </a:t>
            </a:r>
            <a:r>
              <a:rPr lang="en-US" sz="3200" dirty="0"/>
              <a:t>are widespread in CNS. </a:t>
            </a:r>
          </a:p>
          <a:p>
            <a:r>
              <a:rPr lang="en-US" sz="3200" b="1" dirty="0">
                <a:solidFill>
                  <a:srgbClr val="7030A0"/>
                </a:solidFill>
              </a:rPr>
              <a:t>• Glutamate </a:t>
            </a:r>
            <a:r>
              <a:rPr lang="en-US" sz="3200" dirty="0"/>
              <a:t>act as excitatory synapse and has role in memory. </a:t>
            </a:r>
          </a:p>
          <a:p>
            <a:r>
              <a:rPr lang="en-US" sz="3200" b="1" dirty="0">
                <a:solidFill>
                  <a:srgbClr val="7030A0"/>
                </a:solidFill>
              </a:rPr>
              <a:t>• GABA (gamma aminobutyric acid) </a:t>
            </a:r>
            <a:r>
              <a:rPr lang="en-US" sz="3200" dirty="0"/>
              <a:t>inhibitory synapses in CNS.</a:t>
            </a:r>
            <a:endParaRPr lang="ar-SA" sz="3200" dirty="0"/>
          </a:p>
        </p:txBody>
      </p:sp>
    </p:spTree>
    <p:extLst>
      <p:ext uri="{BB962C8B-B14F-4D97-AF65-F5344CB8AC3E}">
        <p14:creationId xmlns:p14="http://schemas.microsoft.com/office/powerpoint/2010/main" val="32848260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926545" y="-5713353"/>
            <a:ext cx="6665510" cy="6664206"/>
          </a:xfrm>
          <a:prstGeom prst="rect">
            <a:avLst/>
          </a:prstGeom>
          <a:solidFill>
            <a:srgbClr val="005E62"/>
          </a:solidFill>
        </p:spPr>
      </p:sp>
      <p:sp>
        <p:nvSpPr>
          <p:cNvPr id="3" name="AutoShape 3"/>
          <p:cNvSpPr/>
          <p:nvPr/>
        </p:nvSpPr>
        <p:spPr>
          <a:xfrm rot="2700000">
            <a:off x="10597558" y="-67986"/>
            <a:ext cx="6665510" cy="50247"/>
          </a:xfrm>
          <a:prstGeom prst="rect">
            <a:avLst/>
          </a:prstGeom>
          <a:solidFill>
            <a:srgbClr val="005E62"/>
          </a:solidFill>
        </p:spPr>
      </p:sp>
      <p:sp>
        <p:nvSpPr>
          <p:cNvPr id="4" name="AutoShape 4"/>
          <p:cNvSpPr/>
          <p:nvPr/>
        </p:nvSpPr>
        <p:spPr>
          <a:xfrm rot="2700000">
            <a:off x="-274591" y="8749507"/>
            <a:ext cx="43907" cy="3580261"/>
          </a:xfrm>
          <a:prstGeom prst="rect">
            <a:avLst/>
          </a:prstGeom>
          <a:solidFill>
            <a:srgbClr val="005E62"/>
          </a:solidFill>
        </p:spPr>
      </p:sp>
      <p:sp>
        <p:nvSpPr>
          <p:cNvPr id="5" name="AutoShape 5"/>
          <p:cNvSpPr/>
          <p:nvPr/>
        </p:nvSpPr>
        <p:spPr>
          <a:xfrm rot="2700000">
            <a:off x="-1975859" y="7508523"/>
            <a:ext cx="2489201" cy="2488714"/>
          </a:xfrm>
          <a:prstGeom prst="rect">
            <a:avLst/>
          </a:prstGeom>
          <a:solidFill>
            <a:srgbClr val="005E62"/>
          </a:solidFill>
        </p:spPr>
      </p:sp>
      <p:pic>
        <p:nvPicPr>
          <p:cNvPr id="6" name="Picture 6"/>
          <p:cNvPicPr>
            <a:picLocks noChangeAspect="1"/>
          </p:cNvPicPr>
          <p:nvPr/>
        </p:nvPicPr>
        <p:blipFill>
          <a:blip r:embed="rId2"/>
          <a:srcRect t="13418"/>
          <a:stretch>
            <a:fillRect/>
          </a:stretch>
        </p:blipFill>
        <p:spPr>
          <a:xfrm>
            <a:off x="7297" y="-42863"/>
            <a:ext cx="2042806" cy="1772236"/>
          </a:xfrm>
          <a:prstGeom prst="rect">
            <a:avLst/>
          </a:prstGeom>
        </p:spPr>
      </p:pic>
      <p:sp>
        <p:nvSpPr>
          <p:cNvPr id="8" name="مربع نص 7">
            <a:extLst>
              <a:ext uri="{FF2B5EF4-FFF2-40B4-BE49-F238E27FC236}">
                <a16:creationId xmlns:a16="http://schemas.microsoft.com/office/drawing/2014/main" id="{5982FABD-E217-4F24-38DF-C7DADB813553}"/>
              </a:ext>
            </a:extLst>
          </p:cNvPr>
          <p:cNvSpPr txBox="1"/>
          <p:nvPr/>
        </p:nvSpPr>
        <p:spPr>
          <a:xfrm>
            <a:off x="3023038" y="2857500"/>
            <a:ext cx="12241924" cy="5509200"/>
          </a:xfrm>
          <a:prstGeom prst="rect">
            <a:avLst/>
          </a:prstGeom>
          <a:noFill/>
        </p:spPr>
        <p:txBody>
          <a:bodyPr wrap="square">
            <a:spAutoFit/>
          </a:bodyPr>
          <a:lstStyle/>
          <a:p>
            <a:r>
              <a:rPr lang="en-US" sz="3200" dirty="0"/>
              <a:t>• Biogenic amines are neurotransmitters derived from amino acids and function in the CNS. They include norepinephrine, serotonin and dopamine. </a:t>
            </a:r>
          </a:p>
          <a:p>
            <a:pPr lvl="1"/>
            <a:r>
              <a:rPr lang="en-US" sz="3200" dirty="0"/>
              <a:t>• </a:t>
            </a:r>
            <a:r>
              <a:rPr lang="en-US" sz="3200" b="1" u="sng" dirty="0">
                <a:solidFill>
                  <a:srgbClr val="7030A0"/>
                </a:solidFill>
              </a:rPr>
              <a:t>norepinephrine</a:t>
            </a:r>
            <a:r>
              <a:rPr lang="en-US" sz="3200" dirty="0"/>
              <a:t>, is an excitatory in the PNS also functions as hormone. </a:t>
            </a:r>
          </a:p>
          <a:p>
            <a:pPr lvl="1"/>
            <a:r>
              <a:rPr lang="en-US" sz="3200" dirty="0"/>
              <a:t>• </a:t>
            </a:r>
            <a:r>
              <a:rPr lang="en-US" sz="3200" b="1" u="sng" dirty="0">
                <a:solidFill>
                  <a:srgbClr val="7030A0"/>
                </a:solidFill>
              </a:rPr>
              <a:t>serotonin and dopamine</a:t>
            </a:r>
            <a:r>
              <a:rPr lang="en-US" sz="3200" dirty="0"/>
              <a:t>, affect sleep, mood, and attention, and learning </a:t>
            </a:r>
          </a:p>
          <a:p>
            <a:pPr lvl="1"/>
            <a:r>
              <a:rPr lang="en-US" sz="3200" dirty="0"/>
              <a:t>• Reduce levels of norepinephrine and serotonin seems to be linked with some types of </a:t>
            </a:r>
            <a:r>
              <a:rPr lang="en-US" sz="3200" dirty="0">
                <a:solidFill>
                  <a:schemeClr val="tx2"/>
                </a:solidFill>
              </a:rPr>
              <a:t>depression</a:t>
            </a:r>
            <a:r>
              <a:rPr lang="en-US" sz="3200" dirty="0"/>
              <a:t>. </a:t>
            </a:r>
          </a:p>
          <a:p>
            <a:pPr lvl="1"/>
            <a:r>
              <a:rPr lang="en-US" sz="3200" dirty="0"/>
              <a:t>• </a:t>
            </a:r>
            <a:r>
              <a:rPr lang="en-US" sz="3200" dirty="0">
                <a:solidFill>
                  <a:srgbClr val="FF0000"/>
                </a:solidFill>
              </a:rPr>
              <a:t>Lack</a:t>
            </a:r>
            <a:r>
              <a:rPr lang="en-US" sz="3200" dirty="0"/>
              <a:t> of dopamine associated with </a:t>
            </a:r>
            <a:r>
              <a:rPr lang="en-US" sz="3200" dirty="0">
                <a:solidFill>
                  <a:schemeClr val="tx2"/>
                </a:solidFill>
              </a:rPr>
              <a:t>Parkinson's disease</a:t>
            </a:r>
            <a:r>
              <a:rPr lang="en-US" sz="3200" dirty="0"/>
              <a:t>, while </a:t>
            </a:r>
            <a:r>
              <a:rPr lang="en-US" sz="3200" dirty="0">
                <a:solidFill>
                  <a:srgbClr val="FF0000"/>
                </a:solidFill>
              </a:rPr>
              <a:t>overactive</a:t>
            </a:r>
            <a:r>
              <a:rPr lang="en-US" sz="3200" dirty="0"/>
              <a:t> dopamine associated with </a:t>
            </a:r>
            <a:r>
              <a:rPr lang="en-US" sz="3200" dirty="0">
                <a:solidFill>
                  <a:schemeClr val="tx2"/>
                </a:solidFill>
              </a:rPr>
              <a:t>schizophrenia</a:t>
            </a:r>
            <a:r>
              <a:rPr lang="en-US" sz="3200" dirty="0"/>
              <a:t>.</a:t>
            </a:r>
            <a:endParaRPr lang="ar-SA" sz="3200" dirty="0"/>
          </a:p>
        </p:txBody>
      </p:sp>
    </p:spTree>
    <p:extLst>
      <p:ext uri="{BB962C8B-B14F-4D97-AF65-F5344CB8AC3E}">
        <p14:creationId xmlns:p14="http://schemas.microsoft.com/office/powerpoint/2010/main" val="28958942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59371" y="-5347558"/>
            <a:ext cx="6665510" cy="6664206"/>
          </a:xfrm>
          <a:prstGeom prst="rect">
            <a:avLst/>
          </a:prstGeom>
          <a:solidFill>
            <a:srgbClr val="005E62"/>
          </a:solidFill>
        </p:spPr>
      </p:sp>
      <p:sp>
        <p:nvSpPr>
          <p:cNvPr id="3" name="AutoShape 3"/>
          <p:cNvSpPr/>
          <p:nvPr/>
        </p:nvSpPr>
        <p:spPr>
          <a:xfrm rot="2700000">
            <a:off x="-4307359" y="507359"/>
            <a:ext cx="6665510" cy="50247"/>
          </a:xfrm>
          <a:prstGeom prst="rect">
            <a:avLst/>
          </a:prstGeom>
          <a:solidFill>
            <a:srgbClr val="005E62"/>
          </a:solidFill>
        </p:spPr>
      </p:sp>
      <p:pic>
        <p:nvPicPr>
          <p:cNvPr id="4" name="Picture 4"/>
          <p:cNvPicPr>
            <a:picLocks noChangeAspect="1"/>
          </p:cNvPicPr>
          <p:nvPr/>
        </p:nvPicPr>
        <p:blipFill>
          <a:blip r:embed="rId2"/>
          <a:srcRect t="13418"/>
          <a:stretch>
            <a:fillRect/>
          </a:stretch>
        </p:blipFill>
        <p:spPr>
          <a:xfrm>
            <a:off x="16237897" y="0"/>
            <a:ext cx="2042806" cy="1772236"/>
          </a:xfrm>
          <a:prstGeom prst="rect">
            <a:avLst/>
          </a:prstGeom>
        </p:spPr>
      </p:pic>
      <p:sp>
        <p:nvSpPr>
          <p:cNvPr id="6" name="مربع نص 5">
            <a:extLst>
              <a:ext uri="{FF2B5EF4-FFF2-40B4-BE49-F238E27FC236}">
                <a16:creationId xmlns:a16="http://schemas.microsoft.com/office/drawing/2014/main" id="{6E2AAAD0-1457-D063-9336-8A41A480C42F}"/>
              </a:ext>
            </a:extLst>
          </p:cNvPr>
          <p:cNvSpPr txBox="1"/>
          <p:nvPr/>
        </p:nvSpPr>
        <p:spPr>
          <a:xfrm>
            <a:off x="3732487" y="2552700"/>
            <a:ext cx="10823026" cy="6001643"/>
          </a:xfrm>
          <a:prstGeom prst="rect">
            <a:avLst/>
          </a:prstGeom>
          <a:noFill/>
        </p:spPr>
        <p:txBody>
          <a:bodyPr wrap="square">
            <a:spAutoFit/>
          </a:bodyPr>
          <a:lstStyle/>
          <a:p>
            <a:r>
              <a:rPr lang="en-US" sz="3200" dirty="0"/>
              <a:t>• Many neuropeptides, which are relatively short chains of amino acids, also serve as neurotransmitters. </a:t>
            </a:r>
          </a:p>
          <a:p>
            <a:r>
              <a:rPr lang="en-US" sz="3200" dirty="0">
                <a:solidFill>
                  <a:schemeClr val="accent4"/>
                </a:solidFill>
              </a:rPr>
              <a:t>• Endorphins </a:t>
            </a:r>
          </a:p>
          <a:p>
            <a:pPr lvl="1"/>
            <a:r>
              <a:rPr lang="en-US" sz="3200" dirty="0"/>
              <a:t>• are peptides that decrease our perception of pain during times of physical or emotional stress and </a:t>
            </a:r>
          </a:p>
          <a:p>
            <a:pPr lvl="1"/>
            <a:r>
              <a:rPr lang="en-US" sz="3200" dirty="0"/>
              <a:t>• may be released in response to a wide variety of stimuli, including traumatic injury, muscle fatigue, and even eating very spicy foods. </a:t>
            </a:r>
          </a:p>
          <a:p>
            <a:pPr lvl="1"/>
            <a:r>
              <a:rPr lang="en-US" sz="3200" dirty="0"/>
              <a:t>• Decrease the sensation of pain and produce feelings of euphoria and other emotional effects. </a:t>
            </a:r>
          </a:p>
          <a:p>
            <a:r>
              <a:rPr lang="en-US" sz="3200" dirty="0">
                <a:solidFill>
                  <a:schemeClr val="accent4"/>
                </a:solidFill>
              </a:rPr>
              <a:t>• Nitric oxide:</a:t>
            </a:r>
            <a:r>
              <a:rPr lang="en-US" sz="3200" dirty="0"/>
              <a:t> dissolved gases, during sexual arousal in human males.</a:t>
            </a:r>
            <a:endParaRPr lang="ar-SA" dirty="0"/>
          </a:p>
        </p:txBody>
      </p:sp>
    </p:spTree>
    <p:extLst>
      <p:ext uri="{BB962C8B-B14F-4D97-AF65-F5344CB8AC3E}">
        <p14:creationId xmlns:p14="http://schemas.microsoft.com/office/powerpoint/2010/main" val="28214087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1328966">
            <a:off x="-3254626" y="548651"/>
            <a:ext cx="4335434" cy="5593352"/>
          </a:xfrm>
          <a:prstGeom prst="rect">
            <a:avLst/>
          </a:prstGeom>
          <a:solidFill>
            <a:srgbClr val="005E62"/>
          </a:solidFill>
        </p:spPr>
      </p:sp>
      <p:sp>
        <p:nvSpPr>
          <p:cNvPr id="3" name="AutoShape 3"/>
          <p:cNvSpPr/>
          <p:nvPr/>
        </p:nvSpPr>
        <p:spPr>
          <a:xfrm rot="2700000">
            <a:off x="14429240" y="8667638"/>
            <a:ext cx="4725548" cy="4724623"/>
          </a:xfrm>
          <a:prstGeom prst="rect">
            <a:avLst/>
          </a:prstGeom>
          <a:solidFill>
            <a:srgbClr val="005E62"/>
          </a:solidFill>
        </p:spPr>
      </p:sp>
      <p:sp>
        <p:nvSpPr>
          <p:cNvPr id="4" name="AutoShape 4"/>
          <p:cNvSpPr/>
          <p:nvPr/>
        </p:nvSpPr>
        <p:spPr>
          <a:xfrm rot="2700000">
            <a:off x="4090085" y="-1911813"/>
            <a:ext cx="88939" cy="3999759"/>
          </a:xfrm>
          <a:prstGeom prst="rect">
            <a:avLst/>
          </a:prstGeom>
          <a:solidFill>
            <a:srgbClr val="005E62"/>
          </a:solidFill>
        </p:spPr>
      </p:sp>
      <p:sp>
        <p:nvSpPr>
          <p:cNvPr id="5" name="AutoShape 5"/>
          <p:cNvSpPr/>
          <p:nvPr/>
        </p:nvSpPr>
        <p:spPr>
          <a:xfrm rot="2700000">
            <a:off x="-3700111" y="-4153402"/>
            <a:ext cx="6665510" cy="6664206"/>
          </a:xfrm>
          <a:prstGeom prst="rect">
            <a:avLst/>
          </a:prstGeom>
          <a:solidFill>
            <a:srgbClr val="D9D9D9"/>
          </a:solidFill>
        </p:spPr>
      </p:sp>
      <p:pic>
        <p:nvPicPr>
          <p:cNvPr id="6" name="Picture 6"/>
          <p:cNvPicPr>
            <a:picLocks noChangeAspect="1"/>
          </p:cNvPicPr>
          <p:nvPr/>
        </p:nvPicPr>
        <p:blipFill>
          <a:blip r:embed="rId3"/>
          <a:srcRect t="13418"/>
          <a:stretch>
            <a:fillRect/>
          </a:stretch>
        </p:blipFill>
        <p:spPr>
          <a:xfrm>
            <a:off x="0" y="0"/>
            <a:ext cx="2042806" cy="1772236"/>
          </a:xfrm>
          <a:prstGeom prst="rect">
            <a:avLst/>
          </a:prstGeom>
        </p:spPr>
      </p:pic>
      <p:graphicFrame>
        <p:nvGraphicFramePr>
          <p:cNvPr id="7" name="رسم تخطيطي 6">
            <a:extLst>
              <a:ext uri="{FF2B5EF4-FFF2-40B4-BE49-F238E27FC236}">
                <a16:creationId xmlns:a16="http://schemas.microsoft.com/office/drawing/2014/main" id="{D3C614AD-09EB-FB93-1C6C-1CCE213123A7}"/>
              </a:ext>
            </a:extLst>
          </p:cNvPr>
          <p:cNvGraphicFramePr/>
          <p:nvPr>
            <p:extLst>
              <p:ext uri="{D42A27DB-BD31-4B8C-83A1-F6EECF244321}">
                <p14:modId xmlns:p14="http://schemas.microsoft.com/office/powerpoint/2010/main" val="3913512207"/>
              </p:ext>
            </p:extLst>
          </p:nvPr>
        </p:nvGraphicFramePr>
        <p:xfrm>
          <a:off x="2286000" y="266700"/>
          <a:ext cx="14141353" cy="90847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8127578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59371" y="-5347558"/>
            <a:ext cx="6665510" cy="6664206"/>
          </a:xfrm>
          <a:prstGeom prst="rect">
            <a:avLst/>
          </a:prstGeom>
          <a:solidFill>
            <a:srgbClr val="005E62"/>
          </a:solidFill>
        </p:spPr>
      </p:sp>
      <p:sp>
        <p:nvSpPr>
          <p:cNvPr id="3" name="AutoShape 3"/>
          <p:cNvSpPr/>
          <p:nvPr/>
        </p:nvSpPr>
        <p:spPr>
          <a:xfrm rot="2700000">
            <a:off x="-4307359" y="507359"/>
            <a:ext cx="6665510" cy="50247"/>
          </a:xfrm>
          <a:prstGeom prst="rect">
            <a:avLst/>
          </a:prstGeom>
          <a:solidFill>
            <a:srgbClr val="005E62"/>
          </a:solidFill>
        </p:spPr>
      </p:sp>
      <p:pic>
        <p:nvPicPr>
          <p:cNvPr id="4" name="Picture 4"/>
          <p:cNvPicPr>
            <a:picLocks noChangeAspect="1"/>
          </p:cNvPicPr>
          <p:nvPr/>
        </p:nvPicPr>
        <p:blipFill>
          <a:blip r:embed="rId2"/>
          <a:srcRect t="13418"/>
          <a:stretch>
            <a:fillRect/>
          </a:stretch>
        </p:blipFill>
        <p:spPr>
          <a:xfrm>
            <a:off x="16237897" y="0"/>
            <a:ext cx="2042806" cy="1772236"/>
          </a:xfrm>
          <a:prstGeom prst="rect">
            <a:avLst/>
          </a:prstGeom>
        </p:spPr>
      </p:pic>
      <p:sp>
        <p:nvSpPr>
          <p:cNvPr id="5" name="AutoShape 5"/>
          <p:cNvSpPr/>
          <p:nvPr/>
        </p:nvSpPr>
        <p:spPr>
          <a:xfrm rot="2700000">
            <a:off x="14320827" y="4394575"/>
            <a:ext cx="5210708" cy="9061211"/>
          </a:xfrm>
          <a:prstGeom prst="rect">
            <a:avLst/>
          </a:prstGeom>
          <a:solidFill>
            <a:srgbClr val="005E62"/>
          </a:solidFill>
        </p:spPr>
      </p:sp>
      <p:sp>
        <p:nvSpPr>
          <p:cNvPr id="6" name="AutoShape 6"/>
          <p:cNvSpPr/>
          <p:nvPr/>
        </p:nvSpPr>
        <p:spPr>
          <a:xfrm rot="2700000">
            <a:off x="16134349" y="3124010"/>
            <a:ext cx="5399777" cy="4950106"/>
          </a:xfrm>
          <a:prstGeom prst="rect">
            <a:avLst/>
          </a:prstGeom>
          <a:solidFill>
            <a:srgbClr val="D9D9D9"/>
          </a:solidFill>
        </p:spPr>
      </p:sp>
      <p:sp>
        <p:nvSpPr>
          <p:cNvPr id="8" name="مربع نص 7">
            <a:extLst>
              <a:ext uri="{FF2B5EF4-FFF2-40B4-BE49-F238E27FC236}">
                <a16:creationId xmlns:a16="http://schemas.microsoft.com/office/drawing/2014/main" id="{C40AD449-E4CD-D1C1-4CC9-F8434C99421E}"/>
              </a:ext>
            </a:extLst>
          </p:cNvPr>
          <p:cNvSpPr txBox="1"/>
          <p:nvPr/>
        </p:nvSpPr>
        <p:spPr>
          <a:xfrm>
            <a:off x="4466714" y="5143500"/>
            <a:ext cx="12927724" cy="584775"/>
          </a:xfrm>
          <a:prstGeom prst="rect">
            <a:avLst/>
          </a:prstGeom>
          <a:noFill/>
        </p:spPr>
        <p:txBody>
          <a:bodyPr wrap="square">
            <a:spAutoFit/>
          </a:bodyPr>
          <a:lstStyle/>
          <a:p>
            <a:r>
              <a:rPr lang="en-US" sz="3200" dirty="0"/>
              <a:t>An Overview of Animal Nervous Systems</a:t>
            </a:r>
            <a:endParaRPr lang="ar-SA" sz="3200" dirty="0"/>
          </a:p>
        </p:txBody>
      </p:sp>
    </p:spTree>
    <p:extLst>
      <p:ext uri="{BB962C8B-B14F-4D97-AF65-F5344CB8AC3E}">
        <p14:creationId xmlns:p14="http://schemas.microsoft.com/office/powerpoint/2010/main" val="19941175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926545" y="-5713353"/>
            <a:ext cx="6665510" cy="6664206"/>
          </a:xfrm>
          <a:prstGeom prst="rect">
            <a:avLst/>
          </a:prstGeom>
          <a:solidFill>
            <a:srgbClr val="005E62"/>
          </a:solidFill>
        </p:spPr>
      </p:sp>
      <p:sp>
        <p:nvSpPr>
          <p:cNvPr id="3" name="AutoShape 3"/>
          <p:cNvSpPr/>
          <p:nvPr/>
        </p:nvSpPr>
        <p:spPr>
          <a:xfrm rot="2700000">
            <a:off x="10597558" y="-67986"/>
            <a:ext cx="6665510" cy="50247"/>
          </a:xfrm>
          <a:prstGeom prst="rect">
            <a:avLst/>
          </a:prstGeom>
          <a:solidFill>
            <a:srgbClr val="005E62"/>
          </a:solidFill>
        </p:spPr>
      </p:sp>
      <p:sp>
        <p:nvSpPr>
          <p:cNvPr id="4" name="AutoShape 4"/>
          <p:cNvSpPr/>
          <p:nvPr/>
        </p:nvSpPr>
        <p:spPr>
          <a:xfrm rot="2700000">
            <a:off x="-274591" y="8749507"/>
            <a:ext cx="43907" cy="3580261"/>
          </a:xfrm>
          <a:prstGeom prst="rect">
            <a:avLst/>
          </a:prstGeom>
          <a:solidFill>
            <a:srgbClr val="005E62"/>
          </a:solidFill>
        </p:spPr>
      </p:sp>
      <p:sp>
        <p:nvSpPr>
          <p:cNvPr id="5" name="AutoShape 5"/>
          <p:cNvSpPr/>
          <p:nvPr/>
        </p:nvSpPr>
        <p:spPr>
          <a:xfrm rot="2700000">
            <a:off x="-1975859" y="7508523"/>
            <a:ext cx="2489201" cy="2488714"/>
          </a:xfrm>
          <a:prstGeom prst="rect">
            <a:avLst/>
          </a:prstGeom>
          <a:solidFill>
            <a:srgbClr val="005E62"/>
          </a:solidFill>
        </p:spPr>
      </p:sp>
      <p:pic>
        <p:nvPicPr>
          <p:cNvPr id="6" name="Picture 6"/>
          <p:cNvPicPr>
            <a:picLocks noChangeAspect="1"/>
          </p:cNvPicPr>
          <p:nvPr/>
        </p:nvPicPr>
        <p:blipFill>
          <a:blip r:embed="rId2"/>
          <a:srcRect t="13418"/>
          <a:stretch>
            <a:fillRect/>
          </a:stretch>
        </p:blipFill>
        <p:spPr>
          <a:xfrm>
            <a:off x="0" y="-42863"/>
            <a:ext cx="2042806" cy="1772236"/>
          </a:xfrm>
          <a:prstGeom prst="rect">
            <a:avLst/>
          </a:prstGeom>
        </p:spPr>
      </p:pic>
      <p:sp>
        <p:nvSpPr>
          <p:cNvPr id="8" name="مربع نص 7">
            <a:extLst>
              <a:ext uri="{FF2B5EF4-FFF2-40B4-BE49-F238E27FC236}">
                <a16:creationId xmlns:a16="http://schemas.microsoft.com/office/drawing/2014/main" id="{D9217F6D-CB34-CC58-1971-84F6B763AC5A}"/>
              </a:ext>
            </a:extLst>
          </p:cNvPr>
          <p:cNvSpPr txBox="1"/>
          <p:nvPr/>
        </p:nvSpPr>
        <p:spPr>
          <a:xfrm>
            <a:off x="2237318" y="1723118"/>
            <a:ext cx="13813363" cy="1077218"/>
          </a:xfrm>
          <a:prstGeom prst="rect">
            <a:avLst/>
          </a:prstGeom>
          <a:noFill/>
        </p:spPr>
        <p:txBody>
          <a:bodyPr wrap="square">
            <a:spAutoFit/>
          </a:bodyPr>
          <a:lstStyle/>
          <a:p>
            <a:r>
              <a:rPr lang="en-US" sz="3200" dirty="0"/>
              <a:t>28.11 EVOLUTION CONNECTION: The evolution of animal nervous systems reflects changes in body symmetry</a:t>
            </a:r>
            <a:endParaRPr lang="ar-SA" sz="3200" dirty="0"/>
          </a:p>
        </p:txBody>
      </p:sp>
      <p:sp>
        <p:nvSpPr>
          <p:cNvPr id="10" name="مربع نص 9">
            <a:extLst>
              <a:ext uri="{FF2B5EF4-FFF2-40B4-BE49-F238E27FC236}">
                <a16:creationId xmlns:a16="http://schemas.microsoft.com/office/drawing/2014/main" id="{069ADB72-80E6-7705-9309-C9114E50C4C9}"/>
              </a:ext>
            </a:extLst>
          </p:cNvPr>
          <p:cNvSpPr txBox="1"/>
          <p:nvPr/>
        </p:nvSpPr>
        <p:spPr>
          <a:xfrm>
            <a:off x="3023037" y="4076700"/>
            <a:ext cx="12241924" cy="3046988"/>
          </a:xfrm>
          <a:prstGeom prst="rect">
            <a:avLst/>
          </a:prstGeom>
          <a:noFill/>
        </p:spPr>
        <p:txBody>
          <a:bodyPr wrap="square">
            <a:spAutoFit/>
          </a:bodyPr>
          <a:lstStyle/>
          <a:p>
            <a:r>
              <a:rPr lang="en-US" sz="3200" dirty="0"/>
              <a:t>• Animals on the earliest branches of the animal evolutionary tree, </a:t>
            </a:r>
          </a:p>
          <a:p>
            <a:r>
              <a:rPr lang="en-US" sz="3200" dirty="0">
                <a:solidFill>
                  <a:srgbClr val="00B050"/>
                </a:solidFill>
              </a:rPr>
              <a:t>such as sponges</a:t>
            </a:r>
            <a:r>
              <a:rPr lang="en-US" sz="3200" dirty="0"/>
              <a:t>, lack a nervous system. </a:t>
            </a:r>
          </a:p>
          <a:p>
            <a:r>
              <a:rPr lang="en-US" sz="3200" dirty="0"/>
              <a:t>• </a:t>
            </a:r>
            <a:r>
              <a:rPr lang="en-US" sz="3200" dirty="0">
                <a:solidFill>
                  <a:schemeClr val="tx2"/>
                </a:solidFill>
              </a:rPr>
              <a:t>Radially symmetrical animals</a:t>
            </a:r>
            <a:r>
              <a:rPr lang="en-US" sz="3200" dirty="0"/>
              <a:t>, such as </a:t>
            </a:r>
            <a:r>
              <a:rPr lang="en-US" sz="3200" dirty="0">
                <a:solidFill>
                  <a:srgbClr val="00B050"/>
                </a:solidFill>
              </a:rPr>
              <a:t>cnidarians</a:t>
            </a:r>
            <a:r>
              <a:rPr lang="en-US" sz="3200" dirty="0"/>
              <a:t>, have nerve net, </a:t>
            </a:r>
          </a:p>
          <a:p>
            <a:r>
              <a:rPr lang="en-US" sz="3200" dirty="0"/>
              <a:t>weblike system of interconnected neurons extending throughout the body. This nerve net control the counteractions of digestive cavity, movement </a:t>
            </a:r>
            <a:r>
              <a:rPr lang="ar-SA" sz="3200" dirty="0"/>
              <a:t>the </a:t>
            </a:r>
            <a:r>
              <a:rPr lang="ar-SA" sz="3200" dirty="0" err="1"/>
              <a:t>tentacles</a:t>
            </a:r>
            <a:r>
              <a:rPr lang="ar-SA" sz="3200" dirty="0"/>
              <a:t>, </a:t>
            </a:r>
            <a:r>
              <a:rPr lang="ar-SA" sz="3200" dirty="0" err="1"/>
              <a:t>and</a:t>
            </a:r>
            <a:r>
              <a:rPr lang="ar-SA" sz="3200" dirty="0"/>
              <a:t> </a:t>
            </a:r>
            <a:r>
              <a:rPr lang="ar-SA" sz="3200" dirty="0" err="1"/>
              <a:t>other</a:t>
            </a:r>
            <a:r>
              <a:rPr lang="ar-SA" sz="3200" dirty="0"/>
              <a:t> </a:t>
            </a:r>
            <a:r>
              <a:rPr lang="ar-SA" sz="3200" dirty="0" err="1"/>
              <a:t>functions</a:t>
            </a:r>
            <a:r>
              <a:rPr lang="ar-SA" sz="3200" dirty="0"/>
              <a:t>.</a:t>
            </a:r>
          </a:p>
        </p:txBody>
      </p:sp>
    </p:spTree>
    <p:extLst>
      <p:ext uri="{BB962C8B-B14F-4D97-AF65-F5344CB8AC3E}">
        <p14:creationId xmlns:p14="http://schemas.microsoft.com/office/powerpoint/2010/main" val="22238726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p:cNvSpPr/>
          <p:nvPr/>
        </p:nvSpPr>
        <p:spPr>
          <a:xfrm rot="2700000">
            <a:off x="17883076" y="6813736"/>
            <a:ext cx="2839428" cy="2838872"/>
          </a:xfrm>
          <a:prstGeom prst="rect">
            <a:avLst/>
          </a:prstGeom>
          <a:solidFill>
            <a:srgbClr val="005E62"/>
          </a:solidFill>
        </p:spPr>
      </p:sp>
      <p:sp>
        <p:nvSpPr>
          <p:cNvPr id="5" name="AutoShape 5"/>
          <p:cNvSpPr/>
          <p:nvPr/>
        </p:nvSpPr>
        <p:spPr>
          <a:xfrm rot="2700000">
            <a:off x="-1420674" y="7703200"/>
            <a:ext cx="1950383" cy="2219235"/>
          </a:xfrm>
          <a:prstGeom prst="rect">
            <a:avLst/>
          </a:prstGeom>
          <a:solidFill>
            <a:srgbClr val="005E62"/>
          </a:solidFill>
        </p:spPr>
      </p:sp>
      <p:sp>
        <p:nvSpPr>
          <p:cNvPr id="6" name="AutoShape 6"/>
          <p:cNvSpPr/>
          <p:nvPr/>
        </p:nvSpPr>
        <p:spPr>
          <a:xfrm rot="2700000">
            <a:off x="16861331" y="9690546"/>
            <a:ext cx="2839428" cy="50503"/>
          </a:xfrm>
          <a:prstGeom prst="rect">
            <a:avLst/>
          </a:prstGeom>
          <a:solidFill>
            <a:srgbClr val="005E62"/>
          </a:solidFill>
        </p:spPr>
      </p:sp>
      <p:sp>
        <p:nvSpPr>
          <p:cNvPr id="7" name="AutoShape 7"/>
          <p:cNvSpPr/>
          <p:nvPr/>
        </p:nvSpPr>
        <p:spPr>
          <a:xfrm rot="2700000">
            <a:off x="-274591" y="8749507"/>
            <a:ext cx="43907" cy="3580261"/>
          </a:xfrm>
          <a:prstGeom prst="rect">
            <a:avLst/>
          </a:prstGeom>
          <a:solidFill>
            <a:srgbClr val="005E62"/>
          </a:solidFill>
        </p:spPr>
      </p:sp>
      <p:pic>
        <p:nvPicPr>
          <p:cNvPr id="8" name="Picture 8"/>
          <p:cNvPicPr>
            <a:picLocks noChangeAspect="1"/>
          </p:cNvPicPr>
          <p:nvPr/>
        </p:nvPicPr>
        <p:blipFill>
          <a:blip r:embed="rId2"/>
          <a:srcRect t="13418"/>
          <a:stretch>
            <a:fillRect/>
          </a:stretch>
        </p:blipFill>
        <p:spPr>
          <a:xfrm>
            <a:off x="-55976" y="2555"/>
            <a:ext cx="2042806" cy="1772236"/>
          </a:xfrm>
          <a:prstGeom prst="rect">
            <a:avLst/>
          </a:prstGeom>
        </p:spPr>
      </p:pic>
      <p:sp>
        <p:nvSpPr>
          <p:cNvPr id="3" name="مربع نص 2">
            <a:extLst>
              <a:ext uri="{FF2B5EF4-FFF2-40B4-BE49-F238E27FC236}">
                <a16:creationId xmlns:a16="http://schemas.microsoft.com/office/drawing/2014/main" id="{2A42D951-58DE-74A8-6747-46C4F7CE15B5}"/>
              </a:ext>
            </a:extLst>
          </p:cNvPr>
          <p:cNvSpPr txBox="1"/>
          <p:nvPr/>
        </p:nvSpPr>
        <p:spPr>
          <a:xfrm>
            <a:off x="3200400" y="2771786"/>
            <a:ext cx="11619186" cy="584775"/>
          </a:xfrm>
          <a:prstGeom prst="rect">
            <a:avLst/>
          </a:prstGeom>
          <a:noFill/>
        </p:spPr>
        <p:txBody>
          <a:bodyPr wrap="square">
            <a:spAutoFit/>
          </a:bodyPr>
          <a:lstStyle/>
          <a:p>
            <a:r>
              <a:rPr lang="en-US" sz="3200" dirty="0"/>
              <a:t>• Most </a:t>
            </a:r>
            <a:r>
              <a:rPr lang="en-US" sz="3200" dirty="0">
                <a:solidFill>
                  <a:schemeClr val="tx2"/>
                </a:solidFill>
              </a:rPr>
              <a:t>bilaterally symmetrical animals </a:t>
            </a:r>
            <a:r>
              <a:rPr lang="en-US" sz="3200" dirty="0"/>
              <a:t>evolved </a:t>
            </a:r>
          </a:p>
        </p:txBody>
      </p:sp>
      <p:sp>
        <p:nvSpPr>
          <p:cNvPr id="2" name="مستطيل 1">
            <a:extLst>
              <a:ext uri="{FF2B5EF4-FFF2-40B4-BE49-F238E27FC236}">
                <a16:creationId xmlns:a16="http://schemas.microsoft.com/office/drawing/2014/main" id="{F2BADE05-AA89-391F-41FE-215B6FEC0404}"/>
              </a:ext>
            </a:extLst>
          </p:cNvPr>
          <p:cNvSpPr/>
          <p:nvPr/>
        </p:nvSpPr>
        <p:spPr>
          <a:xfrm>
            <a:off x="3124200" y="4076700"/>
            <a:ext cx="4267200" cy="2605466"/>
          </a:xfrm>
          <a:prstGeom prst="rect">
            <a:avLst/>
          </a:prstGeom>
        </p:spPr>
        <p:style>
          <a:lnRef idx="2">
            <a:schemeClr val="accent3"/>
          </a:lnRef>
          <a:fillRef idx="1">
            <a:schemeClr val="lt1"/>
          </a:fillRef>
          <a:effectRef idx="0">
            <a:schemeClr val="accent3"/>
          </a:effectRef>
          <a:fontRef idx="minor">
            <a:schemeClr val="dk1"/>
          </a:fontRef>
        </p:style>
        <p:txBody>
          <a:bodyPr rtlCol="1" anchor="ctr"/>
          <a:lstStyle/>
          <a:p>
            <a:pPr algn="ctr"/>
            <a:r>
              <a:rPr lang="en-US" sz="3200" dirty="0"/>
              <a:t>• </a:t>
            </a:r>
            <a:r>
              <a:rPr lang="en-US" sz="3200" dirty="0">
                <a:solidFill>
                  <a:srgbClr val="00B050"/>
                </a:solidFill>
              </a:rPr>
              <a:t>cephalization</a:t>
            </a:r>
            <a:r>
              <a:rPr lang="en-US" sz="3200" dirty="0"/>
              <a:t>, the concentration of the nervous system at the head end </a:t>
            </a:r>
          </a:p>
          <a:p>
            <a:pPr algn="ctr"/>
            <a:endParaRPr lang="ar-SA" dirty="0"/>
          </a:p>
        </p:txBody>
      </p:sp>
      <p:sp>
        <p:nvSpPr>
          <p:cNvPr id="9" name="مستطيل 8">
            <a:extLst>
              <a:ext uri="{FF2B5EF4-FFF2-40B4-BE49-F238E27FC236}">
                <a16:creationId xmlns:a16="http://schemas.microsoft.com/office/drawing/2014/main" id="{AF2C6A5F-789F-E869-CE79-44AE6E5B9980}"/>
              </a:ext>
            </a:extLst>
          </p:cNvPr>
          <p:cNvSpPr/>
          <p:nvPr/>
        </p:nvSpPr>
        <p:spPr>
          <a:xfrm>
            <a:off x="9448800" y="4076700"/>
            <a:ext cx="4648200" cy="2605466"/>
          </a:xfrm>
          <a:prstGeom prst="rect">
            <a:avLst/>
          </a:prstGeom>
        </p:spPr>
        <p:style>
          <a:lnRef idx="2">
            <a:schemeClr val="accent3"/>
          </a:lnRef>
          <a:fillRef idx="1">
            <a:schemeClr val="lt1"/>
          </a:fillRef>
          <a:effectRef idx="0">
            <a:schemeClr val="accent3"/>
          </a:effectRef>
          <a:fontRef idx="minor">
            <a:schemeClr val="dk1"/>
          </a:fontRef>
        </p:style>
        <p:txBody>
          <a:bodyPr rtlCol="1" anchor="ctr"/>
          <a:lstStyle/>
          <a:p>
            <a:pPr lvl="1"/>
            <a:r>
              <a:rPr lang="en-US" sz="3200" dirty="0"/>
              <a:t>• </a:t>
            </a:r>
            <a:r>
              <a:rPr lang="en-US" sz="3200" dirty="0">
                <a:solidFill>
                  <a:srgbClr val="00B050"/>
                </a:solidFill>
              </a:rPr>
              <a:t>centralization</a:t>
            </a:r>
            <a:r>
              <a:rPr lang="en-US" sz="3200" dirty="0"/>
              <a:t>, the presence of a central nervous system distinct from a peripheral nervous system</a:t>
            </a:r>
            <a:endParaRPr lang="ar-SA" sz="3200" dirty="0"/>
          </a:p>
          <a:p>
            <a:pPr algn="ctr"/>
            <a:endParaRPr lang="ar-SA" dirty="0"/>
          </a:p>
        </p:txBody>
      </p:sp>
      <p:cxnSp>
        <p:nvCxnSpPr>
          <p:cNvPr id="11" name="رابط كسهم مستقيم 10">
            <a:extLst>
              <a:ext uri="{FF2B5EF4-FFF2-40B4-BE49-F238E27FC236}">
                <a16:creationId xmlns:a16="http://schemas.microsoft.com/office/drawing/2014/main" id="{92BF8229-07B8-F703-95B2-9CB7AD949032}"/>
              </a:ext>
            </a:extLst>
          </p:cNvPr>
          <p:cNvCxnSpPr>
            <a:cxnSpLocks/>
          </p:cNvCxnSpPr>
          <p:nvPr/>
        </p:nvCxnSpPr>
        <p:spPr>
          <a:xfrm>
            <a:off x="9448800" y="3356561"/>
            <a:ext cx="1066800" cy="601811"/>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13" name="رابط كسهم مستقيم 12">
            <a:extLst>
              <a:ext uri="{FF2B5EF4-FFF2-40B4-BE49-F238E27FC236}">
                <a16:creationId xmlns:a16="http://schemas.microsoft.com/office/drawing/2014/main" id="{091B2166-C583-3DB8-E09B-0B94502220D2}"/>
              </a:ext>
            </a:extLst>
          </p:cNvPr>
          <p:cNvCxnSpPr/>
          <p:nvPr/>
        </p:nvCxnSpPr>
        <p:spPr>
          <a:xfrm flipH="1">
            <a:off x="7162800" y="3339525"/>
            <a:ext cx="838200" cy="601811"/>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26862141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926545" y="-5713353"/>
            <a:ext cx="6665510" cy="6664206"/>
          </a:xfrm>
          <a:prstGeom prst="rect">
            <a:avLst/>
          </a:prstGeom>
          <a:solidFill>
            <a:srgbClr val="005E62"/>
          </a:solidFill>
        </p:spPr>
      </p:sp>
      <p:sp>
        <p:nvSpPr>
          <p:cNvPr id="3" name="AutoShape 3"/>
          <p:cNvSpPr/>
          <p:nvPr/>
        </p:nvSpPr>
        <p:spPr>
          <a:xfrm rot="2700000">
            <a:off x="10597558" y="-67986"/>
            <a:ext cx="6665510" cy="50247"/>
          </a:xfrm>
          <a:prstGeom prst="rect">
            <a:avLst/>
          </a:prstGeom>
          <a:solidFill>
            <a:srgbClr val="005E62"/>
          </a:solidFill>
        </p:spPr>
      </p:sp>
      <p:sp>
        <p:nvSpPr>
          <p:cNvPr id="4" name="AutoShape 4"/>
          <p:cNvSpPr/>
          <p:nvPr/>
        </p:nvSpPr>
        <p:spPr>
          <a:xfrm rot="2700000">
            <a:off x="-274591" y="8749507"/>
            <a:ext cx="43907" cy="3580261"/>
          </a:xfrm>
          <a:prstGeom prst="rect">
            <a:avLst/>
          </a:prstGeom>
          <a:solidFill>
            <a:srgbClr val="005E62"/>
          </a:solidFill>
        </p:spPr>
      </p:sp>
      <p:sp>
        <p:nvSpPr>
          <p:cNvPr id="5" name="AutoShape 5"/>
          <p:cNvSpPr/>
          <p:nvPr/>
        </p:nvSpPr>
        <p:spPr>
          <a:xfrm rot="2700000">
            <a:off x="-1975859" y="7508523"/>
            <a:ext cx="2489201" cy="2488714"/>
          </a:xfrm>
          <a:prstGeom prst="rect">
            <a:avLst/>
          </a:prstGeom>
          <a:solidFill>
            <a:srgbClr val="005E62"/>
          </a:solidFill>
        </p:spPr>
      </p:sp>
      <p:pic>
        <p:nvPicPr>
          <p:cNvPr id="6" name="Picture 6"/>
          <p:cNvPicPr>
            <a:picLocks noChangeAspect="1"/>
          </p:cNvPicPr>
          <p:nvPr/>
        </p:nvPicPr>
        <p:blipFill>
          <a:blip r:embed="rId2"/>
          <a:srcRect t="13418"/>
          <a:stretch>
            <a:fillRect/>
          </a:stretch>
        </p:blipFill>
        <p:spPr>
          <a:xfrm>
            <a:off x="7297" y="-42863"/>
            <a:ext cx="2042806" cy="1772236"/>
          </a:xfrm>
          <a:prstGeom prst="rect">
            <a:avLst/>
          </a:prstGeom>
        </p:spPr>
      </p:pic>
      <p:pic>
        <p:nvPicPr>
          <p:cNvPr id="10" name="صورة 9">
            <a:extLst>
              <a:ext uri="{FF2B5EF4-FFF2-40B4-BE49-F238E27FC236}">
                <a16:creationId xmlns:a16="http://schemas.microsoft.com/office/drawing/2014/main" id="{BEF33BA4-798A-DDBA-D20C-E53C1D457DDC}"/>
              </a:ext>
            </a:extLst>
          </p:cNvPr>
          <p:cNvPicPr>
            <a:picLocks noChangeAspect="1"/>
          </p:cNvPicPr>
          <p:nvPr/>
        </p:nvPicPr>
        <p:blipFill>
          <a:blip r:embed="rId3"/>
          <a:stretch>
            <a:fillRect/>
          </a:stretch>
        </p:blipFill>
        <p:spPr>
          <a:xfrm>
            <a:off x="2252285" y="3314700"/>
            <a:ext cx="13783429" cy="3932703"/>
          </a:xfrm>
          <a:prstGeom prst="rect">
            <a:avLst/>
          </a:prstGeom>
        </p:spPr>
      </p:pic>
    </p:spTree>
    <p:extLst>
      <p:ext uri="{BB962C8B-B14F-4D97-AF65-F5344CB8AC3E}">
        <p14:creationId xmlns:p14="http://schemas.microsoft.com/office/powerpoint/2010/main" val="36401336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926545" y="-5713353"/>
            <a:ext cx="6665510" cy="6664206"/>
          </a:xfrm>
          <a:prstGeom prst="rect">
            <a:avLst/>
          </a:prstGeom>
          <a:solidFill>
            <a:srgbClr val="005E62"/>
          </a:solidFill>
        </p:spPr>
      </p:sp>
      <p:sp>
        <p:nvSpPr>
          <p:cNvPr id="3" name="AutoShape 3"/>
          <p:cNvSpPr/>
          <p:nvPr/>
        </p:nvSpPr>
        <p:spPr>
          <a:xfrm rot="2700000">
            <a:off x="10597558" y="-67986"/>
            <a:ext cx="6665510" cy="50247"/>
          </a:xfrm>
          <a:prstGeom prst="rect">
            <a:avLst/>
          </a:prstGeom>
          <a:solidFill>
            <a:srgbClr val="005E62"/>
          </a:solidFill>
        </p:spPr>
      </p:sp>
      <p:sp>
        <p:nvSpPr>
          <p:cNvPr id="4" name="AutoShape 4"/>
          <p:cNvSpPr/>
          <p:nvPr/>
        </p:nvSpPr>
        <p:spPr>
          <a:xfrm rot="2700000">
            <a:off x="-274591" y="8749507"/>
            <a:ext cx="43907" cy="3580261"/>
          </a:xfrm>
          <a:prstGeom prst="rect">
            <a:avLst/>
          </a:prstGeom>
          <a:solidFill>
            <a:srgbClr val="005E62"/>
          </a:solidFill>
        </p:spPr>
      </p:sp>
      <p:sp>
        <p:nvSpPr>
          <p:cNvPr id="5" name="AutoShape 5"/>
          <p:cNvSpPr/>
          <p:nvPr/>
        </p:nvSpPr>
        <p:spPr>
          <a:xfrm rot="2700000">
            <a:off x="-1975859" y="7508523"/>
            <a:ext cx="2489201" cy="2488714"/>
          </a:xfrm>
          <a:prstGeom prst="rect">
            <a:avLst/>
          </a:prstGeom>
          <a:solidFill>
            <a:srgbClr val="005E62"/>
          </a:solidFill>
        </p:spPr>
      </p:sp>
      <p:pic>
        <p:nvPicPr>
          <p:cNvPr id="6" name="Picture 6"/>
          <p:cNvPicPr>
            <a:picLocks noChangeAspect="1"/>
          </p:cNvPicPr>
          <p:nvPr/>
        </p:nvPicPr>
        <p:blipFill>
          <a:blip r:embed="rId2"/>
          <a:srcRect t="13418"/>
          <a:stretch>
            <a:fillRect/>
          </a:stretch>
        </p:blipFill>
        <p:spPr>
          <a:xfrm>
            <a:off x="7297" y="-42863"/>
            <a:ext cx="2042806" cy="1772236"/>
          </a:xfrm>
          <a:prstGeom prst="rect">
            <a:avLst/>
          </a:prstGeom>
        </p:spPr>
      </p:pic>
      <p:pic>
        <p:nvPicPr>
          <p:cNvPr id="8" name="صورة 7">
            <a:extLst>
              <a:ext uri="{FF2B5EF4-FFF2-40B4-BE49-F238E27FC236}">
                <a16:creationId xmlns:a16="http://schemas.microsoft.com/office/drawing/2014/main" id="{F79A5A84-EA84-DEAE-F236-154810F146DE}"/>
              </a:ext>
            </a:extLst>
          </p:cNvPr>
          <p:cNvPicPr>
            <a:picLocks noChangeAspect="1"/>
          </p:cNvPicPr>
          <p:nvPr/>
        </p:nvPicPr>
        <p:blipFill>
          <a:blip r:embed="rId3"/>
          <a:stretch>
            <a:fillRect/>
          </a:stretch>
        </p:blipFill>
        <p:spPr>
          <a:xfrm>
            <a:off x="4191000" y="1333500"/>
            <a:ext cx="3719870" cy="4976813"/>
          </a:xfrm>
          <a:prstGeom prst="rect">
            <a:avLst/>
          </a:prstGeom>
        </p:spPr>
      </p:pic>
      <p:pic>
        <p:nvPicPr>
          <p:cNvPr id="11" name="صورة 10">
            <a:extLst>
              <a:ext uri="{FF2B5EF4-FFF2-40B4-BE49-F238E27FC236}">
                <a16:creationId xmlns:a16="http://schemas.microsoft.com/office/drawing/2014/main" id="{DB6E7A95-E627-CD4F-06EC-E65CDF64806B}"/>
              </a:ext>
            </a:extLst>
          </p:cNvPr>
          <p:cNvPicPr>
            <a:picLocks noChangeAspect="1"/>
          </p:cNvPicPr>
          <p:nvPr/>
        </p:nvPicPr>
        <p:blipFill rotWithShape="1">
          <a:blip r:embed="rId4"/>
          <a:srcRect l="7848"/>
          <a:stretch/>
        </p:blipFill>
        <p:spPr>
          <a:xfrm>
            <a:off x="11811000" y="1729373"/>
            <a:ext cx="3179025" cy="4319857"/>
          </a:xfrm>
          <a:prstGeom prst="rect">
            <a:avLst/>
          </a:prstGeom>
        </p:spPr>
      </p:pic>
      <p:sp>
        <p:nvSpPr>
          <p:cNvPr id="9" name="مربع نص 8">
            <a:extLst>
              <a:ext uri="{FF2B5EF4-FFF2-40B4-BE49-F238E27FC236}">
                <a16:creationId xmlns:a16="http://schemas.microsoft.com/office/drawing/2014/main" id="{633EF615-C8CE-2383-6262-77362EDA7257}"/>
              </a:ext>
            </a:extLst>
          </p:cNvPr>
          <p:cNvSpPr txBox="1"/>
          <p:nvPr/>
        </p:nvSpPr>
        <p:spPr>
          <a:xfrm>
            <a:off x="3676556" y="6506111"/>
            <a:ext cx="4748758" cy="2246769"/>
          </a:xfrm>
          <a:prstGeom prst="rect">
            <a:avLst/>
          </a:prstGeom>
          <a:noFill/>
        </p:spPr>
        <p:txBody>
          <a:bodyPr wrap="square">
            <a:spAutoFit/>
          </a:bodyPr>
          <a:lstStyle/>
          <a:p>
            <a:r>
              <a:rPr lang="ar-SA" dirty="0"/>
              <a:t>-</a:t>
            </a:r>
            <a:r>
              <a:rPr lang="ar-SA" sz="2000" dirty="0" err="1"/>
              <a:t>have</a:t>
            </a:r>
            <a:r>
              <a:rPr lang="ar-SA" sz="2000" dirty="0"/>
              <a:t> a </a:t>
            </a:r>
            <a:r>
              <a:rPr lang="ar-SA" sz="2000" dirty="0" err="1"/>
              <a:t>nerve</a:t>
            </a:r>
            <a:r>
              <a:rPr lang="ar-SA" sz="2000" dirty="0"/>
              <a:t> </a:t>
            </a:r>
            <a:r>
              <a:rPr lang="en-US" sz="2000" dirty="0"/>
              <a:t>net</a:t>
            </a:r>
            <a:r>
              <a:rPr lang="ar-SA" sz="2000" dirty="0"/>
              <a:t> a </a:t>
            </a:r>
            <a:r>
              <a:rPr lang="ar-SA" sz="2000" dirty="0" err="1"/>
              <a:t>diffuse</a:t>
            </a:r>
            <a:r>
              <a:rPr lang="ar-SA" sz="2000" dirty="0"/>
              <a:t>, </a:t>
            </a:r>
            <a:r>
              <a:rPr lang="ar-SA" sz="2000" dirty="0" err="1"/>
              <a:t>weblike</a:t>
            </a:r>
            <a:r>
              <a:rPr lang="ar-SA" sz="2000" dirty="0"/>
              <a:t> </a:t>
            </a:r>
            <a:r>
              <a:rPr lang="ar-SA" sz="2000" dirty="0" err="1"/>
              <a:t>system</a:t>
            </a:r>
            <a:r>
              <a:rPr lang="ar-SA" sz="2000" dirty="0"/>
              <a:t> </a:t>
            </a:r>
            <a:r>
              <a:rPr lang="ar-SA" sz="2000" dirty="0" err="1"/>
              <a:t>of</a:t>
            </a:r>
            <a:r>
              <a:rPr lang="ar-SA" sz="2000" dirty="0"/>
              <a:t> </a:t>
            </a:r>
            <a:r>
              <a:rPr lang="ar-SA" sz="2000" dirty="0" err="1"/>
              <a:t>interconnected</a:t>
            </a:r>
            <a:r>
              <a:rPr lang="ar-SA" sz="2000" dirty="0"/>
              <a:t> </a:t>
            </a:r>
            <a:r>
              <a:rPr lang="ar-SA" sz="2000" dirty="0" err="1"/>
              <a:t>neurons</a:t>
            </a:r>
            <a:r>
              <a:rPr lang="ar-SA" sz="2000" dirty="0"/>
              <a:t> </a:t>
            </a:r>
            <a:r>
              <a:rPr lang="ar-SA" sz="2000" dirty="0" err="1"/>
              <a:t>extending</a:t>
            </a:r>
            <a:r>
              <a:rPr lang="ar-SA" sz="2000" dirty="0"/>
              <a:t> </a:t>
            </a:r>
          </a:p>
          <a:p>
            <a:r>
              <a:rPr lang="ar-SA" sz="2000" dirty="0" err="1"/>
              <a:t>throughout</a:t>
            </a:r>
            <a:r>
              <a:rPr lang="ar-SA" sz="2000" dirty="0"/>
              <a:t> the </a:t>
            </a:r>
            <a:r>
              <a:rPr lang="ar-SA" sz="2000" dirty="0" err="1"/>
              <a:t>body</a:t>
            </a:r>
            <a:r>
              <a:rPr lang="ar-SA" sz="2000" dirty="0"/>
              <a:t>. </a:t>
            </a:r>
          </a:p>
          <a:p>
            <a:r>
              <a:rPr lang="ar-SA" sz="2000" dirty="0"/>
              <a:t>-</a:t>
            </a:r>
            <a:r>
              <a:rPr lang="ar-SA" sz="2000" dirty="0" err="1"/>
              <a:t>Neurons</a:t>
            </a:r>
            <a:r>
              <a:rPr lang="ar-SA" sz="2000" dirty="0"/>
              <a:t> </a:t>
            </a:r>
            <a:r>
              <a:rPr lang="ar-SA" sz="2000" dirty="0" err="1"/>
              <a:t>of</a:t>
            </a:r>
            <a:r>
              <a:rPr lang="ar-SA" sz="2000" dirty="0"/>
              <a:t> the </a:t>
            </a:r>
            <a:r>
              <a:rPr lang="ar-SA" sz="2000" dirty="0" err="1"/>
              <a:t>nerve</a:t>
            </a:r>
            <a:r>
              <a:rPr lang="ar-SA" sz="2000" dirty="0"/>
              <a:t> </a:t>
            </a:r>
            <a:r>
              <a:rPr lang="ar-SA" sz="2000" dirty="0" err="1"/>
              <a:t>net</a:t>
            </a:r>
            <a:r>
              <a:rPr lang="ar-SA" sz="2000" dirty="0"/>
              <a:t> </a:t>
            </a:r>
            <a:r>
              <a:rPr lang="ar-SA" sz="2000" dirty="0" err="1"/>
              <a:t>control</a:t>
            </a:r>
            <a:r>
              <a:rPr lang="ar-SA" sz="2000" dirty="0"/>
              <a:t> the </a:t>
            </a:r>
          </a:p>
          <a:p>
            <a:r>
              <a:rPr lang="ar-SA" sz="2000" dirty="0" err="1"/>
              <a:t>contractions</a:t>
            </a:r>
            <a:r>
              <a:rPr lang="ar-SA" sz="2000" dirty="0"/>
              <a:t> </a:t>
            </a:r>
            <a:r>
              <a:rPr lang="ar-SA" sz="2000" dirty="0" err="1"/>
              <a:t>of</a:t>
            </a:r>
            <a:r>
              <a:rPr lang="ar-SA" sz="2000" dirty="0"/>
              <a:t> the </a:t>
            </a:r>
            <a:r>
              <a:rPr lang="ar-SA" sz="2000" dirty="0" err="1"/>
              <a:t>digestive</a:t>
            </a:r>
            <a:r>
              <a:rPr lang="ar-SA" sz="2000" dirty="0"/>
              <a:t> </a:t>
            </a:r>
            <a:r>
              <a:rPr lang="ar-SA" sz="2000" dirty="0" err="1"/>
              <a:t>cavity</a:t>
            </a:r>
            <a:r>
              <a:rPr lang="ar-SA" sz="2000" dirty="0"/>
              <a:t>, </a:t>
            </a:r>
            <a:r>
              <a:rPr lang="ar-SA" sz="2000" dirty="0" err="1"/>
              <a:t>movement</a:t>
            </a:r>
            <a:r>
              <a:rPr lang="ar-SA" sz="2000" dirty="0"/>
              <a:t> </a:t>
            </a:r>
            <a:r>
              <a:rPr lang="ar-SA" sz="2000" dirty="0" err="1"/>
              <a:t>of</a:t>
            </a:r>
            <a:r>
              <a:rPr lang="ar-SA" sz="2000" dirty="0"/>
              <a:t> the </a:t>
            </a:r>
            <a:r>
              <a:rPr lang="ar-SA" sz="2000" dirty="0" err="1"/>
              <a:t>tentacles</a:t>
            </a:r>
            <a:r>
              <a:rPr lang="ar-SA" sz="2000" dirty="0"/>
              <a:t>, </a:t>
            </a:r>
            <a:r>
              <a:rPr lang="ar-SA" sz="2000" dirty="0" err="1"/>
              <a:t>and</a:t>
            </a:r>
            <a:r>
              <a:rPr lang="ar-SA" sz="2000" dirty="0"/>
              <a:t> </a:t>
            </a:r>
            <a:r>
              <a:rPr lang="ar-SA" sz="2000" dirty="0" err="1"/>
              <a:t>other</a:t>
            </a:r>
            <a:r>
              <a:rPr lang="ar-SA" sz="2000" dirty="0"/>
              <a:t> </a:t>
            </a:r>
            <a:r>
              <a:rPr lang="ar-SA" sz="2000" dirty="0" err="1"/>
              <a:t>functions</a:t>
            </a:r>
            <a:r>
              <a:rPr lang="ar-SA" sz="2000" dirty="0"/>
              <a:t>.</a:t>
            </a:r>
          </a:p>
        </p:txBody>
      </p:sp>
      <p:sp>
        <p:nvSpPr>
          <p:cNvPr id="12" name="مربع نص 11">
            <a:extLst>
              <a:ext uri="{FF2B5EF4-FFF2-40B4-BE49-F238E27FC236}">
                <a16:creationId xmlns:a16="http://schemas.microsoft.com/office/drawing/2014/main" id="{9515615C-57E2-591F-48C4-8B65248997F2}"/>
              </a:ext>
            </a:extLst>
          </p:cNvPr>
          <p:cNvSpPr txBox="1"/>
          <p:nvPr/>
        </p:nvSpPr>
        <p:spPr>
          <a:xfrm>
            <a:off x="11656492" y="6506111"/>
            <a:ext cx="4648200" cy="1754326"/>
          </a:xfrm>
          <a:prstGeom prst="rect">
            <a:avLst/>
          </a:prstGeom>
          <a:noFill/>
        </p:spPr>
        <p:txBody>
          <a:bodyPr wrap="square">
            <a:spAutoFit/>
          </a:bodyPr>
          <a:lstStyle/>
          <a:p>
            <a:r>
              <a:rPr lang="en-US" dirty="0"/>
              <a:t>P</a:t>
            </a:r>
            <a:r>
              <a:rPr lang="ar-SA" dirty="0" err="1"/>
              <a:t>lanar</a:t>
            </a:r>
            <a:r>
              <a:rPr lang="en-US" dirty="0" err="1"/>
              <a:t>ian</a:t>
            </a:r>
            <a:r>
              <a:rPr lang="ar-SA" dirty="0"/>
              <a:t>: </a:t>
            </a:r>
          </a:p>
          <a:p>
            <a:r>
              <a:rPr lang="ar-SA" dirty="0"/>
              <a:t>-the </a:t>
            </a:r>
            <a:r>
              <a:rPr lang="ar-SA" dirty="0" err="1"/>
              <a:t>brain</a:t>
            </a:r>
            <a:r>
              <a:rPr lang="ar-SA" dirty="0"/>
              <a:t>, </a:t>
            </a:r>
            <a:r>
              <a:rPr lang="ar-SA" dirty="0" err="1"/>
              <a:t>ganglia</a:t>
            </a:r>
            <a:r>
              <a:rPr lang="ar-SA" dirty="0"/>
              <a:t> (</a:t>
            </a:r>
            <a:r>
              <a:rPr lang="ar-SA" dirty="0" err="1"/>
              <a:t>groups</a:t>
            </a:r>
            <a:r>
              <a:rPr lang="ar-SA" dirty="0"/>
              <a:t> </a:t>
            </a:r>
            <a:r>
              <a:rPr lang="ar-SA" dirty="0" err="1"/>
              <a:t>of</a:t>
            </a:r>
            <a:r>
              <a:rPr lang="ar-SA" dirty="0"/>
              <a:t> </a:t>
            </a:r>
            <a:r>
              <a:rPr lang="ar-SA" dirty="0" err="1"/>
              <a:t>neurons</a:t>
            </a:r>
            <a:r>
              <a:rPr lang="ar-SA" dirty="0"/>
              <a:t>) </a:t>
            </a:r>
            <a:r>
              <a:rPr lang="ar-SA" dirty="0" err="1"/>
              <a:t>and</a:t>
            </a:r>
            <a:r>
              <a:rPr lang="ar-SA" dirty="0"/>
              <a:t> </a:t>
            </a:r>
            <a:r>
              <a:rPr lang="ar-SA" dirty="0" err="1"/>
              <a:t>two</a:t>
            </a:r>
            <a:r>
              <a:rPr lang="ar-SA" dirty="0"/>
              <a:t> </a:t>
            </a:r>
            <a:r>
              <a:rPr lang="ar-SA" dirty="0" err="1"/>
              <a:t>parallel</a:t>
            </a:r>
            <a:r>
              <a:rPr lang="ar-SA" dirty="0"/>
              <a:t> </a:t>
            </a:r>
            <a:r>
              <a:rPr lang="ar-SA" dirty="0" err="1"/>
              <a:t>nerve</a:t>
            </a:r>
            <a:r>
              <a:rPr lang="ar-SA" dirty="0"/>
              <a:t> </a:t>
            </a:r>
            <a:r>
              <a:rPr lang="ar-SA" dirty="0" err="1"/>
              <a:t>cords</a:t>
            </a:r>
            <a:r>
              <a:rPr lang="ar-SA" dirty="0"/>
              <a:t>, </a:t>
            </a:r>
            <a:r>
              <a:rPr lang="ar-SA" dirty="0" err="1"/>
              <a:t>elongated</a:t>
            </a:r>
            <a:r>
              <a:rPr lang="ar-SA" dirty="0"/>
              <a:t> </a:t>
            </a:r>
            <a:r>
              <a:rPr lang="ar-SA" dirty="0" err="1"/>
              <a:t>bundles</a:t>
            </a:r>
            <a:r>
              <a:rPr lang="ar-SA" dirty="0"/>
              <a:t> </a:t>
            </a:r>
            <a:r>
              <a:rPr lang="ar-SA" dirty="0" err="1"/>
              <a:t>of</a:t>
            </a:r>
            <a:r>
              <a:rPr lang="ar-SA" dirty="0"/>
              <a:t> </a:t>
            </a:r>
            <a:r>
              <a:rPr lang="ar-SA" dirty="0" err="1"/>
              <a:t>neurons</a:t>
            </a:r>
            <a:r>
              <a:rPr lang="ar-SA" dirty="0"/>
              <a:t> </a:t>
            </a:r>
            <a:r>
              <a:rPr lang="ar-SA" dirty="0" err="1"/>
              <a:t>that</a:t>
            </a:r>
            <a:r>
              <a:rPr lang="ar-SA" dirty="0"/>
              <a:t> </a:t>
            </a:r>
            <a:r>
              <a:rPr lang="ar-SA" dirty="0" err="1"/>
              <a:t>control</a:t>
            </a:r>
            <a:r>
              <a:rPr lang="ar-SA" dirty="0"/>
              <a:t> </a:t>
            </a:r>
            <a:r>
              <a:rPr lang="ar-SA" dirty="0" err="1"/>
              <a:t>movements</a:t>
            </a:r>
            <a:r>
              <a:rPr lang="ar-SA" dirty="0"/>
              <a:t>.  </a:t>
            </a:r>
          </a:p>
          <a:p>
            <a:r>
              <a:rPr lang="ar-SA" dirty="0"/>
              <a:t>-The </a:t>
            </a:r>
            <a:r>
              <a:rPr lang="ar-SA" dirty="0" err="1"/>
              <a:t>transverse</a:t>
            </a:r>
            <a:r>
              <a:rPr lang="ar-SA" dirty="0"/>
              <a:t> </a:t>
            </a:r>
            <a:r>
              <a:rPr lang="ar-SA" dirty="0" err="1"/>
              <a:t>nerves</a:t>
            </a:r>
            <a:r>
              <a:rPr lang="ar-SA" dirty="0"/>
              <a:t> </a:t>
            </a:r>
            <a:r>
              <a:rPr lang="ar-SA" dirty="0" err="1"/>
              <a:t>coordinate</a:t>
            </a:r>
            <a:r>
              <a:rPr lang="ar-SA" dirty="0"/>
              <a:t> </a:t>
            </a:r>
            <a:r>
              <a:rPr lang="ar-SA" dirty="0" err="1"/>
              <a:t>movements</a:t>
            </a:r>
            <a:r>
              <a:rPr lang="ar-SA" dirty="0"/>
              <a:t> </a:t>
            </a:r>
            <a:r>
              <a:rPr lang="ar-SA" dirty="0" err="1"/>
              <a:t>between</a:t>
            </a:r>
            <a:r>
              <a:rPr lang="ar-SA" dirty="0"/>
              <a:t> the </a:t>
            </a:r>
            <a:r>
              <a:rPr lang="ar-SA" dirty="0" err="1"/>
              <a:t>two</a:t>
            </a:r>
            <a:r>
              <a:rPr lang="ar-SA" dirty="0"/>
              <a:t> </a:t>
            </a:r>
            <a:r>
              <a:rPr lang="ar-SA" dirty="0" err="1"/>
              <a:t>sides</a:t>
            </a:r>
            <a:r>
              <a:rPr lang="ar-SA" dirty="0"/>
              <a:t> </a:t>
            </a:r>
            <a:r>
              <a:rPr lang="ar-SA" dirty="0" err="1"/>
              <a:t>of</a:t>
            </a:r>
            <a:r>
              <a:rPr lang="ar-SA" dirty="0"/>
              <a:t> the </a:t>
            </a:r>
            <a:r>
              <a:rPr lang="ar-SA" dirty="0" err="1"/>
              <a:t>body</a:t>
            </a:r>
            <a:endParaRPr lang="ar-SA" dirty="0"/>
          </a:p>
        </p:txBody>
      </p:sp>
    </p:spTree>
    <p:extLst>
      <p:ext uri="{BB962C8B-B14F-4D97-AF65-F5344CB8AC3E}">
        <p14:creationId xmlns:p14="http://schemas.microsoft.com/office/powerpoint/2010/main" val="10225061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926545" y="-5713353"/>
            <a:ext cx="6665510" cy="6664206"/>
          </a:xfrm>
          <a:prstGeom prst="rect">
            <a:avLst/>
          </a:prstGeom>
          <a:solidFill>
            <a:srgbClr val="005E62"/>
          </a:solidFill>
        </p:spPr>
      </p:sp>
      <p:sp>
        <p:nvSpPr>
          <p:cNvPr id="3" name="AutoShape 3"/>
          <p:cNvSpPr/>
          <p:nvPr/>
        </p:nvSpPr>
        <p:spPr>
          <a:xfrm rot="2700000">
            <a:off x="10597558" y="-67986"/>
            <a:ext cx="6665510" cy="50247"/>
          </a:xfrm>
          <a:prstGeom prst="rect">
            <a:avLst/>
          </a:prstGeom>
          <a:solidFill>
            <a:srgbClr val="005E62"/>
          </a:solidFill>
        </p:spPr>
      </p:sp>
      <p:sp>
        <p:nvSpPr>
          <p:cNvPr id="4" name="AutoShape 4"/>
          <p:cNvSpPr/>
          <p:nvPr/>
        </p:nvSpPr>
        <p:spPr>
          <a:xfrm rot="2700000">
            <a:off x="-274591" y="8749507"/>
            <a:ext cx="43907" cy="3580261"/>
          </a:xfrm>
          <a:prstGeom prst="rect">
            <a:avLst/>
          </a:prstGeom>
          <a:solidFill>
            <a:srgbClr val="005E62"/>
          </a:solidFill>
        </p:spPr>
      </p:sp>
      <p:sp>
        <p:nvSpPr>
          <p:cNvPr id="5" name="AutoShape 5"/>
          <p:cNvSpPr/>
          <p:nvPr/>
        </p:nvSpPr>
        <p:spPr>
          <a:xfrm rot="2700000">
            <a:off x="-1975859" y="7508523"/>
            <a:ext cx="2489201" cy="2488714"/>
          </a:xfrm>
          <a:prstGeom prst="rect">
            <a:avLst/>
          </a:prstGeom>
          <a:solidFill>
            <a:srgbClr val="005E62"/>
          </a:solidFill>
        </p:spPr>
      </p:sp>
      <p:pic>
        <p:nvPicPr>
          <p:cNvPr id="6" name="Picture 6"/>
          <p:cNvPicPr>
            <a:picLocks noChangeAspect="1"/>
          </p:cNvPicPr>
          <p:nvPr/>
        </p:nvPicPr>
        <p:blipFill>
          <a:blip r:embed="rId2"/>
          <a:srcRect t="13418"/>
          <a:stretch>
            <a:fillRect/>
          </a:stretch>
        </p:blipFill>
        <p:spPr>
          <a:xfrm>
            <a:off x="7297" y="-42863"/>
            <a:ext cx="2042806" cy="1772236"/>
          </a:xfrm>
          <a:prstGeom prst="rect">
            <a:avLst/>
          </a:prstGeom>
        </p:spPr>
      </p:pic>
      <p:pic>
        <p:nvPicPr>
          <p:cNvPr id="8" name="صورة 7">
            <a:extLst>
              <a:ext uri="{FF2B5EF4-FFF2-40B4-BE49-F238E27FC236}">
                <a16:creationId xmlns:a16="http://schemas.microsoft.com/office/drawing/2014/main" id="{3B31D1DA-836A-EF5E-8414-41EDB930B40D}"/>
              </a:ext>
            </a:extLst>
          </p:cNvPr>
          <p:cNvPicPr>
            <a:picLocks noChangeAspect="1"/>
          </p:cNvPicPr>
          <p:nvPr/>
        </p:nvPicPr>
        <p:blipFill rotWithShape="1">
          <a:blip r:embed="rId3"/>
          <a:srcRect t="10277" r="36555"/>
          <a:stretch/>
        </p:blipFill>
        <p:spPr>
          <a:xfrm>
            <a:off x="2035222" y="2331516"/>
            <a:ext cx="3755978" cy="4776027"/>
          </a:xfrm>
          <a:prstGeom prst="rect">
            <a:avLst/>
          </a:prstGeom>
        </p:spPr>
      </p:pic>
      <p:pic>
        <p:nvPicPr>
          <p:cNvPr id="10" name="صورة 9">
            <a:extLst>
              <a:ext uri="{FF2B5EF4-FFF2-40B4-BE49-F238E27FC236}">
                <a16:creationId xmlns:a16="http://schemas.microsoft.com/office/drawing/2014/main" id="{F82FF748-7791-EC68-A33E-8E2B7EBFDA01}"/>
              </a:ext>
            </a:extLst>
          </p:cNvPr>
          <p:cNvPicPr>
            <a:picLocks noChangeAspect="1"/>
          </p:cNvPicPr>
          <p:nvPr/>
        </p:nvPicPr>
        <p:blipFill>
          <a:blip r:embed="rId4"/>
          <a:stretch>
            <a:fillRect/>
          </a:stretch>
        </p:blipFill>
        <p:spPr>
          <a:xfrm>
            <a:off x="7535583" y="2331516"/>
            <a:ext cx="3605213" cy="4409948"/>
          </a:xfrm>
          <a:prstGeom prst="rect">
            <a:avLst/>
          </a:prstGeom>
        </p:spPr>
      </p:pic>
      <p:pic>
        <p:nvPicPr>
          <p:cNvPr id="12" name="صورة 11">
            <a:extLst>
              <a:ext uri="{FF2B5EF4-FFF2-40B4-BE49-F238E27FC236}">
                <a16:creationId xmlns:a16="http://schemas.microsoft.com/office/drawing/2014/main" id="{C8E23702-51EC-865F-2619-9221F37D373B}"/>
              </a:ext>
            </a:extLst>
          </p:cNvPr>
          <p:cNvPicPr>
            <a:picLocks noChangeAspect="1"/>
          </p:cNvPicPr>
          <p:nvPr/>
        </p:nvPicPr>
        <p:blipFill>
          <a:blip r:embed="rId5"/>
          <a:stretch>
            <a:fillRect/>
          </a:stretch>
        </p:blipFill>
        <p:spPr>
          <a:xfrm>
            <a:off x="13411200" y="2360517"/>
            <a:ext cx="3127029" cy="4188764"/>
          </a:xfrm>
          <a:prstGeom prst="rect">
            <a:avLst/>
          </a:prstGeom>
        </p:spPr>
      </p:pic>
      <p:sp>
        <p:nvSpPr>
          <p:cNvPr id="9" name="مربع نص 8">
            <a:extLst>
              <a:ext uri="{FF2B5EF4-FFF2-40B4-BE49-F238E27FC236}">
                <a16:creationId xmlns:a16="http://schemas.microsoft.com/office/drawing/2014/main" id="{EBEFBEA0-71F4-5952-309C-EC81DADA77B6}"/>
              </a:ext>
            </a:extLst>
          </p:cNvPr>
          <p:cNvSpPr txBox="1"/>
          <p:nvPr/>
        </p:nvSpPr>
        <p:spPr>
          <a:xfrm>
            <a:off x="1681732" y="7107543"/>
            <a:ext cx="5334000" cy="2246769"/>
          </a:xfrm>
          <a:prstGeom prst="rect">
            <a:avLst/>
          </a:prstGeom>
          <a:noFill/>
        </p:spPr>
        <p:txBody>
          <a:bodyPr wrap="square">
            <a:spAutoFit/>
          </a:bodyPr>
          <a:lstStyle/>
          <a:p>
            <a:r>
              <a:rPr lang="ar-SA" dirty="0"/>
              <a:t>• </a:t>
            </a:r>
            <a:r>
              <a:rPr lang="ar-SA" sz="2000" dirty="0"/>
              <a:t>leeches</a:t>
            </a:r>
          </a:p>
          <a:p>
            <a:r>
              <a:rPr lang="ar-SA" sz="2000" dirty="0" err="1"/>
              <a:t>brain</a:t>
            </a:r>
            <a:r>
              <a:rPr lang="ar-SA" sz="2000" dirty="0"/>
              <a:t>, a </a:t>
            </a:r>
            <a:r>
              <a:rPr lang="ar-SA" sz="2000" dirty="0" err="1"/>
              <a:t>large</a:t>
            </a:r>
            <a:r>
              <a:rPr lang="ar-SA" sz="2000" dirty="0"/>
              <a:t> </a:t>
            </a:r>
            <a:r>
              <a:rPr lang="ar-SA" sz="2000" dirty="0" err="1"/>
              <a:t>concentration</a:t>
            </a:r>
            <a:r>
              <a:rPr lang="ar-SA" sz="2000" dirty="0"/>
              <a:t> </a:t>
            </a:r>
            <a:r>
              <a:rPr lang="ar-SA" sz="2000" dirty="0" err="1"/>
              <a:t>of</a:t>
            </a:r>
            <a:r>
              <a:rPr lang="ar-SA" sz="2000" dirty="0"/>
              <a:t> </a:t>
            </a:r>
            <a:r>
              <a:rPr lang="ar-SA" sz="2000" dirty="0" err="1"/>
              <a:t>neurons</a:t>
            </a:r>
            <a:r>
              <a:rPr lang="ar-SA" sz="2000" dirty="0"/>
              <a:t> </a:t>
            </a:r>
          </a:p>
          <a:p>
            <a:pPr marL="285750" indent="-285750">
              <a:buFont typeface="Arial" panose="020B0604020202020204" pitchFamily="34" charset="0"/>
              <a:buChar char="•"/>
            </a:pPr>
            <a:r>
              <a:rPr lang="ar-SA" sz="2000" dirty="0" err="1"/>
              <a:t>ventral</a:t>
            </a:r>
            <a:r>
              <a:rPr lang="ar-SA" sz="2000" dirty="0"/>
              <a:t> </a:t>
            </a:r>
            <a:r>
              <a:rPr lang="ar-SA" sz="2000" dirty="0" err="1"/>
              <a:t>nerve</a:t>
            </a:r>
            <a:r>
              <a:rPr lang="ar-SA" sz="2000" dirty="0"/>
              <a:t> </a:t>
            </a:r>
            <a:r>
              <a:rPr lang="ar-SA" sz="2000" dirty="0" err="1"/>
              <a:t>cords</a:t>
            </a:r>
            <a:r>
              <a:rPr lang="ar-SA" sz="2000" dirty="0"/>
              <a:t> </a:t>
            </a:r>
            <a:r>
              <a:rPr lang="ar-SA" sz="2000" dirty="0" err="1"/>
              <a:t>arranged</a:t>
            </a:r>
            <a:r>
              <a:rPr lang="ar-SA" sz="2000" dirty="0"/>
              <a:t> </a:t>
            </a:r>
            <a:r>
              <a:rPr lang="ar-SA" sz="2000" dirty="0" err="1"/>
              <a:t>segmental</a:t>
            </a:r>
            <a:r>
              <a:rPr lang="ar-SA" sz="2000" dirty="0"/>
              <a:t> </a:t>
            </a:r>
            <a:r>
              <a:rPr lang="ar-SA" sz="2000" dirty="0" err="1"/>
              <a:t>ganglia</a:t>
            </a:r>
            <a:r>
              <a:rPr lang="ar-SA" sz="2000" dirty="0"/>
              <a:t>.  </a:t>
            </a:r>
          </a:p>
          <a:p>
            <a:pPr marL="285750" indent="-285750">
              <a:buFont typeface="Arial" panose="020B0604020202020204" pitchFamily="34" charset="0"/>
              <a:buChar char="•"/>
            </a:pPr>
            <a:r>
              <a:rPr lang="en-US" sz="2000" dirty="0"/>
              <a:t>ganglion in each body segment. </a:t>
            </a:r>
          </a:p>
          <a:p>
            <a:pPr marL="285750" indent="-285750">
              <a:buFont typeface="Arial" panose="020B0604020202020204" pitchFamily="34" charset="0"/>
              <a:buChar char="•"/>
            </a:pPr>
            <a:r>
              <a:rPr lang="en-US" sz="2000" dirty="0"/>
              <a:t>directs the activity of muscles in its segment of the body.</a:t>
            </a:r>
            <a:endParaRPr lang="ar-SA" sz="2000" dirty="0"/>
          </a:p>
        </p:txBody>
      </p:sp>
      <p:sp>
        <p:nvSpPr>
          <p:cNvPr id="13" name="مربع نص 12">
            <a:extLst>
              <a:ext uri="{FF2B5EF4-FFF2-40B4-BE49-F238E27FC236}">
                <a16:creationId xmlns:a16="http://schemas.microsoft.com/office/drawing/2014/main" id="{5F6981D1-4399-48EC-36FB-7CD8FDA3C06D}"/>
              </a:ext>
            </a:extLst>
          </p:cNvPr>
          <p:cNvSpPr txBox="1"/>
          <p:nvPr/>
        </p:nvSpPr>
        <p:spPr>
          <a:xfrm>
            <a:off x="7696200" y="7261663"/>
            <a:ext cx="4267200" cy="1938992"/>
          </a:xfrm>
          <a:prstGeom prst="rect">
            <a:avLst/>
          </a:prstGeom>
          <a:noFill/>
        </p:spPr>
        <p:txBody>
          <a:bodyPr wrap="square">
            <a:spAutoFit/>
          </a:bodyPr>
          <a:lstStyle/>
          <a:p>
            <a:r>
              <a:rPr lang="ar-SA" dirty="0"/>
              <a:t>-</a:t>
            </a:r>
            <a:r>
              <a:rPr lang="ar-SA" sz="2000" dirty="0"/>
              <a:t>It </a:t>
            </a:r>
            <a:r>
              <a:rPr lang="ar-SA" sz="2000" dirty="0" err="1"/>
              <a:t>has</a:t>
            </a:r>
            <a:r>
              <a:rPr lang="ar-SA" sz="2000" dirty="0"/>
              <a:t> a </a:t>
            </a:r>
            <a:r>
              <a:rPr lang="ar-SA" sz="2000" dirty="0" err="1"/>
              <a:t>brain</a:t>
            </a:r>
            <a:r>
              <a:rPr lang="ar-SA" sz="2000" dirty="0"/>
              <a:t> </a:t>
            </a:r>
            <a:r>
              <a:rPr lang="ar-SA" sz="2000" dirty="0" err="1"/>
              <a:t>consisting</a:t>
            </a:r>
            <a:r>
              <a:rPr lang="ar-SA" sz="2000" dirty="0"/>
              <a:t> </a:t>
            </a:r>
            <a:r>
              <a:rPr lang="ar-SA" sz="2000" dirty="0" err="1"/>
              <a:t>of</a:t>
            </a:r>
            <a:r>
              <a:rPr lang="ar-SA" sz="2000" dirty="0"/>
              <a:t> </a:t>
            </a:r>
            <a:r>
              <a:rPr lang="ar-SA" sz="2000" dirty="0" err="1"/>
              <a:t>several</a:t>
            </a:r>
            <a:r>
              <a:rPr lang="ar-SA" sz="2000" dirty="0"/>
              <a:t> </a:t>
            </a:r>
            <a:r>
              <a:rPr lang="ar-SA" sz="2000" dirty="0" err="1"/>
              <a:t>fused</a:t>
            </a:r>
            <a:r>
              <a:rPr lang="ar-SA" sz="2000" dirty="0"/>
              <a:t> </a:t>
            </a:r>
            <a:r>
              <a:rPr lang="ar-SA" sz="2000" dirty="0" err="1"/>
              <a:t>ganglia</a:t>
            </a:r>
            <a:r>
              <a:rPr lang="ar-SA" sz="2000" dirty="0"/>
              <a:t>, </a:t>
            </a:r>
            <a:r>
              <a:rPr lang="ar-SA" sz="2000" dirty="0" err="1"/>
              <a:t>and</a:t>
            </a:r>
            <a:r>
              <a:rPr lang="ar-SA" sz="2000" dirty="0"/>
              <a:t> the </a:t>
            </a:r>
            <a:r>
              <a:rPr lang="ar-SA" sz="2000" dirty="0" err="1"/>
              <a:t>ventral</a:t>
            </a:r>
            <a:r>
              <a:rPr lang="ar-SA" sz="2000" dirty="0"/>
              <a:t> </a:t>
            </a:r>
            <a:r>
              <a:rPr lang="ar-SA" sz="2000" dirty="0" err="1"/>
              <a:t>nerve</a:t>
            </a:r>
            <a:r>
              <a:rPr lang="ar-SA" sz="2000" dirty="0"/>
              <a:t> </a:t>
            </a:r>
            <a:r>
              <a:rPr lang="ar-SA" sz="2000" dirty="0" err="1"/>
              <a:t>cord</a:t>
            </a:r>
            <a:r>
              <a:rPr lang="ar-SA" sz="2000" dirty="0"/>
              <a:t> </a:t>
            </a:r>
            <a:r>
              <a:rPr lang="ar-SA" sz="2000" dirty="0" err="1"/>
              <a:t>has</a:t>
            </a:r>
            <a:r>
              <a:rPr lang="ar-SA" sz="2000" dirty="0"/>
              <a:t> a </a:t>
            </a:r>
            <a:r>
              <a:rPr lang="ar-SA" sz="2000" dirty="0" err="1"/>
              <a:t>ganglion</a:t>
            </a:r>
            <a:r>
              <a:rPr lang="ar-SA" sz="2000" dirty="0"/>
              <a:t> </a:t>
            </a:r>
            <a:r>
              <a:rPr lang="ar-SA" sz="2000" dirty="0" err="1"/>
              <a:t>in</a:t>
            </a:r>
            <a:r>
              <a:rPr lang="ar-SA" sz="2000" dirty="0"/>
              <a:t> </a:t>
            </a:r>
            <a:r>
              <a:rPr lang="ar-SA" sz="2000" dirty="0" err="1"/>
              <a:t>every</a:t>
            </a:r>
            <a:r>
              <a:rPr lang="ar-SA" sz="2000" dirty="0"/>
              <a:t> </a:t>
            </a:r>
            <a:r>
              <a:rPr lang="ar-SA" sz="2000" dirty="0" err="1"/>
              <a:t>part</a:t>
            </a:r>
            <a:r>
              <a:rPr lang="ar-SA" sz="2000" dirty="0"/>
              <a:t> </a:t>
            </a:r>
            <a:r>
              <a:rPr lang="ar-SA" sz="2000" dirty="0" err="1"/>
              <a:t>of</a:t>
            </a:r>
            <a:r>
              <a:rPr lang="ar-SA" sz="2000" dirty="0"/>
              <a:t> </a:t>
            </a:r>
            <a:r>
              <a:rPr lang="ar-SA" sz="2000" dirty="0" err="1"/>
              <a:t>the</a:t>
            </a:r>
            <a:r>
              <a:rPr lang="ar-SA" sz="2000" dirty="0"/>
              <a:t> </a:t>
            </a:r>
            <a:r>
              <a:rPr lang="ar-SA" sz="2000" dirty="0" err="1"/>
              <a:t>body</a:t>
            </a:r>
            <a:r>
              <a:rPr lang="ar-SA" sz="2000" dirty="0"/>
              <a:t>  </a:t>
            </a:r>
          </a:p>
          <a:p>
            <a:r>
              <a:rPr lang="ar-SA" sz="2000" dirty="0"/>
              <a:t>-</a:t>
            </a:r>
            <a:r>
              <a:rPr lang="ar-SA" sz="2000" dirty="0" err="1"/>
              <a:t>Each</a:t>
            </a:r>
            <a:r>
              <a:rPr lang="ar-SA" sz="2000" dirty="0"/>
              <a:t> </a:t>
            </a:r>
            <a:r>
              <a:rPr lang="ar-SA" sz="2000" dirty="0" err="1"/>
              <a:t>of</a:t>
            </a:r>
            <a:r>
              <a:rPr lang="ar-SA" sz="2000" dirty="0"/>
              <a:t> </a:t>
            </a:r>
            <a:r>
              <a:rPr lang="ar-SA" sz="2000" dirty="0" err="1"/>
              <a:t>these</a:t>
            </a:r>
            <a:r>
              <a:rPr lang="ar-SA" sz="2000" dirty="0"/>
              <a:t> </a:t>
            </a:r>
            <a:r>
              <a:rPr lang="ar-SA" sz="2000" dirty="0" err="1"/>
              <a:t>nodes</a:t>
            </a:r>
            <a:r>
              <a:rPr lang="ar-SA" sz="2000" dirty="0"/>
              <a:t> </a:t>
            </a:r>
            <a:r>
              <a:rPr lang="ar-SA" sz="2000" dirty="0" err="1"/>
              <a:t>directs</a:t>
            </a:r>
            <a:r>
              <a:rPr lang="ar-SA" sz="2000" dirty="0"/>
              <a:t> </a:t>
            </a:r>
            <a:r>
              <a:rPr lang="ar-SA" sz="2000" dirty="0" err="1"/>
              <a:t>muscle</a:t>
            </a:r>
            <a:r>
              <a:rPr lang="ar-SA" sz="2000" dirty="0"/>
              <a:t> </a:t>
            </a:r>
            <a:r>
              <a:rPr lang="ar-SA" sz="2000" dirty="0" err="1"/>
              <a:t>activity</a:t>
            </a:r>
            <a:r>
              <a:rPr lang="ar-SA" sz="2000" dirty="0"/>
              <a:t> </a:t>
            </a:r>
            <a:r>
              <a:rPr lang="ar-SA" sz="2000" dirty="0" err="1"/>
              <a:t>in</a:t>
            </a:r>
            <a:r>
              <a:rPr lang="ar-SA" sz="2000" dirty="0"/>
              <a:t> </a:t>
            </a:r>
            <a:r>
              <a:rPr lang="ar-SA" sz="2000" dirty="0" err="1"/>
              <a:t>its</a:t>
            </a:r>
            <a:r>
              <a:rPr lang="ar-SA" sz="2000" dirty="0"/>
              <a:t> </a:t>
            </a:r>
            <a:r>
              <a:rPr lang="ar-SA" sz="2000" dirty="0" err="1"/>
              <a:t>own</a:t>
            </a:r>
            <a:r>
              <a:rPr lang="ar-SA" sz="2000" dirty="0"/>
              <a:t> </a:t>
            </a:r>
            <a:r>
              <a:rPr lang="ar-SA" sz="2000" dirty="0" err="1"/>
              <a:t>part</a:t>
            </a:r>
            <a:r>
              <a:rPr lang="ar-SA" sz="2000" dirty="0"/>
              <a:t> </a:t>
            </a:r>
            <a:r>
              <a:rPr lang="ar-SA" sz="2000" dirty="0" err="1"/>
              <a:t>of</a:t>
            </a:r>
            <a:r>
              <a:rPr lang="ar-SA" sz="2000" dirty="0"/>
              <a:t> the </a:t>
            </a:r>
            <a:r>
              <a:rPr lang="ar-SA" sz="2000" dirty="0" err="1"/>
              <a:t>body</a:t>
            </a:r>
            <a:endParaRPr lang="ar-SA" sz="2000" dirty="0"/>
          </a:p>
        </p:txBody>
      </p:sp>
      <p:sp>
        <p:nvSpPr>
          <p:cNvPr id="15" name="مربع نص 14">
            <a:extLst>
              <a:ext uri="{FF2B5EF4-FFF2-40B4-BE49-F238E27FC236}">
                <a16:creationId xmlns:a16="http://schemas.microsoft.com/office/drawing/2014/main" id="{DF2C6C41-F802-6BEB-FC47-555FD50A9563}"/>
              </a:ext>
            </a:extLst>
          </p:cNvPr>
          <p:cNvSpPr txBox="1"/>
          <p:nvPr/>
        </p:nvSpPr>
        <p:spPr>
          <a:xfrm>
            <a:off x="12546533" y="7296351"/>
            <a:ext cx="5523931" cy="1631216"/>
          </a:xfrm>
          <a:prstGeom prst="rect">
            <a:avLst/>
          </a:prstGeom>
          <a:noFill/>
        </p:spPr>
        <p:txBody>
          <a:bodyPr wrap="square">
            <a:spAutoFit/>
          </a:bodyPr>
          <a:lstStyle/>
          <a:p>
            <a:r>
              <a:rPr lang="en-US" sz="2000" dirty="0"/>
              <a:t>-Sessile or slow-moving molluscs, such as clams, have little or no cephalization and simple sense organs. </a:t>
            </a:r>
          </a:p>
          <a:p>
            <a:r>
              <a:rPr lang="en-US" sz="2000" dirty="0"/>
              <a:t>squid: large brain, complex eyes and rapid signaling along giant axons (up to 1 mm in diameter)</a:t>
            </a:r>
            <a:endParaRPr lang="ar-SA" sz="2000" dirty="0"/>
          </a:p>
        </p:txBody>
      </p:sp>
    </p:spTree>
    <p:extLst>
      <p:ext uri="{BB962C8B-B14F-4D97-AF65-F5344CB8AC3E}">
        <p14:creationId xmlns:p14="http://schemas.microsoft.com/office/powerpoint/2010/main" val="36386122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1328966">
            <a:off x="-3254626" y="548651"/>
            <a:ext cx="4335434" cy="5593352"/>
          </a:xfrm>
          <a:prstGeom prst="rect">
            <a:avLst/>
          </a:prstGeom>
          <a:solidFill>
            <a:srgbClr val="005E62"/>
          </a:solidFill>
        </p:spPr>
      </p:sp>
      <p:sp>
        <p:nvSpPr>
          <p:cNvPr id="3" name="AutoShape 3"/>
          <p:cNvSpPr/>
          <p:nvPr/>
        </p:nvSpPr>
        <p:spPr>
          <a:xfrm rot="2700000">
            <a:off x="14429240" y="8667638"/>
            <a:ext cx="4725548" cy="4724623"/>
          </a:xfrm>
          <a:prstGeom prst="rect">
            <a:avLst/>
          </a:prstGeom>
          <a:solidFill>
            <a:srgbClr val="005E62"/>
          </a:solidFill>
        </p:spPr>
      </p:sp>
      <p:sp>
        <p:nvSpPr>
          <p:cNvPr id="4" name="AutoShape 4"/>
          <p:cNvSpPr/>
          <p:nvPr/>
        </p:nvSpPr>
        <p:spPr>
          <a:xfrm rot="2700000">
            <a:off x="4090085" y="-1911813"/>
            <a:ext cx="88939" cy="3999759"/>
          </a:xfrm>
          <a:prstGeom prst="rect">
            <a:avLst/>
          </a:prstGeom>
          <a:solidFill>
            <a:srgbClr val="005E62"/>
          </a:solidFill>
        </p:spPr>
      </p:sp>
      <p:sp>
        <p:nvSpPr>
          <p:cNvPr id="5" name="AutoShape 5"/>
          <p:cNvSpPr/>
          <p:nvPr/>
        </p:nvSpPr>
        <p:spPr>
          <a:xfrm rot="2700000">
            <a:off x="-3700111" y="-4153402"/>
            <a:ext cx="6665510" cy="6664206"/>
          </a:xfrm>
          <a:prstGeom prst="rect">
            <a:avLst/>
          </a:prstGeom>
          <a:solidFill>
            <a:srgbClr val="D9D9D9"/>
          </a:solidFill>
        </p:spPr>
      </p:sp>
      <p:pic>
        <p:nvPicPr>
          <p:cNvPr id="6" name="Picture 6"/>
          <p:cNvPicPr>
            <a:picLocks noChangeAspect="1"/>
          </p:cNvPicPr>
          <p:nvPr/>
        </p:nvPicPr>
        <p:blipFill>
          <a:blip r:embed="rId2"/>
          <a:srcRect t="13418"/>
          <a:stretch>
            <a:fillRect/>
          </a:stretch>
        </p:blipFill>
        <p:spPr>
          <a:xfrm>
            <a:off x="0" y="0"/>
            <a:ext cx="2042806" cy="1772236"/>
          </a:xfrm>
          <a:prstGeom prst="rect">
            <a:avLst/>
          </a:prstGeom>
        </p:spPr>
      </p:pic>
      <p:sp>
        <p:nvSpPr>
          <p:cNvPr id="8" name="مربع نص 7">
            <a:extLst>
              <a:ext uri="{FF2B5EF4-FFF2-40B4-BE49-F238E27FC236}">
                <a16:creationId xmlns:a16="http://schemas.microsoft.com/office/drawing/2014/main" id="{37F3F274-1669-8FFA-8F05-3A984461ECB9}"/>
              </a:ext>
            </a:extLst>
          </p:cNvPr>
          <p:cNvSpPr txBox="1"/>
          <p:nvPr/>
        </p:nvSpPr>
        <p:spPr>
          <a:xfrm>
            <a:off x="3247571" y="2779689"/>
            <a:ext cx="12620170" cy="584775"/>
          </a:xfrm>
          <a:prstGeom prst="rect">
            <a:avLst/>
          </a:prstGeom>
          <a:noFill/>
        </p:spPr>
        <p:txBody>
          <a:bodyPr wrap="square">
            <a:spAutoFit/>
          </a:bodyPr>
          <a:lstStyle/>
          <a:p>
            <a:r>
              <a:rPr lang="en-US" sz="3200" dirty="0"/>
              <a:t>28.12 Vertebrate nervous systems are highly centralized</a:t>
            </a:r>
            <a:endParaRPr lang="ar-SA" sz="3200" dirty="0"/>
          </a:p>
        </p:txBody>
      </p:sp>
      <p:sp>
        <p:nvSpPr>
          <p:cNvPr id="10" name="مربع نص 9">
            <a:extLst>
              <a:ext uri="{FF2B5EF4-FFF2-40B4-BE49-F238E27FC236}">
                <a16:creationId xmlns:a16="http://schemas.microsoft.com/office/drawing/2014/main" id="{FC6BFF13-92A3-BA5D-D6A9-CF2C48E2E3C7}"/>
              </a:ext>
            </a:extLst>
          </p:cNvPr>
          <p:cNvSpPr txBox="1"/>
          <p:nvPr/>
        </p:nvSpPr>
        <p:spPr>
          <a:xfrm>
            <a:off x="3276600" y="3963128"/>
            <a:ext cx="12620170" cy="3539430"/>
          </a:xfrm>
          <a:prstGeom prst="rect">
            <a:avLst/>
          </a:prstGeom>
          <a:noFill/>
        </p:spPr>
        <p:txBody>
          <a:bodyPr wrap="square">
            <a:spAutoFit/>
          </a:bodyPr>
          <a:lstStyle/>
          <a:p>
            <a:r>
              <a:rPr lang="en-US" sz="3200" dirty="0"/>
              <a:t>• In all vertebrates, the central nervous system ( CNS) consists of </a:t>
            </a:r>
          </a:p>
          <a:p>
            <a:pPr lvl="1"/>
            <a:r>
              <a:rPr lang="en-US" sz="3200" dirty="0"/>
              <a:t>• </a:t>
            </a:r>
            <a:r>
              <a:rPr lang="en-US" sz="3200" b="1" dirty="0">
                <a:solidFill>
                  <a:schemeClr val="tx2"/>
                </a:solidFill>
              </a:rPr>
              <a:t>The brain</a:t>
            </a:r>
            <a:r>
              <a:rPr lang="en-US" sz="3200" dirty="0"/>
              <a:t>, the master control center of the nervous system. Brain includes homeostatic centers , sensory centers, center of emotion also sends motor commands to muscles. </a:t>
            </a:r>
          </a:p>
          <a:p>
            <a:pPr lvl="1"/>
            <a:r>
              <a:rPr lang="en-US" sz="3200" dirty="0"/>
              <a:t>• </a:t>
            </a:r>
            <a:r>
              <a:rPr lang="en-US" sz="3200" b="1" dirty="0">
                <a:solidFill>
                  <a:schemeClr val="tx2"/>
                </a:solidFill>
              </a:rPr>
              <a:t>The spinal cord</a:t>
            </a:r>
            <a:r>
              <a:rPr lang="en-US" sz="3200" dirty="0"/>
              <a:t>, a bundle of nervous tissue that runs lengthwise inside the spine, which conveys information to and from the brain and integrates simple responses to certain stimuli.</a:t>
            </a:r>
            <a:endParaRPr lang="ar-SA" sz="3200" dirty="0"/>
          </a:p>
        </p:txBody>
      </p:sp>
    </p:spTree>
    <p:extLst>
      <p:ext uri="{BB962C8B-B14F-4D97-AF65-F5344CB8AC3E}">
        <p14:creationId xmlns:p14="http://schemas.microsoft.com/office/powerpoint/2010/main" val="31740435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926545" y="-5713353"/>
            <a:ext cx="6665510" cy="6664206"/>
          </a:xfrm>
          <a:prstGeom prst="rect">
            <a:avLst/>
          </a:prstGeom>
          <a:solidFill>
            <a:srgbClr val="D9D9D9"/>
          </a:solidFill>
        </p:spPr>
      </p:sp>
      <p:sp>
        <p:nvSpPr>
          <p:cNvPr id="3" name="AutoShape 3"/>
          <p:cNvSpPr/>
          <p:nvPr/>
        </p:nvSpPr>
        <p:spPr>
          <a:xfrm rot="2700000">
            <a:off x="10597558" y="-67986"/>
            <a:ext cx="6665510" cy="50247"/>
          </a:xfrm>
          <a:prstGeom prst="rect">
            <a:avLst/>
          </a:prstGeom>
          <a:solidFill>
            <a:srgbClr val="D9D9D9"/>
          </a:solidFill>
        </p:spPr>
      </p:sp>
      <p:sp>
        <p:nvSpPr>
          <p:cNvPr id="4" name="AutoShape 4"/>
          <p:cNvSpPr/>
          <p:nvPr/>
        </p:nvSpPr>
        <p:spPr>
          <a:xfrm rot="2700000">
            <a:off x="-274591" y="8749507"/>
            <a:ext cx="43907" cy="3580261"/>
          </a:xfrm>
          <a:prstGeom prst="rect">
            <a:avLst/>
          </a:prstGeom>
          <a:solidFill>
            <a:srgbClr val="D9D9D9"/>
          </a:solidFill>
        </p:spPr>
      </p:sp>
      <p:sp>
        <p:nvSpPr>
          <p:cNvPr id="5" name="AutoShape 5"/>
          <p:cNvSpPr/>
          <p:nvPr/>
        </p:nvSpPr>
        <p:spPr>
          <a:xfrm rot="2700000">
            <a:off x="-1975859" y="7508523"/>
            <a:ext cx="2489201" cy="2488714"/>
          </a:xfrm>
          <a:prstGeom prst="rect">
            <a:avLst/>
          </a:prstGeom>
          <a:solidFill>
            <a:srgbClr val="D9D9D9"/>
          </a:solidFill>
        </p:spPr>
      </p:sp>
      <p:pic>
        <p:nvPicPr>
          <p:cNvPr id="6" name="Picture 6"/>
          <p:cNvPicPr>
            <a:picLocks noChangeAspect="1"/>
          </p:cNvPicPr>
          <p:nvPr/>
        </p:nvPicPr>
        <p:blipFill>
          <a:blip r:embed="rId2"/>
          <a:srcRect t="13418"/>
          <a:stretch>
            <a:fillRect/>
          </a:stretch>
        </p:blipFill>
        <p:spPr>
          <a:xfrm>
            <a:off x="16199325" y="-76296"/>
            <a:ext cx="2042806" cy="1772236"/>
          </a:xfrm>
          <a:prstGeom prst="rect">
            <a:avLst/>
          </a:prstGeom>
        </p:spPr>
      </p:pic>
      <p:pic>
        <p:nvPicPr>
          <p:cNvPr id="8" name="صورة 7">
            <a:extLst>
              <a:ext uri="{FF2B5EF4-FFF2-40B4-BE49-F238E27FC236}">
                <a16:creationId xmlns:a16="http://schemas.microsoft.com/office/drawing/2014/main" id="{DF2D1AD3-5D86-E040-1DF6-1E459A7FCDED}"/>
              </a:ext>
            </a:extLst>
          </p:cNvPr>
          <p:cNvPicPr>
            <a:picLocks noChangeAspect="1"/>
          </p:cNvPicPr>
          <p:nvPr/>
        </p:nvPicPr>
        <p:blipFill rotWithShape="1">
          <a:blip r:embed="rId3"/>
          <a:srcRect l="-364" t="-299" r="364" b="23054"/>
          <a:stretch/>
        </p:blipFill>
        <p:spPr>
          <a:xfrm>
            <a:off x="4519289" y="1943100"/>
            <a:ext cx="7990958" cy="5791200"/>
          </a:xfrm>
          <a:prstGeom prst="rect">
            <a:avLst/>
          </a:prstGeom>
        </p:spPr>
      </p:pic>
      <p:pic>
        <p:nvPicPr>
          <p:cNvPr id="9" name="صورة 8">
            <a:extLst>
              <a:ext uri="{FF2B5EF4-FFF2-40B4-BE49-F238E27FC236}">
                <a16:creationId xmlns:a16="http://schemas.microsoft.com/office/drawing/2014/main" id="{E666D8EF-B7BD-2CBE-3436-7FA2DEE50B3B}"/>
              </a:ext>
            </a:extLst>
          </p:cNvPr>
          <p:cNvPicPr>
            <a:picLocks noChangeAspect="1"/>
          </p:cNvPicPr>
          <p:nvPr/>
        </p:nvPicPr>
        <p:blipFill>
          <a:blip r:embed="rId4"/>
          <a:stretch>
            <a:fillRect/>
          </a:stretch>
        </p:blipFill>
        <p:spPr>
          <a:xfrm>
            <a:off x="4509954" y="7734300"/>
            <a:ext cx="6322826" cy="609600"/>
          </a:xfrm>
          <a:prstGeom prst="rect">
            <a:avLst/>
          </a:prstGeom>
        </p:spPr>
      </p:pic>
    </p:spTree>
    <p:extLst>
      <p:ext uri="{BB962C8B-B14F-4D97-AF65-F5344CB8AC3E}">
        <p14:creationId xmlns:p14="http://schemas.microsoft.com/office/powerpoint/2010/main" val="34057272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926545" y="-5713353"/>
            <a:ext cx="6665510" cy="6664206"/>
          </a:xfrm>
          <a:prstGeom prst="rect">
            <a:avLst/>
          </a:prstGeom>
          <a:solidFill>
            <a:srgbClr val="005E62"/>
          </a:solidFill>
        </p:spPr>
      </p:sp>
      <p:sp>
        <p:nvSpPr>
          <p:cNvPr id="3" name="AutoShape 3"/>
          <p:cNvSpPr/>
          <p:nvPr/>
        </p:nvSpPr>
        <p:spPr>
          <a:xfrm rot="2700000">
            <a:off x="10597558" y="-67986"/>
            <a:ext cx="6665510" cy="50247"/>
          </a:xfrm>
          <a:prstGeom prst="rect">
            <a:avLst/>
          </a:prstGeom>
          <a:solidFill>
            <a:srgbClr val="005E62"/>
          </a:solidFill>
        </p:spPr>
      </p:sp>
      <p:sp>
        <p:nvSpPr>
          <p:cNvPr id="4" name="AutoShape 4"/>
          <p:cNvSpPr/>
          <p:nvPr/>
        </p:nvSpPr>
        <p:spPr>
          <a:xfrm rot="2700000">
            <a:off x="-274591" y="8749507"/>
            <a:ext cx="43907" cy="3580261"/>
          </a:xfrm>
          <a:prstGeom prst="rect">
            <a:avLst/>
          </a:prstGeom>
          <a:solidFill>
            <a:srgbClr val="005E62"/>
          </a:solidFill>
        </p:spPr>
      </p:sp>
      <p:sp>
        <p:nvSpPr>
          <p:cNvPr id="5" name="AutoShape 5"/>
          <p:cNvSpPr/>
          <p:nvPr/>
        </p:nvSpPr>
        <p:spPr>
          <a:xfrm rot="2700000">
            <a:off x="-1975859" y="7508523"/>
            <a:ext cx="2489201" cy="2488714"/>
          </a:xfrm>
          <a:prstGeom prst="rect">
            <a:avLst/>
          </a:prstGeom>
          <a:solidFill>
            <a:srgbClr val="005E62"/>
          </a:solidFill>
        </p:spPr>
      </p:sp>
      <p:pic>
        <p:nvPicPr>
          <p:cNvPr id="6" name="Picture 6"/>
          <p:cNvPicPr>
            <a:picLocks noChangeAspect="1"/>
          </p:cNvPicPr>
          <p:nvPr/>
        </p:nvPicPr>
        <p:blipFill>
          <a:blip r:embed="rId2"/>
          <a:srcRect t="13418"/>
          <a:stretch>
            <a:fillRect/>
          </a:stretch>
        </p:blipFill>
        <p:spPr>
          <a:xfrm>
            <a:off x="0" y="-42863"/>
            <a:ext cx="2042806" cy="1772236"/>
          </a:xfrm>
          <a:prstGeom prst="rect">
            <a:avLst/>
          </a:prstGeom>
        </p:spPr>
      </p:pic>
      <p:sp>
        <p:nvSpPr>
          <p:cNvPr id="8" name="مربع نص 7">
            <a:extLst>
              <a:ext uri="{FF2B5EF4-FFF2-40B4-BE49-F238E27FC236}">
                <a16:creationId xmlns:a16="http://schemas.microsoft.com/office/drawing/2014/main" id="{A6845A3E-3479-8B2D-4E22-C220DAED680E}"/>
              </a:ext>
            </a:extLst>
          </p:cNvPr>
          <p:cNvSpPr txBox="1"/>
          <p:nvPr/>
        </p:nvSpPr>
        <p:spPr>
          <a:xfrm>
            <a:off x="3026229" y="2019300"/>
            <a:ext cx="12235542" cy="6001643"/>
          </a:xfrm>
          <a:prstGeom prst="rect">
            <a:avLst/>
          </a:prstGeom>
          <a:noFill/>
        </p:spPr>
        <p:txBody>
          <a:bodyPr wrap="square">
            <a:spAutoFit/>
          </a:bodyPr>
          <a:lstStyle/>
          <a:p>
            <a:r>
              <a:rPr lang="en-US" sz="3200" dirty="0"/>
              <a:t>• The brain capillaries allow essential nutrients and oxygen to pass freely into the brain but keep out many chemicals such as metabolic wastes. This selective mechanism, called the </a:t>
            </a:r>
            <a:r>
              <a:rPr lang="en-US" sz="3200" dirty="0">
                <a:solidFill>
                  <a:schemeClr val="accent4"/>
                </a:solidFill>
              </a:rPr>
              <a:t>blood-brain barrier</a:t>
            </a:r>
            <a:r>
              <a:rPr lang="en-US" sz="3200" dirty="0"/>
              <a:t>, maintains a stable chemical environment for the brain. </a:t>
            </a:r>
          </a:p>
          <a:p>
            <a:r>
              <a:rPr lang="en-US" sz="3200" dirty="0"/>
              <a:t>• </a:t>
            </a:r>
            <a:r>
              <a:rPr lang="en-US" sz="3200" dirty="0">
                <a:solidFill>
                  <a:schemeClr val="accent4"/>
                </a:solidFill>
              </a:rPr>
              <a:t>Cerebrospinal fluid </a:t>
            </a:r>
            <a:r>
              <a:rPr lang="en-US" sz="3200" dirty="0"/>
              <a:t>is found in and around the brain and spinal cord. Supplying nutrient and hormones and carrying out wastes. If the Cerebrospinal fluid become infected by bacteria or viruses, the meninges may become inflamed, a </a:t>
            </a:r>
            <a:r>
              <a:rPr lang="en-US" sz="3200" dirty="0" err="1"/>
              <a:t>condtion</a:t>
            </a:r>
            <a:r>
              <a:rPr lang="en-US" sz="3200" dirty="0"/>
              <a:t> called meningitis </a:t>
            </a:r>
          </a:p>
          <a:p>
            <a:pPr lvl="1"/>
            <a:r>
              <a:rPr lang="en-US" sz="3200" dirty="0"/>
              <a:t>• </a:t>
            </a:r>
            <a:r>
              <a:rPr lang="en-US" sz="3200" dirty="0">
                <a:solidFill>
                  <a:schemeClr val="accent4"/>
                </a:solidFill>
              </a:rPr>
              <a:t>Ventricles</a:t>
            </a:r>
            <a:r>
              <a:rPr lang="en-US" sz="3200" dirty="0"/>
              <a:t> are spaces in the brain and the central canal in spinal cord filled with cerebrospinal fluid. </a:t>
            </a:r>
          </a:p>
          <a:p>
            <a:r>
              <a:rPr lang="en-US" sz="3200" dirty="0"/>
              <a:t>• Also protecting the brain and spinal cord are layers of connective tissue called </a:t>
            </a:r>
            <a:r>
              <a:rPr lang="en-US" sz="3200" dirty="0">
                <a:solidFill>
                  <a:schemeClr val="accent4"/>
                </a:solidFill>
              </a:rPr>
              <a:t>meninges</a:t>
            </a:r>
            <a:r>
              <a:rPr lang="en-US" sz="3200" dirty="0"/>
              <a:t>.</a:t>
            </a:r>
            <a:endParaRPr lang="ar-SA" sz="3200" dirty="0"/>
          </a:p>
        </p:txBody>
      </p:sp>
    </p:spTree>
    <p:extLst>
      <p:ext uri="{BB962C8B-B14F-4D97-AF65-F5344CB8AC3E}">
        <p14:creationId xmlns:p14="http://schemas.microsoft.com/office/powerpoint/2010/main" val="6105040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926545" y="-5713353"/>
            <a:ext cx="6665510" cy="6664206"/>
          </a:xfrm>
          <a:prstGeom prst="rect">
            <a:avLst/>
          </a:prstGeom>
          <a:solidFill>
            <a:srgbClr val="005E62"/>
          </a:solidFill>
        </p:spPr>
      </p:sp>
      <p:sp>
        <p:nvSpPr>
          <p:cNvPr id="3" name="AutoShape 3"/>
          <p:cNvSpPr/>
          <p:nvPr/>
        </p:nvSpPr>
        <p:spPr>
          <a:xfrm rot="2700000">
            <a:off x="10597558" y="-67986"/>
            <a:ext cx="6665510" cy="50247"/>
          </a:xfrm>
          <a:prstGeom prst="rect">
            <a:avLst/>
          </a:prstGeom>
          <a:solidFill>
            <a:srgbClr val="005E62"/>
          </a:solidFill>
        </p:spPr>
      </p:sp>
      <p:sp>
        <p:nvSpPr>
          <p:cNvPr id="4" name="AutoShape 4"/>
          <p:cNvSpPr/>
          <p:nvPr/>
        </p:nvSpPr>
        <p:spPr>
          <a:xfrm rot="2700000">
            <a:off x="-274591" y="8749507"/>
            <a:ext cx="43907" cy="3580261"/>
          </a:xfrm>
          <a:prstGeom prst="rect">
            <a:avLst/>
          </a:prstGeom>
          <a:solidFill>
            <a:srgbClr val="005E62"/>
          </a:solidFill>
        </p:spPr>
      </p:sp>
      <p:sp>
        <p:nvSpPr>
          <p:cNvPr id="5" name="AutoShape 5"/>
          <p:cNvSpPr/>
          <p:nvPr/>
        </p:nvSpPr>
        <p:spPr>
          <a:xfrm rot="2700000">
            <a:off x="-1975859" y="7508523"/>
            <a:ext cx="2489201" cy="2488714"/>
          </a:xfrm>
          <a:prstGeom prst="rect">
            <a:avLst/>
          </a:prstGeom>
          <a:solidFill>
            <a:srgbClr val="005E62"/>
          </a:solidFill>
        </p:spPr>
      </p:sp>
      <p:pic>
        <p:nvPicPr>
          <p:cNvPr id="6" name="Picture 6"/>
          <p:cNvPicPr>
            <a:picLocks noChangeAspect="1"/>
          </p:cNvPicPr>
          <p:nvPr/>
        </p:nvPicPr>
        <p:blipFill>
          <a:blip r:embed="rId2"/>
          <a:srcRect t="13418"/>
          <a:stretch>
            <a:fillRect/>
          </a:stretch>
        </p:blipFill>
        <p:spPr>
          <a:xfrm>
            <a:off x="7297" y="-42863"/>
            <a:ext cx="2042806" cy="1772236"/>
          </a:xfrm>
          <a:prstGeom prst="rect">
            <a:avLst/>
          </a:prstGeom>
        </p:spPr>
      </p:pic>
      <p:sp>
        <p:nvSpPr>
          <p:cNvPr id="8" name="مربع نص 7">
            <a:extLst>
              <a:ext uri="{FF2B5EF4-FFF2-40B4-BE49-F238E27FC236}">
                <a16:creationId xmlns:a16="http://schemas.microsoft.com/office/drawing/2014/main" id="{D5455DBA-44E1-91EE-E007-6EE7CC636F3F}"/>
              </a:ext>
            </a:extLst>
          </p:cNvPr>
          <p:cNvSpPr txBox="1"/>
          <p:nvPr/>
        </p:nvSpPr>
        <p:spPr>
          <a:xfrm>
            <a:off x="2667000" y="4533900"/>
            <a:ext cx="12235542" cy="1569660"/>
          </a:xfrm>
          <a:prstGeom prst="rect">
            <a:avLst/>
          </a:prstGeom>
          <a:noFill/>
        </p:spPr>
        <p:txBody>
          <a:bodyPr wrap="square">
            <a:spAutoFit/>
          </a:bodyPr>
          <a:lstStyle/>
          <a:p>
            <a:r>
              <a:rPr lang="en-US" sz="3200" dirty="0"/>
              <a:t>• Both brain and spinal cord contain </a:t>
            </a:r>
            <a:r>
              <a:rPr lang="en-US" sz="3200" dirty="0">
                <a:solidFill>
                  <a:srgbClr val="FF0000"/>
                </a:solidFill>
              </a:rPr>
              <a:t>white matter </a:t>
            </a:r>
            <a:r>
              <a:rPr lang="en-US" sz="3200" dirty="0"/>
              <a:t>and </a:t>
            </a:r>
            <a:r>
              <a:rPr lang="en-US" sz="3200" dirty="0">
                <a:solidFill>
                  <a:srgbClr val="FF0000"/>
                </a:solidFill>
              </a:rPr>
              <a:t>gray matter</a:t>
            </a:r>
            <a:r>
              <a:rPr lang="en-US" sz="3200" dirty="0"/>
              <a:t>.</a:t>
            </a:r>
          </a:p>
          <a:p>
            <a:r>
              <a:rPr lang="en-US" sz="3200" dirty="0"/>
              <a:t>• White matter composed mainly of axons </a:t>
            </a:r>
          </a:p>
          <a:p>
            <a:r>
              <a:rPr lang="en-US" sz="3200" dirty="0"/>
              <a:t>• Gray matter composed of </a:t>
            </a:r>
            <a:r>
              <a:rPr lang="en-US" sz="3200" dirty="0" err="1"/>
              <a:t>neurone</a:t>
            </a:r>
            <a:r>
              <a:rPr lang="en-US" sz="3200" dirty="0"/>
              <a:t> cell bodies and supporting glia</a:t>
            </a:r>
            <a:endParaRPr lang="ar-SA" sz="3200" dirty="0"/>
          </a:p>
        </p:txBody>
      </p:sp>
    </p:spTree>
    <p:extLst>
      <p:ext uri="{BB962C8B-B14F-4D97-AF65-F5344CB8AC3E}">
        <p14:creationId xmlns:p14="http://schemas.microsoft.com/office/powerpoint/2010/main" val="41289405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59371" y="-5347558"/>
            <a:ext cx="6665510" cy="6664206"/>
          </a:xfrm>
          <a:prstGeom prst="rect">
            <a:avLst/>
          </a:prstGeom>
          <a:solidFill>
            <a:srgbClr val="005E62"/>
          </a:solidFill>
        </p:spPr>
      </p:sp>
      <p:sp>
        <p:nvSpPr>
          <p:cNvPr id="3" name="AutoShape 3"/>
          <p:cNvSpPr/>
          <p:nvPr/>
        </p:nvSpPr>
        <p:spPr>
          <a:xfrm rot="2700000">
            <a:off x="-4307359" y="507359"/>
            <a:ext cx="6665510" cy="50247"/>
          </a:xfrm>
          <a:prstGeom prst="rect">
            <a:avLst/>
          </a:prstGeom>
          <a:solidFill>
            <a:srgbClr val="005E62"/>
          </a:solidFill>
        </p:spPr>
      </p:sp>
      <p:pic>
        <p:nvPicPr>
          <p:cNvPr id="4" name="Picture 4"/>
          <p:cNvPicPr>
            <a:picLocks noChangeAspect="1"/>
          </p:cNvPicPr>
          <p:nvPr/>
        </p:nvPicPr>
        <p:blipFill>
          <a:blip r:embed="rId2"/>
          <a:srcRect t="13418"/>
          <a:stretch>
            <a:fillRect/>
          </a:stretch>
        </p:blipFill>
        <p:spPr>
          <a:xfrm>
            <a:off x="16237897" y="0"/>
            <a:ext cx="2042806" cy="1772236"/>
          </a:xfrm>
          <a:prstGeom prst="rect">
            <a:avLst/>
          </a:prstGeom>
        </p:spPr>
      </p:pic>
      <p:pic>
        <p:nvPicPr>
          <p:cNvPr id="6" name="صورة 5">
            <a:extLst>
              <a:ext uri="{FF2B5EF4-FFF2-40B4-BE49-F238E27FC236}">
                <a16:creationId xmlns:a16="http://schemas.microsoft.com/office/drawing/2014/main" id="{62DFB245-FC6C-5095-56AE-3AB8B6BF53D5}"/>
              </a:ext>
            </a:extLst>
          </p:cNvPr>
          <p:cNvPicPr>
            <a:picLocks noChangeAspect="1"/>
          </p:cNvPicPr>
          <p:nvPr/>
        </p:nvPicPr>
        <p:blipFill>
          <a:blip r:embed="rId3"/>
          <a:stretch>
            <a:fillRect/>
          </a:stretch>
        </p:blipFill>
        <p:spPr>
          <a:xfrm>
            <a:off x="4070203" y="2037853"/>
            <a:ext cx="10090052" cy="5758360"/>
          </a:xfrm>
          <a:prstGeom prst="rect">
            <a:avLst/>
          </a:prstGeom>
        </p:spPr>
      </p:pic>
      <p:pic>
        <p:nvPicPr>
          <p:cNvPr id="7" name="صورة 6">
            <a:extLst>
              <a:ext uri="{FF2B5EF4-FFF2-40B4-BE49-F238E27FC236}">
                <a16:creationId xmlns:a16="http://schemas.microsoft.com/office/drawing/2014/main" id="{E30A6FD0-26C2-1B11-B1FB-92B5AD53FA79}"/>
              </a:ext>
            </a:extLst>
          </p:cNvPr>
          <p:cNvPicPr>
            <a:picLocks noChangeAspect="1"/>
          </p:cNvPicPr>
          <p:nvPr/>
        </p:nvPicPr>
        <p:blipFill>
          <a:blip r:embed="rId4"/>
          <a:stretch>
            <a:fillRect/>
          </a:stretch>
        </p:blipFill>
        <p:spPr>
          <a:xfrm>
            <a:off x="4127745" y="7650178"/>
            <a:ext cx="6987895" cy="465121"/>
          </a:xfrm>
          <a:prstGeom prst="rect">
            <a:avLst/>
          </a:prstGeom>
        </p:spPr>
      </p:pic>
    </p:spTree>
    <p:extLst>
      <p:ext uri="{BB962C8B-B14F-4D97-AF65-F5344CB8AC3E}">
        <p14:creationId xmlns:p14="http://schemas.microsoft.com/office/powerpoint/2010/main" val="20622692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1328966">
            <a:off x="-3254626" y="548651"/>
            <a:ext cx="4335434" cy="5593352"/>
          </a:xfrm>
          <a:prstGeom prst="rect">
            <a:avLst/>
          </a:prstGeom>
          <a:solidFill>
            <a:srgbClr val="005E62"/>
          </a:solidFill>
        </p:spPr>
      </p:sp>
      <p:sp>
        <p:nvSpPr>
          <p:cNvPr id="4" name="AutoShape 4"/>
          <p:cNvSpPr/>
          <p:nvPr/>
        </p:nvSpPr>
        <p:spPr>
          <a:xfrm rot="2700000">
            <a:off x="4090085" y="-1911813"/>
            <a:ext cx="88939" cy="3999759"/>
          </a:xfrm>
          <a:prstGeom prst="rect">
            <a:avLst/>
          </a:prstGeom>
          <a:solidFill>
            <a:srgbClr val="005E62"/>
          </a:solidFill>
        </p:spPr>
      </p:sp>
      <p:sp>
        <p:nvSpPr>
          <p:cNvPr id="5" name="AutoShape 5"/>
          <p:cNvSpPr/>
          <p:nvPr/>
        </p:nvSpPr>
        <p:spPr>
          <a:xfrm rot="2700000">
            <a:off x="-3700111" y="-4153402"/>
            <a:ext cx="6665510" cy="6664206"/>
          </a:xfrm>
          <a:prstGeom prst="rect">
            <a:avLst/>
          </a:prstGeom>
          <a:solidFill>
            <a:srgbClr val="D9D9D9"/>
          </a:solidFill>
        </p:spPr>
      </p:sp>
      <p:pic>
        <p:nvPicPr>
          <p:cNvPr id="6" name="Picture 6"/>
          <p:cNvPicPr>
            <a:picLocks noChangeAspect="1"/>
          </p:cNvPicPr>
          <p:nvPr/>
        </p:nvPicPr>
        <p:blipFill>
          <a:blip r:embed="rId2"/>
          <a:srcRect t="13418"/>
          <a:stretch>
            <a:fillRect/>
          </a:stretch>
        </p:blipFill>
        <p:spPr>
          <a:xfrm>
            <a:off x="0" y="0"/>
            <a:ext cx="2042806" cy="1772236"/>
          </a:xfrm>
          <a:prstGeom prst="rect">
            <a:avLst/>
          </a:prstGeom>
        </p:spPr>
      </p:pic>
      <p:sp>
        <p:nvSpPr>
          <p:cNvPr id="8" name="مربع نص 7">
            <a:extLst>
              <a:ext uri="{FF2B5EF4-FFF2-40B4-BE49-F238E27FC236}">
                <a16:creationId xmlns:a16="http://schemas.microsoft.com/office/drawing/2014/main" id="{1C015543-E2FF-4068-0AC8-D6C6C40DE116}"/>
              </a:ext>
            </a:extLst>
          </p:cNvPr>
          <p:cNvSpPr txBox="1"/>
          <p:nvPr/>
        </p:nvSpPr>
        <p:spPr>
          <a:xfrm>
            <a:off x="3276600" y="2434695"/>
            <a:ext cx="12620170" cy="1077218"/>
          </a:xfrm>
          <a:prstGeom prst="rect">
            <a:avLst/>
          </a:prstGeom>
          <a:noFill/>
        </p:spPr>
        <p:txBody>
          <a:bodyPr wrap="square">
            <a:spAutoFit/>
          </a:bodyPr>
          <a:lstStyle/>
          <a:p>
            <a:r>
              <a:rPr lang="en-US" sz="3200" dirty="0"/>
              <a:t>28.13 The peripheral nervous system of vertebrates can be divided into functional components</a:t>
            </a:r>
            <a:endParaRPr lang="ar-SA" sz="3200" dirty="0"/>
          </a:p>
        </p:txBody>
      </p:sp>
      <p:sp>
        <p:nvSpPr>
          <p:cNvPr id="10" name="مربع نص 9">
            <a:extLst>
              <a:ext uri="{FF2B5EF4-FFF2-40B4-BE49-F238E27FC236}">
                <a16:creationId xmlns:a16="http://schemas.microsoft.com/office/drawing/2014/main" id="{725C5B22-B143-1931-0DEC-EB977CA39C90}"/>
              </a:ext>
            </a:extLst>
          </p:cNvPr>
          <p:cNvSpPr txBox="1"/>
          <p:nvPr/>
        </p:nvSpPr>
        <p:spPr>
          <a:xfrm>
            <a:off x="3124200" y="3909096"/>
            <a:ext cx="12620170" cy="4524315"/>
          </a:xfrm>
          <a:prstGeom prst="rect">
            <a:avLst/>
          </a:prstGeom>
          <a:noFill/>
        </p:spPr>
        <p:txBody>
          <a:bodyPr wrap="square">
            <a:spAutoFit/>
          </a:bodyPr>
          <a:lstStyle/>
          <a:p>
            <a:r>
              <a:rPr lang="en-US" sz="3200" dirty="0"/>
              <a:t>• The PNS consists of both sensory and motor nerves. </a:t>
            </a:r>
          </a:p>
          <a:p>
            <a:r>
              <a:rPr lang="en-US" sz="3200" dirty="0"/>
              <a:t>• The motor neuron can be subdivided into two functional components: </a:t>
            </a:r>
          </a:p>
          <a:p>
            <a:pPr marL="514350" indent="-514350">
              <a:buAutoNum type="arabicPeriod"/>
            </a:pPr>
            <a:r>
              <a:rPr lang="en-US" sz="3200" b="1" u="sng" dirty="0">
                <a:solidFill>
                  <a:schemeClr val="accent2"/>
                </a:solidFill>
              </a:rPr>
              <a:t>The motor system </a:t>
            </a:r>
          </a:p>
          <a:p>
            <a:pPr lvl="1"/>
            <a:r>
              <a:rPr lang="en-US" sz="3200" dirty="0"/>
              <a:t>• carries signals from the CNS to skeletal muscles, mainly in response to external stimuli, and is </a:t>
            </a:r>
            <a:r>
              <a:rPr lang="en-US" sz="3200" dirty="0">
                <a:solidFill>
                  <a:srgbClr val="7030A0"/>
                </a:solidFill>
              </a:rPr>
              <a:t>mostly voluntary</a:t>
            </a:r>
            <a:r>
              <a:rPr lang="en-US" sz="3200" dirty="0"/>
              <a:t>. </a:t>
            </a:r>
          </a:p>
          <a:p>
            <a:r>
              <a:rPr lang="en-US" sz="3200" b="1" u="sng" dirty="0">
                <a:solidFill>
                  <a:schemeClr val="accent2"/>
                </a:solidFill>
              </a:rPr>
              <a:t>2. The autonomic nervous system </a:t>
            </a:r>
          </a:p>
          <a:p>
            <a:pPr lvl="1"/>
            <a:r>
              <a:rPr lang="en-US" sz="3200" dirty="0"/>
              <a:t>• regulates the internal environment by controlling smooth and cardiac muscles and the organs and glands of the digestive, cardiovascular, excretory, and endocrine systems and is </a:t>
            </a:r>
            <a:r>
              <a:rPr lang="en-US" sz="3200" dirty="0">
                <a:solidFill>
                  <a:srgbClr val="7030A0"/>
                </a:solidFill>
              </a:rPr>
              <a:t>mostly involuntary</a:t>
            </a:r>
            <a:r>
              <a:rPr lang="en-US" sz="3200" dirty="0"/>
              <a:t>.</a:t>
            </a:r>
            <a:endParaRPr lang="ar-SA" sz="3200" dirty="0"/>
          </a:p>
        </p:txBody>
      </p:sp>
    </p:spTree>
    <p:extLst>
      <p:ext uri="{BB962C8B-B14F-4D97-AF65-F5344CB8AC3E}">
        <p14:creationId xmlns:p14="http://schemas.microsoft.com/office/powerpoint/2010/main" val="3079305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926545" y="-5713353"/>
            <a:ext cx="6665510" cy="6664206"/>
          </a:xfrm>
          <a:prstGeom prst="rect">
            <a:avLst/>
          </a:prstGeom>
          <a:solidFill>
            <a:srgbClr val="D9D9D9"/>
          </a:solidFill>
        </p:spPr>
      </p:sp>
      <p:sp>
        <p:nvSpPr>
          <p:cNvPr id="3" name="AutoShape 3"/>
          <p:cNvSpPr/>
          <p:nvPr/>
        </p:nvSpPr>
        <p:spPr>
          <a:xfrm rot="2700000">
            <a:off x="10597558" y="-67986"/>
            <a:ext cx="6665510" cy="50247"/>
          </a:xfrm>
          <a:prstGeom prst="rect">
            <a:avLst/>
          </a:prstGeom>
          <a:solidFill>
            <a:srgbClr val="D9D9D9"/>
          </a:solidFill>
        </p:spPr>
      </p:sp>
      <p:sp>
        <p:nvSpPr>
          <p:cNvPr id="4" name="AutoShape 4"/>
          <p:cNvSpPr/>
          <p:nvPr/>
        </p:nvSpPr>
        <p:spPr>
          <a:xfrm rot="2700000">
            <a:off x="-274591" y="8749507"/>
            <a:ext cx="43907" cy="3580261"/>
          </a:xfrm>
          <a:prstGeom prst="rect">
            <a:avLst/>
          </a:prstGeom>
          <a:solidFill>
            <a:srgbClr val="D9D9D9"/>
          </a:solidFill>
        </p:spPr>
      </p:sp>
      <p:sp>
        <p:nvSpPr>
          <p:cNvPr id="5" name="AutoShape 5"/>
          <p:cNvSpPr/>
          <p:nvPr/>
        </p:nvSpPr>
        <p:spPr>
          <a:xfrm rot="2700000">
            <a:off x="-1975859" y="7508523"/>
            <a:ext cx="2489201" cy="2488714"/>
          </a:xfrm>
          <a:prstGeom prst="rect">
            <a:avLst/>
          </a:prstGeom>
          <a:solidFill>
            <a:srgbClr val="D9D9D9"/>
          </a:solidFill>
        </p:spPr>
      </p:sp>
      <p:pic>
        <p:nvPicPr>
          <p:cNvPr id="6" name="Picture 6"/>
          <p:cNvPicPr>
            <a:picLocks noChangeAspect="1"/>
          </p:cNvPicPr>
          <p:nvPr/>
        </p:nvPicPr>
        <p:blipFill>
          <a:blip r:embed="rId2"/>
          <a:srcRect t="13418"/>
          <a:stretch>
            <a:fillRect/>
          </a:stretch>
        </p:blipFill>
        <p:spPr>
          <a:xfrm>
            <a:off x="16199325" y="-76296"/>
            <a:ext cx="2042806" cy="1772236"/>
          </a:xfrm>
          <a:prstGeom prst="rect">
            <a:avLst/>
          </a:prstGeom>
        </p:spPr>
      </p:pic>
      <p:grpSp>
        <p:nvGrpSpPr>
          <p:cNvPr id="18" name="مجموعة 17">
            <a:extLst>
              <a:ext uri="{FF2B5EF4-FFF2-40B4-BE49-F238E27FC236}">
                <a16:creationId xmlns:a16="http://schemas.microsoft.com/office/drawing/2014/main" id="{A9BA070D-00DF-CF0C-067C-948E2E6AD46D}"/>
              </a:ext>
            </a:extLst>
          </p:cNvPr>
          <p:cNvGrpSpPr/>
          <p:nvPr/>
        </p:nvGrpSpPr>
        <p:grpSpPr>
          <a:xfrm>
            <a:off x="1257299" y="427411"/>
            <a:ext cx="14425011" cy="8830889"/>
            <a:chOff x="1143000" y="728055"/>
            <a:chExt cx="14425011" cy="8830889"/>
          </a:xfrm>
        </p:grpSpPr>
        <p:sp>
          <p:nvSpPr>
            <p:cNvPr id="19" name="مستطيل 18">
              <a:extLst>
                <a:ext uri="{FF2B5EF4-FFF2-40B4-BE49-F238E27FC236}">
                  <a16:creationId xmlns:a16="http://schemas.microsoft.com/office/drawing/2014/main" id="{9F31D816-1C03-12BE-E573-7097F76D70F2}"/>
                </a:ext>
              </a:extLst>
            </p:cNvPr>
            <p:cNvSpPr/>
            <p:nvPr/>
          </p:nvSpPr>
          <p:spPr>
            <a:xfrm>
              <a:off x="1143000" y="728055"/>
              <a:ext cx="14363700" cy="8830889"/>
            </a:xfrm>
            <a:prstGeom prst="rect">
              <a:avLst/>
            </a:prstGeom>
            <a:noFill/>
          </p:spPr>
        </p:sp>
        <p:sp>
          <p:nvSpPr>
            <p:cNvPr id="20" name="شكل حر: شكل 19">
              <a:extLst>
                <a:ext uri="{FF2B5EF4-FFF2-40B4-BE49-F238E27FC236}">
                  <a16:creationId xmlns:a16="http://schemas.microsoft.com/office/drawing/2014/main" id="{C5F53882-33A8-9C35-1A0C-4D2D9E747FE4}"/>
                </a:ext>
              </a:extLst>
            </p:cNvPr>
            <p:cNvSpPr/>
            <p:nvPr/>
          </p:nvSpPr>
          <p:spPr>
            <a:xfrm>
              <a:off x="11949183" y="4323639"/>
              <a:ext cx="541912" cy="1238062"/>
            </a:xfrm>
            <a:custGeom>
              <a:avLst/>
              <a:gdLst/>
              <a:ahLst/>
              <a:cxnLst/>
              <a:rect l="0" t="0" r="0" b="0"/>
              <a:pathLst>
                <a:path>
                  <a:moveTo>
                    <a:pt x="0" y="0"/>
                  </a:moveTo>
                  <a:lnTo>
                    <a:pt x="0" y="1238062"/>
                  </a:lnTo>
                  <a:lnTo>
                    <a:pt x="541912" y="1238062"/>
                  </a:lnTo>
                </a:path>
              </a:pathLst>
            </a:custGeom>
            <a:noFill/>
          </p:spPr>
          <p:style>
            <a:lnRef idx="2">
              <a:schemeClr val="accent5">
                <a:shade val="80000"/>
                <a:hueOff val="0"/>
                <a:satOff val="0"/>
                <a:lumOff val="0"/>
                <a:alphaOff val="0"/>
              </a:schemeClr>
            </a:lnRef>
            <a:fillRef idx="0">
              <a:scrgbClr r="0" g="0" b="0"/>
            </a:fillRef>
            <a:effectRef idx="0">
              <a:schemeClr val="accent5">
                <a:hueOff val="0"/>
                <a:satOff val="0"/>
                <a:lumOff val="0"/>
                <a:alphaOff val="0"/>
              </a:schemeClr>
            </a:effectRef>
            <a:fontRef idx="minor">
              <a:schemeClr val="tx1">
                <a:hueOff val="0"/>
                <a:satOff val="0"/>
                <a:lumOff val="0"/>
                <a:alphaOff val="0"/>
              </a:schemeClr>
            </a:fontRef>
          </p:style>
        </p:sp>
        <p:sp>
          <p:nvSpPr>
            <p:cNvPr id="21" name="شكل حر: شكل 20">
              <a:extLst>
                <a:ext uri="{FF2B5EF4-FFF2-40B4-BE49-F238E27FC236}">
                  <a16:creationId xmlns:a16="http://schemas.microsoft.com/office/drawing/2014/main" id="{F377F8A0-470D-92A4-6F2F-22E05E4C3700}"/>
                </a:ext>
              </a:extLst>
            </p:cNvPr>
            <p:cNvSpPr/>
            <p:nvPr/>
          </p:nvSpPr>
          <p:spPr>
            <a:xfrm>
              <a:off x="9074015" y="2412717"/>
              <a:ext cx="4320266" cy="565202"/>
            </a:xfrm>
            <a:custGeom>
              <a:avLst/>
              <a:gdLst/>
              <a:ahLst/>
              <a:cxnLst/>
              <a:rect l="0" t="0" r="0" b="0"/>
              <a:pathLst>
                <a:path>
                  <a:moveTo>
                    <a:pt x="0" y="0"/>
                  </a:moveTo>
                  <a:lnTo>
                    <a:pt x="0" y="282601"/>
                  </a:lnTo>
                  <a:lnTo>
                    <a:pt x="4320266" y="282601"/>
                  </a:lnTo>
                  <a:lnTo>
                    <a:pt x="4320266" y="565202"/>
                  </a:lnTo>
                </a:path>
              </a:pathLst>
            </a:custGeom>
            <a:noFill/>
          </p:spPr>
          <p:style>
            <a:lnRef idx="2">
              <a:schemeClr val="accent5">
                <a:shade val="60000"/>
                <a:hueOff val="0"/>
                <a:satOff val="0"/>
                <a:lumOff val="0"/>
                <a:alphaOff val="0"/>
              </a:schemeClr>
            </a:lnRef>
            <a:fillRef idx="0">
              <a:scrgbClr r="0" g="0" b="0"/>
            </a:fillRef>
            <a:effectRef idx="0">
              <a:schemeClr val="accent5">
                <a:hueOff val="0"/>
                <a:satOff val="0"/>
                <a:lumOff val="0"/>
                <a:alphaOff val="0"/>
              </a:schemeClr>
            </a:effectRef>
            <a:fontRef idx="minor">
              <a:schemeClr val="tx1">
                <a:hueOff val="0"/>
                <a:satOff val="0"/>
                <a:lumOff val="0"/>
                <a:alphaOff val="0"/>
              </a:schemeClr>
            </a:fontRef>
          </p:style>
        </p:sp>
        <p:sp>
          <p:nvSpPr>
            <p:cNvPr id="22" name="شكل حر: شكل 21">
              <a:extLst>
                <a:ext uri="{FF2B5EF4-FFF2-40B4-BE49-F238E27FC236}">
                  <a16:creationId xmlns:a16="http://schemas.microsoft.com/office/drawing/2014/main" id="{D91D7084-99BC-29A4-7123-AC712040E510}"/>
                </a:ext>
              </a:extLst>
            </p:cNvPr>
            <p:cNvSpPr/>
            <p:nvPr/>
          </p:nvSpPr>
          <p:spPr>
            <a:xfrm>
              <a:off x="9284183" y="6234562"/>
              <a:ext cx="366885" cy="1983853"/>
            </a:xfrm>
            <a:custGeom>
              <a:avLst/>
              <a:gdLst/>
              <a:ahLst/>
              <a:cxnLst/>
              <a:rect l="0" t="0" r="0" b="0"/>
              <a:pathLst>
                <a:path>
                  <a:moveTo>
                    <a:pt x="0" y="0"/>
                  </a:moveTo>
                  <a:lnTo>
                    <a:pt x="0" y="1983853"/>
                  </a:lnTo>
                  <a:lnTo>
                    <a:pt x="850414" y="1983853"/>
                  </a:lnTo>
                </a:path>
              </a:pathLst>
            </a:custGeom>
            <a:noFill/>
          </p:spPr>
          <p:style>
            <a:lnRef idx="2">
              <a:schemeClr val="accent5">
                <a:shade val="80000"/>
                <a:hueOff val="0"/>
                <a:satOff val="0"/>
                <a:lumOff val="0"/>
                <a:alphaOff val="0"/>
              </a:schemeClr>
            </a:lnRef>
            <a:fillRef idx="0">
              <a:scrgbClr r="0" g="0" b="0"/>
            </a:fillRef>
            <a:effectRef idx="0">
              <a:schemeClr val="accent5">
                <a:hueOff val="0"/>
                <a:satOff val="0"/>
                <a:lumOff val="0"/>
                <a:alphaOff val="0"/>
              </a:schemeClr>
            </a:effectRef>
            <a:fontRef idx="minor">
              <a:schemeClr val="tx1">
                <a:hueOff val="0"/>
                <a:satOff val="0"/>
                <a:lumOff val="0"/>
                <a:alphaOff val="0"/>
              </a:schemeClr>
            </a:fontRef>
          </p:style>
        </p:sp>
        <p:sp>
          <p:nvSpPr>
            <p:cNvPr id="23" name="شكل حر: شكل 22">
              <a:extLst>
                <a:ext uri="{FF2B5EF4-FFF2-40B4-BE49-F238E27FC236}">
                  <a16:creationId xmlns:a16="http://schemas.microsoft.com/office/drawing/2014/main" id="{49566DDA-A6D5-BB71-E201-CE245F7EBA8C}"/>
                </a:ext>
              </a:extLst>
            </p:cNvPr>
            <p:cNvSpPr/>
            <p:nvPr/>
          </p:nvSpPr>
          <p:spPr>
            <a:xfrm>
              <a:off x="9238463" y="4323639"/>
              <a:ext cx="91440" cy="565202"/>
            </a:xfrm>
            <a:custGeom>
              <a:avLst/>
              <a:gdLst/>
              <a:ahLst/>
              <a:cxnLst/>
              <a:rect l="0" t="0" r="0" b="0"/>
              <a:pathLst>
                <a:path>
                  <a:moveTo>
                    <a:pt x="45720" y="0"/>
                  </a:moveTo>
                  <a:lnTo>
                    <a:pt x="45720" y="565202"/>
                  </a:lnTo>
                </a:path>
              </a:pathLst>
            </a:custGeom>
            <a:noFill/>
          </p:spPr>
          <p:style>
            <a:lnRef idx="2">
              <a:schemeClr val="accent5">
                <a:shade val="80000"/>
                <a:hueOff val="0"/>
                <a:satOff val="0"/>
                <a:lumOff val="0"/>
                <a:alphaOff val="0"/>
              </a:schemeClr>
            </a:lnRef>
            <a:fillRef idx="0">
              <a:scrgbClr r="0" g="0" b="0"/>
            </a:fillRef>
            <a:effectRef idx="0">
              <a:schemeClr val="accent5">
                <a:hueOff val="0"/>
                <a:satOff val="0"/>
                <a:lumOff val="0"/>
                <a:alphaOff val="0"/>
              </a:schemeClr>
            </a:effectRef>
            <a:fontRef idx="minor">
              <a:schemeClr val="tx1">
                <a:hueOff val="0"/>
                <a:satOff val="0"/>
                <a:lumOff val="0"/>
                <a:alphaOff val="0"/>
              </a:schemeClr>
            </a:fontRef>
          </p:style>
        </p:sp>
        <p:sp>
          <p:nvSpPr>
            <p:cNvPr id="24" name="شكل حر: شكل 23">
              <a:extLst>
                <a:ext uri="{FF2B5EF4-FFF2-40B4-BE49-F238E27FC236}">
                  <a16:creationId xmlns:a16="http://schemas.microsoft.com/office/drawing/2014/main" id="{D82B8EF4-6437-4E1A-AD03-16A4CD1F5118}"/>
                </a:ext>
              </a:extLst>
            </p:cNvPr>
            <p:cNvSpPr/>
            <p:nvPr/>
          </p:nvSpPr>
          <p:spPr>
            <a:xfrm>
              <a:off x="9074015" y="2412717"/>
              <a:ext cx="210167" cy="565202"/>
            </a:xfrm>
            <a:custGeom>
              <a:avLst/>
              <a:gdLst/>
              <a:ahLst/>
              <a:cxnLst/>
              <a:rect l="0" t="0" r="0" b="0"/>
              <a:pathLst>
                <a:path>
                  <a:moveTo>
                    <a:pt x="0" y="0"/>
                  </a:moveTo>
                  <a:lnTo>
                    <a:pt x="0" y="282601"/>
                  </a:lnTo>
                  <a:lnTo>
                    <a:pt x="210167" y="282601"/>
                  </a:lnTo>
                  <a:lnTo>
                    <a:pt x="210167" y="565202"/>
                  </a:lnTo>
                </a:path>
              </a:pathLst>
            </a:custGeom>
            <a:noFill/>
          </p:spPr>
          <p:style>
            <a:lnRef idx="2">
              <a:schemeClr val="accent5">
                <a:shade val="60000"/>
                <a:hueOff val="0"/>
                <a:satOff val="0"/>
                <a:lumOff val="0"/>
                <a:alphaOff val="0"/>
              </a:schemeClr>
            </a:lnRef>
            <a:fillRef idx="0">
              <a:scrgbClr r="0" g="0" b="0"/>
            </a:fillRef>
            <a:effectRef idx="0">
              <a:schemeClr val="accent5">
                <a:hueOff val="0"/>
                <a:satOff val="0"/>
                <a:lumOff val="0"/>
                <a:alphaOff val="0"/>
              </a:schemeClr>
            </a:effectRef>
            <a:fontRef idx="minor">
              <a:schemeClr val="tx1">
                <a:hueOff val="0"/>
                <a:satOff val="0"/>
                <a:lumOff val="0"/>
                <a:alphaOff val="0"/>
              </a:schemeClr>
            </a:fontRef>
          </p:style>
        </p:sp>
        <p:sp>
          <p:nvSpPr>
            <p:cNvPr id="25" name="شكل حر: شكل 24">
              <a:extLst>
                <a:ext uri="{FF2B5EF4-FFF2-40B4-BE49-F238E27FC236}">
                  <a16:creationId xmlns:a16="http://schemas.microsoft.com/office/drawing/2014/main" id="{99087B27-CE68-AD8C-B9B8-07AD49A1FBB0}"/>
                </a:ext>
              </a:extLst>
            </p:cNvPr>
            <p:cNvSpPr/>
            <p:nvPr/>
          </p:nvSpPr>
          <p:spPr>
            <a:xfrm>
              <a:off x="4178789" y="6106585"/>
              <a:ext cx="3286355" cy="2525237"/>
            </a:xfrm>
            <a:custGeom>
              <a:avLst/>
              <a:gdLst/>
              <a:ahLst/>
              <a:cxnLst/>
              <a:rect l="0" t="0" r="0" b="0"/>
              <a:pathLst>
                <a:path>
                  <a:moveTo>
                    <a:pt x="0" y="0"/>
                  </a:moveTo>
                  <a:lnTo>
                    <a:pt x="0" y="2320432"/>
                  </a:lnTo>
                  <a:lnTo>
                    <a:pt x="313095" y="2320432"/>
                  </a:lnTo>
                </a:path>
              </a:pathLst>
            </a:custGeom>
            <a:noFill/>
          </p:spPr>
          <p:style>
            <a:lnRef idx="2">
              <a:schemeClr val="accent5">
                <a:shade val="80000"/>
                <a:hueOff val="0"/>
                <a:satOff val="0"/>
                <a:lumOff val="0"/>
                <a:alphaOff val="0"/>
              </a:schemeClr>
            </a:lnRef>
            <a:fillRef idx="0">
              <a:scrgbClr r="0" g="0" b="0"/>
            </a:fillRef>
            <a:effectRef idx="0">
              <a:schemeClr val="accent5">
                <a:hueOff val="0"/>
                <a:satOff val="0"/>
                <a:lumOff val="0"/>
                <a:alphaOff val="0"/>
              </a:schemeClr>
            </a:effectRef>
            <a:fontRef idx="minor">
              <a:schemeClr val="tx1">
                <a:hueOff val="0"/>
                <a:satOff val="0"/>
                <a:lumOff val="0"/>
                <a:alphaOff val="0"/>
              </a:schemeClr>
            </a:fontRef>
          </p:style>
          <p:txBody>
            <a:bodyPr/>
            <a:lstStyle/>
            <a:p>
              <a:endParaRPr lang="ar-SA" dirty="0"/>
            </a:p>
          </p:txBody>
        </p:sp>
        <p:sp>
          <p:nvSpPr>
            <p:cNvPr id="26" name="شكل حر: شكل 25">
              <a:extLst>
                <a:ext uri="{FF2B5EF4-FFF2-40B4-BE49-F238E27FC236}">
                  <a16:creationId xmlns:a16="http://schemas.microsoft.com/office/drawing/2014/main" id="{45C51A19-6873-078A-7268-8F7B878FB754}"/>
                </a:ext>
              </a:extLst>
            </p:cNvPr>
            <p:cNvSpPr/>
            <p:nvPr/>
          </p:nvSpPr>
          <p:spPr>
            <a:xfrm>
              <a:off x="4670389" y="4323639"/>
              <a:ext cx="91440" cy="565202"/>
            </a:xfrm>
            <a:custGeom>
              <a:avLst/>
              <a:gdLst/>
              <a:ahLst/>
              <a:cxnLst/>
              <a:rect l="0" t="0" r="0" b="0"/>
              <a:pathLst>
                <a:path>
                  <a:moveTo>
                    <a:pt x="45720" y="0"/>
                  </a:moveTo>
                  <a:lnTo>
                    <a:pt x="45720" y="565202"/>
                  </a:lnTo>
                </a:path>
              </a:pathLst>
            </a:custGeom>
            <a:noFill/>
          </p:spPr>
          <p:style>
            <a:lnRef idx="2">
              <a:schemeClr val="accent5">
                <a:shade val="80000"/>
                <a:hueOff val="0"/>
                <a:satOff val="0"/>
                <a:lumOff val="0"/>
                <a:alphaOff val="0"/>
              </a:schemeClr>
            </a:lnRef>
            <a:fillRef idx="0">
              <a:scrgbClr r="0" g="0" b="0"/>
            </a:fillRef>
            <a:effectRef idx="0">
              <a:schemeClr val="accent5">
                <a:hueOff val="0"/>
                <a:satOff val="0"/>
                <a:lumOff val="0"/>
                <a:alphaOff val="0"/>
              </a:schemeClr>
            </a:effectRef>
            <a:fontRef idx="minor">
              <a:schemeClr val="tx1">
                <a:hueOff val="0"/>
                <a:satOff val="0"/>
                <a:lumOff val="0"/>
                <a:alphaOff val="0"/>
              </a:schemeClr>
            </a:fontRef>
          </p:style>
        </p:sp>
        <p:sp>
          <p:nvSpPr>
            <p:cNvPr id="27" name="شكل حر: شكل 26">
              <a:extLst>
                <a:ext uri="{FF2B5EF4-FFF2-40B4-BE49-F238E27FC236}">
                  <a16:creationId xmlns:a16="http://schemas.microsoft.com/office/drawing/2014/main" id="{973C3C97-480C-2C80-2E1E-204F03714E09}"/>
                </a:ext>
              </a:extLst>
            </p:cNvPr>
            <p:cNvSpPr/>
            <p:nvPr/>
          </p:nvSpPr>
          <p:spPr>
            <a:xfrm>
              <a:off x="4716109" y="2412717"/>
              <a:ext cx="4357906" cy="565202"/>
            </a:xfrm>
            <a:custGeom>
              <a:avLst/>
              <a:gdLst/>
              <a:ahLst/>
              <a:cxnLst/>
              <a:rect l="0" t="0" r="0" b="0"/>
              <a:pathLst>
                <a:path>
                  <a:moveTo>
                    <a:pt x="4357906" y="0"/>
                  </a:moveTo>
                  <a:lnTo>
                    <a:pt x="4357906" y="282601"/>
                  </a:lnTo>
                  <a:lnTo>
                    <a:pt x="0" y="282601"/>
                  </a:lnTo>
                  <a:lnTo>
                    <a:pt x="0" y="565202"/>
                  </a:lnTo>
                </a:path>
              </a:pathLst>
            </a:custGeom>
            <a:noFill/>
          </p:spPr>
          <p:style>
            <a:lnRef idx="2">
              <a:schemeClr val="accent5">
                <a:shade val="60000"/>
                <a:hueOff val="0"/>
                <a:satOff val="0"/>
                <a:lumOff val="0"/>
                <a:alphaOff val="0"/>
              </a:schemeClr>
            </a:lnRef>
            <a:fillRef idx="0">
              <a:scrgbClr r="0" g="0" b="0"/>
            </a:fillRef>
            <a:effectRef idx="0">
              <a:schemeClr val="accent5">
                <a:hueOff val="0"/>
                <a:satOff val="0"/>
                <a:lumOff val="0"/>
                <a:alphaOff val="0"/>
              </a:schemeClr>
            </a:effectRef>
            <a:fontRef idx="minor">
              <a:schemeClr val="tx1">
                <a:hueOff val="0"/>
                <a:satOff val="0"/>
                <a:lumOff val="0"/>
                <a:alphaOff val="0"/>
              </a:schemeClr>
            </a:fontRef>
          </p:style>
        </p:sp>
        <p:sp>
          <p:nvSpPr>
            <p:cNvPr id="28" name="شكل حر: شكل 27">
              <a:extLst>
                <a:ext uri="{FF2B5EF4-FFF2-40B4-BE49-F238E27FC236}">
                  <a16:creationId xmlns:a16="http://schemas.microsoft.com/office/drawing/2014/main" id="{CCDFD4FB-1028-0B4D-CD15-6EF85C53CB18}"/>
                </a:ext>
              </a:extLst>
            </p:cNvPr>
            <p:cNvSpPr/>
            <p:nvPr/>
          </p:nvSpPr>
          <p:spPr>
            <a:xfrm>
              <a:off x="7031158" y="1066996"/>
              <a:ext cx="4085714" cy="1345720"/>
            </a:xfrm>
            <a:custGeom>
              <a:avLst/>
              <a:gdLst>
                <a:gd name="connsiteX0" fmla="*/ 0 w 4085714"/>
                <a:gd name="connsiteY0" fmla="*/ 0 h 1345720"/>
                <a:gd name="connsiteX1" fmla="*/ 4085714 w 4085714"/>
                <a:gd name="connsiteY1" fmla="*/ 0 h 1345720"/>
                <a:gd name="connsiteX2" fmla="*/ 4085714 w 4085714"/>
                <a:gd name="connsiteY2" fmla="*/ 1345720 h 1345720"/>
                <a:gd name="connsiteX3" fmla="*/ 0 w 4085714"/>
                <a:gd name="connsiteY3" fmla="*/ 1345720 h 1345720"/>
                <a:gd name="connsiteX4" fmla="*/ 0 w 4085714"/>
                <a:gd name="connsiteY4" fmla="*/ 0 h 13457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5714" h="1345720">
                  <a:moveTo>
                    <a:pt x="0" y="0"/>
                  </a:moveTo>
                  <a:lnTo>
                    <a:pt x="4085714" y="0"/>
                  </a:lnTo>
                  <a:lnTo>
                    <a:pt x="4085714" y="1345720"/>
                  </a:lnTo>
                  <a:lnTo>
                    <a:pt x="0" y="1345720"/>
                  </a:lnTo>
                  <a:lnTo>
                    <a:pt x="0" y="0"/>
                  </a:lnTo>
                  <a:close/>
                </a:path>
              </a:pathLst>
            </a:custGeom>
          </p:spPr>
          <p:style>
            <a:lnRef idx="2">
              <a:schemeClr val="accent5">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5240" tIns="15240" rIns="15240" bIns="15240" numCol="1" spcCol="1270" anchor="ctr" anchorCtr="0">
              <a:noAutofit/>
            </a:bodyPr>
            <a:lstStyle/>
            <a:p>
              <a:pPr marL="0" lvl="0" indent="0" algn="ctr" defTabSz="1066800" rtl="1">
                <a:lnSpc>
                  <a:spcPct val="90000"/>
                </a:lnSpc>
                <a:spcBef>
                  <a:spcPct val="0"/>
                </a:spcBef>
                <a:spcAft>
                  <a:spcPct val="35000"/>
                </a:spcAft>
                <a:buNone/>
              </a:pPr>
              <a:r>
                <a:rPr lang="en-US" sz="2400" b="1" kern="1200" dirty="0">
                  <a:solidFill>
                    <a:schemeClr val="accent2"/>
                  </a:solidFill>
                </a:rPr>
                <a:t>The autonomic nervous system </a:t>
              </a:r>
              <a:endParaRPr lang="ar-SA" sz="2400" b="1" kern="1200" dirty="0">
                <a:solidFill>
                  <a:schemeClr val="accent2"/>
                </a:solidFill>
              </a:endParaRPr>
            </a:p>
          </p:txBody>
        </p:sp>
        <p:sp>
          <p:nvSpPr>
            <p:cNvPr id="29" name="شكل حر: شكل 28">
              <a:extLst>
                <a:ext uri="{FF2B5EF4-FFF2-40B4-BE49-F238E27FC236}">
                  <a16:creationId xmlns:a16="http://schemas.microsoft.com/office/drawing/2014/main" id="{473AE90B-DA10-4597-EBAE-EE6507A11C42}"/>
                </a:ext>
              </a:extLst>
            </p:cNvPr>
            <p:cNvSpPr/>
            <p:nvPr/>
          </p:nvSpPr>
          <p:spPr>
            <a:xfrm>
              <a:off x="2947375" y="2977919"/>
              <a:ext cx="3537467" cy="1345720"/>
            </a:xfrm>
            <a:custGeom>
              <a:avLst/>
              <a:gdLst>
                <a:gd name="connsiteX0" fmla="*/ 0 w 3537467"/>
                <a:gd name="connsiteY0" fmla="*/ 0 h 1345720"/>
                <a:gd name="connsiteX1" fmla="*/ 3537467 w 3537467"/>
                <a:gd name="connsiteY1" fmla="*/ 0 h 1345720"/>
                <a:gd name="connsiteX2" fmla="*/ 3537467 w 3537467"/>
                <a:gd name="connsiteY2" fmla="*/ 1345720 h 1345720"/>
                <a:gd name="connsiteX3" fmla="*/ 0 w 3537467"/>
                <a:gd name="connsiteY3" fmla="*/ 1345720 h 1345720"/>
                <a:gd name="connsiteX4" fmla="*/ 0 w 3537467"/>
                <a:gd name="connsiteY4" fmla="*/ 0 h 13457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7467" h="1345720">
                  <a:moveTo>
                    <a:pt x="0" y="0"/>
                  </a:moveTo>
                  <a:lnTo>
                    <a:pt x="3537467" y="0"/>
                  </a:lnTo>
                  <a:lnTo>
                    <a:pt x="3537467" y="1345720"/>
                  </a:lnTo>
                  <a:lnTo>
                    <a:pt x="0" y="1345720"/>
                  </a:lnTo>
                  <a:lnTo>
                    <a:pt x="0" y="0"/>
                  </a:lnTo>
                  <a:close/>
                </a:path>
              </a:pathLst>
            </a:custGeom>
          </p:spPr>
          <p:style>
            <a:lnRef idx="2">
              <a:schemeClr val="accent5">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5240" tIns="15240" rIns="15240" bIns="15240" numCol="1" spcCol="1270" anchor="ctr" anchorCtr="0">
              <a:noAutofit/>
            </a:bodyPr>
            <a:lstStyle/>
            <a:p>
              <a:pPr marL="0" lvl="0" indent="0" algn="ctr" defTabSz="1066800" rtl="1">
                <a:lnSpc>
                  <a:spcPct val="90000"/>
                </a:lnSpc>
                <a:spcBef>
                  <a:spcPct val="0"/>
                </a:spcBef>
                <a:spcAft>
                  <a:spcPct val="35000"/>
                </a:spcAft>
                <a:buNone/>
              </a:pPr>
              <a:r>
                <a:rPr lang="en-US" sz="2400" kern="1200" dirty="0"/>
                <a:t> </a:t>
              </a:r>
              <a:r>
                <a:rPr lang="en-US" sz="2400" kern="1200" dirty="0">
                  <a:solidFill>
                    <a:schemeClr val="accent4"/>
                  </a:solidFill>
                </a:rPr>
                <a:t>The parasympathetic division </a:t>
              </a:r>
              <a:endParaRPr lang="ar-SA" sz="2400" kern="1200" dirty="0">
                <a:solidFill>
                  <a:schemeClr val="accent4"/>
                </a:solidFill>
              </a:endParaRPr>
            </a:p>
          </p:txBody>
        </p:sp>
        <p:sp>
          <p:nvSpPr>
            <p:cNvPr id="30" name="شكل حر: شكل 29">
              <a:extLst>
                <a:ext uri="{FF2B5EF4-FFF2-40B4-BE49-F238E27FC236}">
                  <a16:creationId xmlns:a16="http://schemas.microsoft.com/office/drawing/2014/main" id="{6F457C85-291D-210B-2542-03DEBCD697AA}"/>
                </a:ext>
              </a:extLst>
            </p:cNvPr>
            <p:cNvSpPr/>
            <p:nvPr/>
          </p:nvSpPr>
          <p:spPr>
            <a:xfrm>
              <a:off x="3370389" y="4888842"/>
              <a:ext cx="2691440" cy="1345720"/>
            </a:xfrm>
            <a:custGeom>
              <a:avLst/>
              <a:gdLst>
                <a:gd name="connsiteX0" fmla="*/ 0 w 2691440"/>
                <a:gd name="connsiteY0" fmla="*/ 0 h 1345720"/>
                <a:gd name="connsiteX1" fmla="*/ 2691440 w 2691440"/>
                <a:gd name="connsiteY1" fmla="*/ 0 h 1345720"/>
                <a:gd name="connsiteX2" fmla="*/ 2691440 w 2691440"/>
                <a:gd name="connsiteY2" fmla="*/ 1345720 h 1345720"/>
                <a:gd name="connsiteX3" fmla="*/ 0 w 2691440"/>
                <a:gd name="connsiteY3" fmla="*/ 1345720 h 1345720"/>
                <a:gd name="connsiteX4" fmla="*/ 0 w 2691440"/>
                <a:gd name="connsiteY4" fmla="*/ 0 h 13457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1440" h="1345720">
                  <a:moveTo>
                    <a:pt x="0" y="0"/>
                  </a:moveTo>
                  <a:lnTo>
                    <a:pt x="2691440" y="0"/>
                  </a:lnTo>
                  <a:lnTo>
                    <a:pt x="2691440" y="1345720"/>
                  </a:lnTo>
                  <a:lnTo>
                    <a:pt x="0" y="1345720"/>
                  </a:lnTo>
                  <a:lnTo>
                    <a:pt x="0" y="0"/>
                  </a:lnTo>
                  <a:close/>
                </a:path>
              </a:pathLst>
            </a:custGeom>
          </p:spPr>
          <p:style>
            <a:lnRef idx="2">
              <a:schemeClr val="accent5">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2700" tIns="12700" rIns="12700" bIns="12700" numCol="1" spcCol="1270" anchor="ctr" anchorCtr="0">
              <a:noAutofit/>
            </a:bodyPr>
            <a:lstStyle/>
            <a:p>
              <a:pPr marL="0" lvl="0" indent="0" algn="ctr" defTabSz="889000" rtl="1">
                <a:lnSpc>
                  <a:spcPct val="90000"/>
                </a:lnSpc>
                <a:spcBef>
                  <a:spcPct val="0"/>
                </a:spcBef>
                <a:spcAft>
                  <a:spcPct val="35000"/>
                </a:spcAft>
                <a:buNone/>
              </a:pPr>
              <a:r>
                <a:rPr lang="en-US" sz="2000" kern="1200" dirty="0"/>
                <a:t>primes the body for activities that gain and conserve energy for the body.</a:t>
              </a:r>
              <a:endParaRPr lang="ar-SA" sz="2000" kern="1200" dirty="0"/>
            </a:p>
          </p:txBody>
        </p:sp>
        <p:sp>
          <p:nvSpPr>
            <p:cNvPr id="31" name="شكل حر: شكل 30">
              <a:extLst>
                <a:ext uri="{FF2B5EF4-FFF2-40B4-BE49-F238E27FC236}">
                  <a16:creationId xmlns:a16="http://schemas.microsoft.com/office/drawing/2014/main" id="{E70D269E-6B78-7C34-4D44-4E63790E0771}"/>
                </a:ext>
              </a:extLst>
            </p:cNvPr>
            <p:cNvSpPr/>
            <p:nvPr/>
          </p:nvSpPr>
          <p:spPr>
            <a:xfrm>
              <a:off x="4520635" y="7452305"/>
              <a:ext cx="3286356" cy="1708082"/>
            </a:xfrm>
            <a:custGeom>
              <a:avLst/>
              <a:gdLst>
                <a:gd name="connsiteX0" fmla="*/ 0 w 3286356"/>
                <a:gd name="connsiteY0" fmla="*/ 0 h 1708082"/>
                <a:gd name="connsiteX1" fmla="*/ 3286356 w 3286356"/>
                <a:gd name="connsiteY1" fmla="*/ 0 h 1708082"/>
                <a:gd name="connsiteX2" fmla="*/ 3286356 w 3286356"/>
                <a:gd name="connsiteY2" fmla="*/ 1708082 h 1708082"/>
                <a:gd name="connsiteX3" fmla="*/ 0 w 3286356"/>
                <a:gd name="connsiteY3" fmla="*/ 1708082 h 1708082"/>
                <a:gd name="connsiteX4" fmla="*/ 0 w 3286356"/>
                <a:gd name="connsiteY4" fmla="*/ 0 h 1708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86356" h="1708082">
                  <a:moveTo>
                    <a:pt x="0" y="0"/>
                  </a:moveTo>
                  <a:lnTo>
                    <a:pt x="3286356" y="0"/>
                  </a:lnTo>
                  <a:lnTo>
                    <a:pt x="3286356" y="1708082"/>
                  </a:lnTo>
                  <a:lnTo>
                    <a:pt x="0" y="1708082"/>
                  </a:lnTo>
                  <a:lnTo>
                    <a:pt x="0" y="0"/>
                  </a:lnTo>
                  <a:close/>
                </a:path>
              </a:pathLst>
            </a:custGeom>
          </p:spPr>
          <p:style>
            <a:lnRef idx="2">
              <a:schemeClr val="accent5">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4605" tIns="14605" rIns="14605" bIns="14605" numCol="1" spcCol="1270" anchor="ctr" anchorCtr="0">
              <a:noAutofit/>
            </a:bodyPr>
            <a:lstStyle/>
            <a:p>
              <a:pPr marL="0" lvl="0" indent="0" algn="ctr" defTabSz="1022350" rtl="1">
                <a:lnSpc>
                  <a:spcPct val="90000"/>
                </a:lnSpc>
                <a:spcBef>
                  <a:spcPct val="0"/>
                </a:spcBef>
                <a:spcAft>
                  <a:spcPct val="35000"/>
                </a:spcAft>
                <a:buNone/>
              </a:pPr>
              <a:r>
                <a:rPr lang="en-US" sz="2300" kern="1200" dirty="0"/>
                <a:t>"rest and digest” stimulate the digestive organs, decrease the heart rate and increase glycogen production by liver. </a:t>
              </a:r>
              <a:endParaRPr lang="ar-SA" sz="2300" kern="1200" dirty="0"/>
            </a:p>
          </p:txBody>
        </p:sp>
        <p:sp>
          <p:nvSpPr>
            <p:cNvPr id="32" name="شكل حر: شكل 31">
              <a:extLst>
                <a:ext uri="{FF2B5EF4-FFF2-40B4-BE49-F238E27FC236}">
                  <a16:creationId xmlns:a16="http://schemas.microsoft.com/office/drawing/2014/main" id="{876D3A75-B673-B1BA-C992-48BDE48302AD}"/>
                </a:ext>
              </a:extLst>
            </p:cNvPr>
            <p:cNvSpPr/>
            <p:nvPr/>
          </p:nvSpPr>
          <p:spPr>
            <a:xfrm>
              <a:off x="7545661" y="2977919"/>
              <a:ext cx="3477044" cy="1345720"/>
            </a:xfrm>
            <a:custGeom>
              <a:avLst/>
              <a:gdLst>
                <a:gd name="connsiteX0" fmla="*/ 0 w 3477044"/>
                <a:gd name="connsiteY0" fmla="*/ 0 h 1345720"/>
                <a:gd name="connsiteX1" fmla="*/ 3477044 w 3477044"/>
                <a:gd name="connsiteY1" fmla="*/ 0 h 1345720"/>
                <a:gd name="connsiteX2" fmla="*/ 3477044 w 3477044"/>
                <a:gd name="connsiteY2" fmla="*/ 1345720 h 1345720"/>
                <a:gd name="connsiteX3" fmla="*/ 0 w 3477044"/>
                <a:gd name="connsiteY3" fmla="*/ 1345720 h 1345720"/>
                <a:gd name="connsiteX4" fmla="*/ 0 w 3477044"/>
                <a:gd name="connsiteY4" fmla="*/ 0 h 13457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77044" h="1345720">
                  <a:moveTo>
                    <a:pt x="0" y="0"/>
                  </a:moveTo>
                  <a:lnTo>
                    <a:pt x="3477044" y="0"/>
                  </a:lnTo>
                  <a:lnTo>
                    <a:pt x="3477044" y="1345720"/>
                  </a:lnTo>
                  <a:lnTo>
                    <a:pt x="0" y="1345720"/>
                  </a:lnTo>
                  <a:lnTo>
                    <a:pt x="0" y="0"/>
                  </a:lnTo>
                  <a:close/>
                </a:path>
              </a:pathLst>
            </a:custGeom>
          </p:spPr>
          <p:style>
            <a:lnRef idx="2">
              <a:schemeClr val="accent5">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5240" tIns="15240" rIns="15240" bIns="15240" numCol="1" spcCol="1270" anchor="ctr" anchorCtr="0">
              <a:noAutofit/>
            </a:bodyPr>
            <a:lstStyle/>
            <a:p>
              <a:pPr marL="0" lvl="0" indent="0" algn="ctr" defTabSz="1066800" rtl="1">
                <a:lnSpc>
                  <a:spcPct val="90000"/>
                </a:lnSpc>
                <a:spcBef>
                  <a:spcPct val="0"/>
                </a:spcBef>
                <a:spcAft>
                  <a:spcPct val="35000"/>
                </a:spcAft>
                <a:buNone/>
              </a:pPr>
              <a:r>
                <a:rPr lang="en-US" sz="2400" b="0" kern="1200" dirty="0">
                  <a:solidFill>
                    <a:schemeClr val="accent4"/>
                  </a:solidFill>
                </a:rPr>
                <a:t>The sympathetic division </a:t>
              </a:r>
              <a:endParaRPr lang="ar-SA" sz="2400" b="0" kern="1200" dirty="0">
                <a:solidFill>
                  <a:schemeClr val="accent4"/>
                </a:solidFill>
              </a:endParaRPr>
            </a:p>
          </p:txBody>
        </p:sp>
        <p:sp>
          <p:nvSpPr>
            <p:cNvPr id="33" name="شكل حر: شكل 32">
              <a:extLst>
                <a:ext uri="{FF2B5EF4-FFF2-40B4-BE49-F238E27FC236}">
                  <a16:creationId xmlns:a16="http://schemas.microsoft.com/office/drawing/2014/main" id="{E030D777-D994-0A42-93C4-5FE098359481}"/>
                </a:ext>
              </a:extLst>
            </p:cNvPr>
            <p:cNvSpPr/>
            <p:nvPr/>
          </p:nvSpPr>
          <p:spPr>
            <a:xfrm>
              <a:off x="7938463" y="4888842"/>
              <a:ext cx="2691440" cy="1345720"/>
            </a:xfrm>
            <a:custGeom>
              <a:avLst/>
              <a:gdLst>
                <a:gd name="connsiteX0" fmla="*/ 0 w 2691440"/>
                <a:gd name="connsiteY0" fmla="*/ 0 h 1345720"/>
                <a:gd name="connsiteX1" fmla="*/ 2691440 w 2691440"/>
                <a:gd name="connsiteY1" fmla="*/ 0 h 1345720"/>
                <a:gd name="connsiteX2" fmla="*/ 2691440 w 2691440"/>
                <a:gd name="connsiteY2" fmla="*/ 1345720 h 1345720"/>
                <a:gd name="connsiteX3" fmla="*/ 0 w 2691440"/>
                <a:gd name="connsiteY3" fmla="*/ 1345720 h 1345720"/>
                <a:gd name="connsiteX4" fmla="*/ 0 w 2691440"/>
                <a:gd name="connsiteY4" fmla="*/ 0 h 13457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1440" h="1345720">
                  <a:moveTo>
                    <a:pt x="0" y="0"/>
                  </a:moveTo>
                  <a:lnTo>
                    <a:pt x="2691440" y="0"/>
                  </a:lnTo>
                  <a:lnTo>
                    <a:pt x="2691440" y="1345720"/>
                  </a:lnTo>
                  <a:lnTo>
                    <a:pt x="0" y="1345720"/>
                  </a:lnTo>
                  <a:lnTo>
                    <a:pt x="0" y="0"/>
                  </a:lnTo>
                  <a:close/>
                </a:path>
              </a:pathLst>
            </a:custGeom>
          </p:spPr>
          <p:style>
            <a:lnRef idx="2">
              <a:schemeClr val="accent5">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2700" tIns="12700" rIns="12700" bIns="12700" numCol="1" spcCol="1270" anchor="ctr" anchorCtr="0">
              <a:noAutofit/>
            </a:bodyPr>
            <a:lstStyle/>
            <a:p>
              <a:pPr marL="0" lvl="0" indent="0" algn="ctr" defTabSz="889000" rtl="1">
                <a:lnSpc>
                  <a:spcPct val="90000"/>
                </a:lnSpc>
                <a:spcBef>
                  <a:spcPct val="0"/>
                </a:spcBef>
                <a:spcAft>
                  <a:spcPct val="35000"/>
                </a:spcAft>
                <a:buNone/>
              </a:pPr>
              <a:r>
                <a:rPr lang="en-US" sz="2000" kern="1200" dirty="0"/>
                <a:t>prepares the body for intense, energy-consuming activities.</a:t>
              </a:r>
              <a:endParaRPr lang="ar-SA" sz="2000" kern="1200" dirty="0"/>
            </a:p>
          </p:txBody>
        </p:sp>
        <p:sp>
          <p:nvSpPr>
            <p:cNvPr id="34" name="شكل حر: شكل 33">
              <a:extLst>
                <a:ext uri="{FF2B5EF4-FFF2-40B4-BE49-F238E27FC236}">
                  <a16:creationId xmlns:a16="http://schemas.microsoft.com/office/drawing/2014/main" id="{D9DBFD77-81FD-3A03-AC83-0EC59224B3EC}"/>
                </a:ext>
              </a:extLst>
            </p:cNvPr>
            <p:cNvSpPr/>
            <p:nvPr/>
          </p:nvSpPr>
          <p:spPr>
            <a:xfrm>
              <a:off x="9848706" y="7008296"/>
              <a:ext cx="4002871" cy="2420237"/>
            </a:xfrm>
            <a:custGeom>
              <a:avLst/>
              <a:gdLst>
                <a:gd name="connsiteX0" fmla="*/ 0 w 4002871"/>
                <a:gd name="connsiteY0" fmla="*/ 0 h 2420237"/>
                <a:gd name="connsiteX1" fmla="*/ 4002871 w 4002871"/>
                <a:gd name="connsiteY1" fmla="*/ 0 h 2420237"/>
                <a:gd name="connsiteX2" fmla="*/ 4002871 w 4002871"/>
                <a:gd name="connsiteY2" fmla="*/ 2420237 h 2420237"/>
                <a:gd name="connsiteX3" fmla="*/ 0 w 4002871"/>
                <a:gd name="connsiteY3" fmla="*/ 2420237 h 2420237"/>
                <a:gd name="connsiteX4" fmla="*/ 0 w 4002871"/>
                <a:gd name="connsiteY4" fmla="*/ 0 h 2420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2871" h="2420237">
                  <a:moveTo>
                    <a:pt x="0" y="0"/>
                  </a:moveTo>
                  <a:lnTo>
                    <a:pt x="4002871" y="0"/>
                  </a:lnTo>
                  <a:lnTo>
                    <a:pt x="4002871" y="2420237"/>
                  </a:lnTo>
                  <a:lnTo>
                    <a:pt x="0" y="2420237"/>
                  </a:lnTo>
                  <a:lnTo>
                    <a:pt x="0" y="0"/>
                  </a:lnTo>
                  <a:close/>
                </a:path>
              </a:pathLst>
            </a:custGeom>
          </p:spPr>
          <p:style>
            <a:lnRef idx="2">
              <a:schemeClr val="accent5">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2700" tIns="12700" rIns="12700" bIns="12700" numCol="1" spcCol="1270" anchor="ctr" anchorCtr="0">
              <a:noAutofit/>
            </a:bodyPr>
            <a:lstStyle/>
            <a:p>
              <a:pPr marL="0" lvl="0" indent="0" algn="ctr" defTabSz="889000" rtl="1">
                <a:lnSpc>
                  <a:spcPct val="90000"/>
                </a:lnSpc>
                <a:spcBef>
                  <a:spcPct val="0"/>
                </a:spcBef>
                <a:spcAft>
                  <a:spcPct val="35000"/>
                </a:spcAft>
                <a:buNone/>
              </a:pPr>
              <a:r>
                <a:rPr lang="en-US" sz="2000" kern="1200" dirty="0"/>
                <a:t>"fight or flight" Inhibit the digestive </a:t>
              </a:r>
              <a:r>
                <a:rPr lang="en-US" sz="2000" kern="1200" dirty="0" err="1"/>
                <a:t>organe</a:t>
              </a:r>
              <a:r>
                <a:rPr lang="en-US" sz="2000" kern="1200" dirty="0"/>
                <a:t>, increase the heart rate ,stimulate the release of glucose from the liver and induce the adrenal gland to secrete epinephrine and norepinephrine. </a:t>
              </a:r>
              <a:endParaRPr lang="ar-SA" sz="2000" kern="1200" dirty="0"/>
            </a:p>
          </p:txBody>
        </p:sp>
        <p:sp>
          <p:nvSpPr>
            <p:cNvPr id="35" name="شكل حر: شكل 34">
              <a:extLst>
                <a:ext uri="{FF2B5EF4-FFF2-40B4-BE49-F238E27FC236}">
                  <a16:creationId xmlns:a16="http://schemas.microsoft.com/office/drawing/2014/main" id="{7C76D4C9-4B63-8BA1-D174-489C087B0DF6}"/>
                </a:ext>
              </a:extLst>
            </p:cNvPr>
            <p:cNvSpPr/>
            <p:nvPr/>
          </p:nvSpPr>
          <p:spPr>
            <a:xfrm>
              <a:off x="11587908" y="2977919"/>
              <a:ext cx="3612747" cy="1345720"/>
            </a:xfrm>
            <a:custGeom>
              <a:avLst/>
              <a:gdLst>
                <a:gd name="connsiteX0" fmla="*/ 0 w 3612747"/>
                <a:gd name="connsiteY0" fmla="*/ 0 h 1345720"/>
                <a:gd name="connsiteX1" fmla="*/ 3612747 w 3612747"/>
                <a:gd name="connsiteY1" fmla="*/ 0 h 1345720"/>
                <a:gd name="connsiteX2" fmla="*/ 3612747 w 3612747"/>
                <a:gd name="connsiteY2" fmla="*/ 1345720 h 1345720"/>
                <a:gd name="connsiteX3" fmla="*/ 0 w 3612747"/>
                <a:gd name="connsiteY3" fmla="*/ 1345720 h 1345720"/>
                <a:gd name="connsiteX4" fmla="*/ 0 w 3612747"/>
                <a:gd name="connsiteY4" fmla="*/ 0 h 13457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12747" h="1345720">
                  <a:moveTo>
                    <a:pt x="0" y="0"/>
                  </a:moveTo>
                  <a:lnTo>
                    <a:pt x="3612747" y="0"/>
                  </a:lnTo>
                  <a:lnTo>
                    <a:pt x="3612747" y="1345720"/>
                  </a:lnTo>
                  <a:lnTo>
                    <a:pt x="0" y="1345720"/>
                  </a:lnTo>
                  <a:lnTo>
                    <a:pt x="0" y="0"/>
                  </a:lnTo>
                  <a:close/>
                </a:path>
              </a:pathLst>
            </a:custGeom>
          </p:spPr>
          <p:style>
            <a:lnRef idx="2">
              <a:schemeClr val="accent5">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5240" tIns="15240" rIns="15240" bIns="15240" numCol="1" spcCol="1270" anchor="ctr" anchorCtr="0">
              <a:noAutofit/>
            </a:bodyPr>
            <a:lstStyle/>
            <a:p>
              <a:pPr marL="0" lvl="0" indent="0" algn="ctr" defTabSz="1066800" rtl="1">
                <a:lnSpc>
                  <a:spcPct val="90000"/>
                </a:lnSpc>
                <a:spcBef>
                  <a:spcPct val="0"/>
                </a:spcBef>
                <a:spcAft>
                  <a:spcPct val="35000"/>
                </a:spcAft>
                <a:buNone/>
              </a:pPr>
              <a:r>
                <a:rPr lang="en-US" sz="2400" b="0" kern="1200" dirty="0">
                  <a:solidFill>
                    <a:schemeClr val="accent4"/>
                  </a:solidFill>
                </a:rPr>
                <a:t>The </a:t>
              </a:r>
              <a:r>
                <a:rPr lang="en-US" sz="2400" b="0" kern="1200" dirty="0">
                  <a:solidFill>
                    <a:schemeClr val="accent4"/>
                  </a:solidFill>
                  <a:latin typeface="Calibri"/>
                  <a:ea typeface="+mn-ea"/>
                  <a:cs typeface="+mn-cs"/>
                </a:rPr>
                <a:t>enteric</a:t>
              </a:r>
              <a:r>
                <a:rPr lang="en-US" sz="2400" b="0" kern="1200" dirty="0">
                  <a:solidFill>
                    <a:schemeClr val="accent4"/>
                  </a:solidFill>
                </a:rPr>
                <a:t> division </a:t>
              </a:r>
              <a:endParaRPr lang="ar-SA" sz="2400" b="0" kern="1200" dirty="0">
                <a:solidFill>
                  <a:schemeClr val="accent4"/>
                </a:solidFill>
              </a:endParaRPr>
            </a:p>
          </p:txBody>
        </p:sp>
        <p:sp>
          <p:nvSpPr>
            <p:cNvPr id="36" name="شكل حر: شكل 35">
              <a:extLst>
                <a:ext uri="{FF2B5EF4-FFF2-40B4-BE49-F238E27FC236}">
                  <a16:creationId xmlns:a16="http://schemas.microsoft.com/office/drawing/2014/main" id="{D217FEA7-18C0-1724-E8AF-5C9F11DD1981}"/>
                </a:ext>
              </a:extLst>
            </p:cNvPr>
            <p:cNvSpPr/>
            <p:nvPr/>
          </p:nvSpPr>
          <p:spPr>
            <a:xfrm>
              <a:off x="12491094" y="4888841"/>
              <a:ext cx="3076917" cy="1907439"/>
            </a:xfrm>
            <a:custGeom>
              <a:avLst/>
              <a:gdLst>
                <a:gd name="connsiteX0" fmla="*/ 0 w 3011452"/>
                <a:gd name="connsiteY0" fmla="*/ 0 h 1345720"/>
                <a:gd name="connsiteX1" fmla="*/ 3011452 w 3011452"/>
                <a:gd name="connsiteY1" fmla="*/ 0 h 1345720"/>
                <a:gd name="connsiteX2" fmla="*/ 3011452 w 3011452"/>
                <a:gd name="connsiteY2" fmla="*/ 1345720 h 1345720"/>
                <a:gd name="connsiteX3" fmla="*/ 0 w 3011452"/>
                <a:gd name="connsiteY3" fmla="*/ 1345720 h 1345720"/>
                <a:gd name="connsiteX4" fmla="*/ 0 w 3011452"/>
                <a:gd name="connsiteY4" fmla="*/ 0 h 13457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1452" h="1345720">
                  <a:moveTo>
                    <a:pt x="0" y="0"/>
                  </a:moveTo>
                  <a:lnTo>
                    <a:pt x="3011452" y="0"/>
                  </a:lnTo>
                  <a:lnTo>
                    <a:pt x="3011452" y="1345720"/>
                  </a:lnTo>
                  <a:lnTo>
                    <a:pt x="0" y="1345720"/>
                  </a:lnTo>
                  <a:lnTo>
                    <a:pt x="0" y="0"/>
                  </a:lnTo>
                  <a:close/>
                </a:path>
              </a:pathLst>
            </a:custGeom>
          </p:spPr>
          <p:style>
            <a:lnRef idx="2">
              <a:schemeClr val="accent5">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2700" tIns="12700" rIns="12700" bIns="12700" numCol="1" spcCol="1270" anchor="ctr" anchorCtr="0">
              <a:noAutofit/>
            </a:bodyPr>
            <a:lstStyle/>
            <a:p>
              <a:pPr marL="0" lvl="0" indent="0" algn="ctr" defTabSz="889000" rtl="1">
                <a:lnSpc>
                  <a:spcPct val="90000"/>
                </a:lnSpc>
                <a:spcBef>
                  <a:spcPct val="0"/>
                </a:spcBef>
                <a:spcAft>
                  <a:spcPct val="35000"/>
                </a:spcAft>
                <a:buNone/>
              </a:pPr>
              <a:r>
                <a:rPr lang="en-US" sz="2000" kern="1200" dirty="0"/>
                <a:t>consists of networks of neurons in the digestive tract, pancreas, and gallbladder </a:t>
              </a:r>
              <a:r>
                <a:rPr lang="en-US" sz="2000" dirty="0"/>
                <a:t>that </a:t>
              </a:r>
              <a:r>
                <a:rPr lang="en-US" sz="2000" kern="1200" dirty="0"/>
                <a:t>control secretion and the activity of smooth muscles that produce peristalsis. </a:t>
              </a:r>
              <a:endParaRPr lang="ar-SA" sz="2000" kern="1200" dirty="0"/>
            </a:p>
          </p:txBody>
        </p:sp>
      </p:grpSp>
      <p:sp>
        <p:nvSpPr>
          <p:cNvPr id="16" name="مربع نص 15">
            <a:extLst>
              <a:ext uri="{FF2B5EF4-FFF2-40B4-BE49-F238E27FC236}">
                <a16:creationId xmlns:a16="http://schemas.microsoft.com/office/drawing/2014/main" id="{F6A52EED-1EDE-442F-DBFE-66346597F05D}"/>
              </a:ext>
            </a:extLst>
          </p:cNvPr>
          <p:cNvSpPr txBox="1"/>
          <p:nvPr/>
        </p:nvSpPr>
        <p:spPr>
          <a:xfrm>
            <a:off x="3385781" y="8161386"/>
            <a:ext cx="12235218" cy="400110"/>
          </a:xfrm>
          <a:prstGeom prst="rect">
            <a:avLst/>
          </a:prstGeom>
          <a:noFill/>
        </p:spPr>
        <p:txBody>
          <a:bodyPr wrap="square">
            <a:spAutoFit/>
          </a:bodyPr>
          <a:lstStyle/>
          <a:p>
            <a:pPr lvl="0" rtl="1"/>
            <a:r>
              <a:rPr lang="en-US" sz="2000" b="1" dirty="0">
                <a:solidFill>
                  <a:srgbClr val="7030A0"/>
                </a:solidFill>
              </a:rPr>
              <a:t>example</a:t>
            </a:r>
            <a:endParaRPr lang="ar-SA" sz="2000" b="1" dirty="0">
              <a:solidFill>
                <a:srgbClr val="7030A0"/>
              </a:solidFill>
            </a:endParaRPr>
          </a:p>
        </p:txBody>
      </p:sp>
      <p:sp>
        <p:nvSpPr>
          <p:cNvPr id="17" name="مربع نص 16">
            <a:extLst>
              <a:ext uri="{FF2B5EF4-FFF2-40B4-BE49-F238E27FC236}">
                <a16:creationId xmlns:a16="http://schemas.microsoft.com/office/drawing/2014/main" id="{EA6F95CA-B505-D14C-98F8-5DBF1D088F07}"/>
              </a:ext>
            </a:extLst>
          </p:cNvPr>
          <p:cNvSpPr txBox="1"/>
          <p:nvPr/>
        </p:nvSpPr>
        <p:spPr>
          <a:xfrm>
            <a:off x="8686800" y="7942232"/>
            <a:ext cx="12235218" cy="400110"/>
          </a:xfrm>
          <a:prstGeom prst="rect">
            <a:avLst/>
          </a:prstGeom>
          <a:noFill/>
        </p:spPr>
        <p:txBody>
          <a:bodyPr wrap="square">
            <a:spAutoFit/>
          </a:bodyPr>
          <a:lstStyle/>
          <a:p>
            <a:pPr lvl="0" rtl="1"/>
            <a:r>
              <a:rPr lang="en-US" sz="2000" b="1" dirty="0">
                <a:solidFill>
                  <a:srgbClr val="7030A0"/>
                </a:solidFill>
              </a:rPr>
              <a:t>example</a:t>
            </a:r>
            <a:endParaRPr lang="ar-SA" b="1" dirty="0">
              <a:solidFill>
                <a:srgbClr val="7030A0"/>
              </a:solidFill>
            </a:endParaRPr>
          </a:p>
        </p:txBody>
      </p:sp>
    </p:spTree>
    <p:extLst>
      <p:ext uri="{BB962C8B-B14F-4D97-AF65-F5344CB8AC3E}">
        <p14:creationId xmlns:p14="http://schemas.microsoft.com/office/powerpoint/2010/main" val="195996141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59371" y="-5347558"/>
            <a:ext cx="6665510" cy="6664206"/>
          </a:xfrm>
          <a:prstGeom prst="rect">
            <a:avLst/>
          </a:prstGeom>
          <a:solidFill>
            <a:srgbClr val="005E62"/>
          </a:solidFill>
        </p:spPr>
      </p:sp>
      <p:sp>
        <p:nvSpPr>
          <p:cNvPr id="3" name="AutoShape 3"/>
          <p:cNvSpPr/>
          <p:nvPr/>
        </p:nvSpPr>
        <p:spPr>
          <a:xfrm rot="2700000">
            <a:off x="-4307359" y="507359"/>
            <a:ext cx="6665510" cy="50247"/>
          </a:xfrm>
          <a:prstGeom prst="rect">
            <a:avLst/>
          </a:prstGeom>
          <a:solidFill>
            <a:srgbClr val="005E62"/>
          </a:solidFill>
        </p:spPr>
      </p:sp>
      <p:pic>
        <p:nvPicPr>
          <p:cNvPr id="4" name="Picture 4"/>
          <p:cNvPicPr>
            <a:picLocks noChangeAspect="1"/>
          </p:cNvPicPr>
          <p:nvPr/>
        </p:nvPicPr>
        <p:blipFill>
          <a:blip r:embed="rId2"/>
          <a:srcRect t="13418"/>
          <a:stretch>
            <a:fillRect/>
          </a:stretch>
        </p:blipFill>
        <p:spPr>
          <a:xfrm>
            <a:off x="16237897" y="0"/>
            <a:ext cx="2042806" cy="1772236"/>
          </a:xfrm>
          <a:prstGeom prst="rect">
            <a:avLst/>
          </a:prstGeom>
        </p:spPr>
      </p:pic>
      <p:pic>
        <p:nvPicPr>
          <p:cNvPr id="6" name="صورة 5">
            <a:extLst>
              <a:ext uri="{FF2B5EF4-FFF2-40B4-BE49-F238E27FC236}">
                <a16:creationId xmlns:a16="http://schemas.microsoft.com/office/drawing/2014/main" id="{1243A8B4-C822-62E4-0F47-3BACB028B762}"/>
              </a:ext>
            </a:extLst>
          </p:cNvPr>
          <p:cNvPicPr>
            <a:picLocks noChangeAspect="1"/>
          </p:cNvPicPr>
          <p:nvPr/>
        </p:nvPicPr>
        <p:blipFill>
          <a:blip r:embed="rId3"/>
          <a:stretch>
            <a:fillRect/>
          </a:stretch>
        </p:blipFill>
        <p:spPr>
          <a:xfrm>
            <a:off x="4495800" y="719918"/>
            <a:ext cx="8663534" cy="9025200"/>
          </a:xfrm>
          <a:prstGeom prst="rect">
            <a:avLst/>
          </a:prstGeom>
        </p:spPr>
      </p:pic>
    </p:spTree>
    <p:extLst>
      <p:ext uri="{BB962C8B-B14F-4D97-AF65-F5344CB8AC3E}">
        <p14:creationId xmlns:p14="http://schemas.microsoft.com/office/powerpoint/2010/main" val="9808284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926545" y="-5713353"/>
            <a:ext cx="6665510" cy="6664206"/>
          </a:xfrm>
          <a:prstGeom prst="rect">
            <a:avLst/>
          </a:prstGeom>
          <a:solidFill>
            <a:srgbClr val="005E62"/>
          </a:solidFill>
        </p:spPr>
      </p:sp>
      <p:sp>
        <p:nvSpPr>
          <p:cNvPr id="3" name="AutoShape 3"/>
          <p:cNvSpPr/>
          <p:nvPr/>
        </p:nvSpPr>
        <p:spPr>
          <a:xfrm rot="2700000">
            <a:off x="10597558" y="-67986"/>
            <a:ext cx="6665510" cy="50247"/>
          </a:xfrm>
          <a:prstGeom prst="rect">
            <a:avLst/>
          </a:prstGeom>
          <a:solidFill>
            <a:srgbClr val="005E62"/>
          </a:solidFill>
        </p:spPr>
      </p:sp>
      <p:sp>
        <p:nvSpPr>
          <p:cNvPr id="4" name="AutoShape 4"/>
          <p:cNvSpPr/>
          <p:nvPr/>
        </p:nvSpPr>
        <p:spPr>
          <a:xfrm rot="2700000">
            <a:off x="-274591" y="8749507"/>
            <a:ext cx="43907" cy="3580261"/>
          </a:xfrm>
          <a:prstGeom prst="rect">
            <a:avLst/>
          </a:prstGeom>
          <a:solidFill>
            <a:srgbClr val="005E62"/>
          </a:solidFill>
        </p:spPr>
      </p:sp>
      <p:sp>
        <p:nvSpPr>
          <p:cNvPr id="5" name="AutoShape 5"/>
          <p:cNvSpPr/>
          <p:nvPr/>
        </p:nvSpPr>
        <p:spPr>
          <a:xfrm rot="2700000">
            <a:off x="-1975859" y="7508523"/>
            <a:ext cx="2489201" cy="2488714"/>
          </a:xfrm>
          <a:prstGeom prst="rect">
            <a:avLst/>
          </a:prstGeom>
          <a:solidFill>
            <a:srgbClr val="005E62"/>
          </a:solidFill>
        </p:spPr>
      </p:sp>
      <p:pic>
        <p:nvPicPr>
          <p:cNvPr id="6" name="Picture 6"/>
          <p:cNvPicPr>
            <a:picLocks noChangeAspect="1"/>
          </p:cNvPicPr>
          <p:nvPr/>
        </p:nvPicPr>
        <p:blipFill>
          <a:blip r:embed="rId2"/>
          <a:srcRect t="13418"/>
          <a:stretch>
            <a:fillRect/>
          </a:stretch>
        </p:blipFill>
        <p:spPr>
          <a:xfrm>
            <a:off x="7297" y="-42863"/>
            <a:ext cx="2042806" cy="1772236"/>
          </a:xfrm>
          <a:prstGeom prst="rect">
            <a:avLst/>
          </a:prstGeom>
        </p:spPr>
      </p:pic>
      <p:sp>
        <p:nvSpPr>
          <p:cNvPr id="8" name="مربع نص 7">
            <a:extLst>
              <a:ext uri="{FF2B5EF4-FFF2-40B4-BE49-F238E27FC236}">
                <a16:creationId xmlns:a16="http://schemas.microsoft.com/office/drawing/2014/main" id="{5D9E0B08-790F-D0FE-6A2A-5FC0BA4C10C6}"/>
              </a:ext>
            </a:extLst>
          </p:cNvPr>
          <p:cNvSpPr txBox="1"/>
          <p:nvPr/>
        </p:nvSpPr>
        <p:spPr>
          <a:xfrm>
            <a:off x="2971800" y="1729373"/>
            <a:ext cx="11215248" cy="1077218"/>
          </a:xfrm>
          <a:prstGeom prst="rect">
            <a:avLst/>
          </a:prstGeom>
          <a:noFill/>
        </p:spPr>
        <p:txBody>
          <a:bodyPr wrap="square">
            <a:spAutoFit/>
          </a:bodyPr>
          <a:lstStyle/>
          <a:p>
            <a:r>
              <a:rPr lang="en-US" sz="3200" dirty="0"/>
              <a:t>28.14 The vertebrate brain develops from three anterior bulges of the neural tube</a:t>
            </a:r>
            <a:endParaRPr lang="ar-SA" sz="3200" dirty="0"/>
          </a:p>
        </p:txBody>
      </p:sp>
      <p:sp>
        <p:nvSpPr>
          <p:cNvPr id="10" name="مربع نص 9">
            <a:extLst>
              <a:ext uri="{FF2B5EF4-FFF2-40B4-BE49-F238E27FC236}">
                <a16:creationId xmlns:a16="http://schemas.microsoft.com/office/drawing/2014/main" id="{96939875-4FD1-55BC-8DEA-11D04B5CEACC}"/>
              </a:ext>
            </a:extLst>
          </p:cNvPr>
          <p:cNvSpPr txBox="1"/>
          <p:nvPr/>
        </p:nvSpPr>
        <p:spPr>
          <a:xfrm>
            <a:off x="3276600" y="3467100"/>
            <a:ext cx="12235542" cy="4031873"/>
          </a:xfrm>
          <a:prstGeom prst="rect">
            <a:avLst/>
          </a:prstGeom>
          <a:noFill/>
        </p:spPr>
        <p:txBody>
          <a:bodyPr wrap="square">
            <a:spAutoFit/>
          </a:bodyPr>
          <a:lstStyle/>
          <a:p>
            <a:r>
              <a:rPr lang="en-US" sz="3200" dirty="0"/>
              <a:t>• The vertebrate brain evolved by the enlargement and subdivision of the </a:t>
            </a:r>
          </a:p>
          <a:p>
            <a:pPr lvl="1"/>
            <a:r>
              <a:rPr lang="en-US" sz="3200" dirty="0">
                <a:solidFill>
                  <a:srgbClr val="00B050"/>
                </a:solidFill>
              </a:rPr>
              <a:t>• forebrain </a:t>
            </a:r>
          </a:p>
          <a:p>
            <a:pPr lvl="1"/>
            <a:r>
              <a:rPr lang="en-US" sz="3200" dirty="0">
                <a:solidFill>
                  <a:srgbClr val="00B050"/>
                </a:solidFill>
              </a:rPr>
              <a:t>• midbrain </a:t>
            </a:r>
          </a:p>
          <a:p>
            <a:pPr lvl="1"/>
            <a:r>
              <a:rPr lang="en-US" sz="3200" dirty="0">
                <a:solidFill>
                  <a:srgbClr val="00B050"/>
                </a:solidFill>
              </a:rPr>
              <a:t>• hindbrain. </a:t>
            </a:r>
          </a:p>
          <a:p>
            <a:r>
              <a:rPr lang="en-US" sz="3200" dirty="0"/>
              <a:t>• In the course of vertebrate evolution, the </a:t>
            </a:r>
            <a:r>
              <a:rPr lang="en-US" sz="3200" dirty="0">
                <a:solidFill>
                  <a:srgbClr val="7030A0"/>
                </a:solidFill>
              </a:rPr>
              <a:t>forebrain</a:t>
            </a:r>
            <a:r>
              <a:rPr lang="en-US" sz="3200" dirty="0"/>
              <a:t> and </a:t>
            </a:r>
            <a:r>
              <a:rPr lang="en-US" sz="3200" dirty="0">
                <a:solidFill>
                  <a:srgbClr val="7030A0"/>
                </a:solidFill>
              </a:rPr>
              <a:t>hindbrain</a:t>
            </a:r>
            <a:r>
              <a:rPr lang="en-US" sz="3200" dirty="0"/>
              <a:t> gradually became subdivided structurally and functionally into specific regions.</a:t>
            </a:r>
            <a:endParaRPr lang="ar-SA" sz="3200" dirty="0"/>
          </a:p>
        </p:txBody>
      </p:sp>
    </p:spTree>
    <p:extLst>
      <p:ext uri="{BB962C8B-B14F-4D97-AF65-F5344CB8AC3E}">
        <p14:creationId xmlns:p14="http://schemas.microsoft.com/office/powerpoint/2010/main" val="33998250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926545" y="-5713353"/>
            <a:ext cx="6665510" cy="6664206"/>
          </a:xfrm>
          <a:prstGeom prst="rect">
            <a:avLst/>
          </a:prstGeom>
          <a:solidFill>
            <a:srgbClr val="005E62"/>
          </a:solidFill>
        </p:spPr>
      </p:sp>
      <p:sp>
        <p:nvSpPr>
          <p:cNvPr id="3" name="AutoShape 3"/>
          <p:cNvSpPr/>
          <p:nvPr/>
        </p:nvSpPr>
        <p:spPr>
          <a:xfrm rot="2700000">
            <a:off x="10597558" y="-67986"/>
            <a:ext cx="6665510" cy="50247"/>
          </a:xfrm>
          <a:prstGeom prst="rect">
            <a:avLst/>
          </a:prstGeom>
          <a:solidFill>
            <a:srgbClr val="005E62"/>
          </a:solidFill>
        </p:spPr>
      </p:sp>
      <p:sp>
        <p:nvSpPr>
          <p:cNvPr id="4" name="AutoShape 4"/>
          <p:cNvSpPr/>
          <p:nvPr/>
        </p:nvSpPr>
        <p:spPr>
          <a:xfrm rot="2700000">
            <a:off x="-274591" y="8749507"/>
            <a:ext cx="43907" cy="3580261"/>
          </a:xfrm>
          <a:prstGeom prst="rect">
            <a:avLst/>
          </a:prstGeom>
          <a:solidFill>
            <a:srgbClr val="005E62"/>
          </a:solidFill>
        </p:spPr>
      </p:sp>
      <p:sp>
        <p:nvSpPr>
          <p:cNvPr id="5" name="AutoShape 5"/>
          <p:cNvSpPr/>
          <p:nvPr/>
        </p:nvSpPr>
        <p:spPr>
          <a:xfrm rot="2700000">
            <a:off x="-1975859" y="7508523"/>
            <a:ext cx="2489201" cy="2488714"/>
          </a:xfrm>
          <a:prstGeom prst="rect">
            <a:avLst/>
          </a:prstGeom>
          <a:solidFill>
            <a:srgbClr val="005E62"/>
          </a:solidFill>
        </p:spPr>
      </p:sp>
      <p:pic>
        <p:nvPicPr>
          <p:cNvPr id="6" name="Picture 6"/>
          <p:cNvPicPr>
            <a:picLocks noChangeAspect="1"/>
          </p:cNvPicPr>
          <p:nvPr/>
        </p:nvPicPr>
        <p:blipFill>
          <a:blip r:embed="rId2"/>
          <a:srcRect t="13418"/>
          <a:stretch>
            <a:fillRect/>
          </a:stretch>
        </p:blipFill>
        <p:spPr>
          <a:xfrm>
            <a:off x="7297" y="-42863"/>
            <a:ext cx="2042806" cy="1772236"/>
          </a:xfrm>
          <a:prstGeom prst="rect">
            <a:avLst/>
          </a:prstGeom>
        </p:spPr>
      </p:pic>
      <p:pic>
        <p:nvPicPr>
          <p:cNvPr id="7" name="صورة 6">
            <a:extLst>
              <a:ext uri="{FF2B5EF4-FFF2-40B4-BE49-F238E27FC236}">
                <a16:creationId xmlns:a16="http://schemas.microsoft.com/office/drawing/2014/main" id="{E4A09683-40D5-A387-C13D-82F8564242A6}"/>
              </a:ext>
            </a:extLst>
          </p:cNvPr>
          <p:cNvPicPr>
            <a:picLocks noChangeAspect="1"/>
          </p:cNvPicPr>
          <p:nvPr/>
        </p:nvPicPr>
        <p:blipFill>
          <a:blip r:embed="rId3"/>
          <a:stretch>
            <a:fillRect/>
          </a:stretch>
        </p:blipFill>
        <p:spPr>
          <a:xfrm>
            <a:off x="5183708" y="306655"/>
            <a:ext cx="7362825" cy="8951645"/>
          </a:xfrm>
          <a:prstGeom prst="rect">
            <a:avLst/>
          </a:prstGeom>
        </p:spPr>
      </p:pic>
    </p:spTree>
    <p:extLst>
      <p:ext uri="{BB962C8B-B14F-4D97-AF65-F5344CB8AC3E}">
        <p14:creationId xmlns:p14="http://schemas.microsoft.com/office/powerpoint/2010/main" val="264800561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926545" y="-5713353"/>
            <a:ext cx="6665510" cy="6664206"/>
          </a:xfrm>
          <a:prstGeom prst="rect">
            <a:avLst/>
          </a:prstGeom>
          <a:solidFill>
            <a:srgbClr val="D9D9D9"/>
          </a:solidFill>
        </p:spPr>
      </p:sp>
      <p:sp>
        <p:nvSpPr>
          <p:cNvPr id="3" name="AutoShape 3"/>
          <p:cNvSpPr/>
          <p:nvPr/>
        </p:nvSpPr>
        <p:spPr>
          <a:xfrm rot="2700000">
            <a:off x="10597558" y="-67986"/>
            <a:ext cx="6665510" cy="50247"/>
          </a:xfrm>
          <a:prstGeom prst="rect">
            <a:avLst/>
          </a:prstGeom>
          <a:solidFill>
            <a:srgbClr val="D9D9D9"/>
          </a:solidFill>
        </p:spPr>
      </p:sp>
      <p:sp>
        <p:nvSpPr>
          <p:cNvPr id="4" name="AutoShape 4"/>
          <p:cNvSpPr/>
          <p:nvPr/>
        </p:nvSpPr>
        <p:spPr>
          <a:xfrm rot="2700000">
            <a:off x="-274591" y="8749507"/>
            <a:ext cx="43907" cy="3580261"/>
          </a:xfrm>
          <a:prstGeom prst="rect">
            <a:avLst/>
          </a:prstGeom>
          <a:solidFill>
            <a:srgbClr val="D9D9D9"/>
          </a:solidFill>
        </p:spPr>
      </p:sp>
      <p:sp>
        <p:nvSpPr>
          <p:cNvPr id="5" name="AutoShape 5"/>
          <p:cNvSpPr/>
          <p:nvPr/>
        </p:nvSpPr>
        <p:spPr>
          <a:xfrm rot="2700000">
            <a:off x="-1975859" y="7508523"/>
            <a:ext cx="2489201" cy="2488714"/>
          </a:xfrm>
          <a:prstGeom prst="rect">
            <a:avLst/>
          </a:prstGeom>
          <a:solidFill>
            <a:srgbClr val="D9D9D9"/>
          </a:solidFill>
        </p:spPr>
      </p:sp>
      <p:pic>
        <p:nvPicPr>
          <p:cNvPr id="6" name="Picture 6"/>
          <p:cNvPicPr>
            <a:picLocks noChangeAspect="1"/>
          </p:cNvPicPr>
          <p:nvPr/>
        </p:nvPicPr>
        <p:blipFill>
          <a:blip r:embed="rId2"/>
          <a:srcRect t="13418"/>
          <a:stretch>
            <a:fillRect/>
          </a:stretch>
        </p:blipFill>
        <p:spPr>
          <a:xfrm>
            <a:off x="16199325" y="-76296"/>
            <a:ext cx="2042806" cy="1772236"/>
          </a:xfrm>
          <a:prstGeom prst="rect">
            <a:avLst/>
          </a:prstGeom>
        </p:spPr>
      </p:pic>
      <p:sp>
        <p:nvSpPr>
          <p:cNvPr id="8" name="مربع نص 7">
            <a:extLst>
              <a:ext uri="{FF2B5EF4-FFF2-40B4-BE49-F238E27FC236}">
                <a16:creationId xmlns:a16="http://schemas.microsoft.com/office/drawing/2014/main" id="{74B48920-DBCF-9791-1975-8506F93F3073}"/>
              </a:ext>
            </a:extLst>
          </p:cNvPr>
          <p:cNvSpPr txBox="1"/>
          <p:nvPr/>
        </p:nvSpPr>
        <p:spPr>
          <a:xfrm>
            <a:off x="3352800" y="3314700"/>
            <a:ext cx="12235542" cy="3046988"/>
          </a:xfrm>
          <a:prstGeom prst="rect">
            <a:avLst/>
          </a:prstGeom>
          <a:noFill/>
        </p:spPr>
        <p:txBody>
          <a:bodyPr wrap="square">
            <a:spAutoFit/>
          </a:bodyPr>
          <a:lstStyle/>
          <a:p>
            <a:r>
              <a:rPr lang="en-US" sz="3200" dirty="0"/>
              <a:t>In birds and mammals, the cerebrum </a:t>
            </a:r>
          </a:p>
          <a:p>
            <a:pPr lvl="1"/>
            <a:r>
              <a:rPr lang="en-US" sz="3200" dirty="0"/>
              <a:t>• is much larger and </a:t>
            </a:r>
          </a:p>
          <a:p>
            <a:pPr lvl="1"/>
            <a:r>
              <a:rPr lang="en-US" sz="3200" dirty="0"/>
              <a:t>• correlates with their sophisticated behavior. </a:t>
            </a:r>
          </a:p>
          <a:p>
            <a:pPr lvl="1"/>
            <a:r>
              <a:rPr lang="en-US" sz="3200" dirty="0"/>
              <a:t>• The cerebrum’s outer region called(cerebral cortex) </a:t>
            </a:r>
          </a:p>
          <a:p>
            <a:pPr lvl="1"/>
            <a:r>
              <a:rPr lang="en-US" sz="3200" dirty="0"/>
              <a:t>• enlarges during mammalian brain development and </a:t>
            </a:r>
          </a:p>
          <a:p>
            <a:pPr lvl="2"/>
            <a:r>
              <a:rPr lang="en-US" sz="3200" dirty="0"/>
              <a:t>• is vital for perception, voluntary movement, and learning</a:t>
            </a:r>
            <a:endParaRPr lang="ar-SA" sz="3200" dirty="0"/>
          </a:p>
        </p:txBody>
      </p:sp>
    </p:spTree>
    <p:extLst>
      <p:ext uri="{BB962C8B-B14F-4D97-AF65-F5344CB8AC3E}">
        <p14:creationId xmlns:p14="http://schemas.microsoft.com/office/powerpoint/2010/main" val="198514107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926545" y="-5713353"/>
            <a:ext cx="6665510" cy="6664206"/>
          </a:xfrm>
          <a:prstGeom prst="rect">
            <a:avLst/>
          </a:prstGeom>
          <a:solidFill>
            <a:srgbClr val="005E62"/>
          </a:solidFill>
        </p:spPr>
      </p:sp>
      <p:sp>
        <p:nvSpPr>
          <p:cNvPr id="3" name="AutoShape 3"/>
          <p:cNvSpPr/>
          <p:nvPr/>
        </p:nvSpPr>
        <p:spPr>
          <a:xfrm rot="2700000">
            <a:off x="10597558" y="-67986"/>
            <a:ext cx="6665510" cy="50247"/>
          </a:xfrm>
          <a:prstGeom prst="rect">
            <a:avLst/>
          </a:prstGeom>
          <a:solidFill>
            <a:srgbClr val="005E62"/>
          </a:solidFill>
        </p:spPr>
      </p:sp>
      <p:sp>
        <p:nvSpPr>
          <p:cNvPr id="4" name="AutoShape 4"/>
          <p:cNvSpPr/>
          <p:nvPr/>
        </p:nvSpPr>
        <p:spPr>
          <a:xfrm rot="2700000">
            <a:off x="-274591" y="8749507"/>
            <a:ext cx="43907" cy="3580261"/>
          </a:xfrm>
          <a:prstGeom prst="rect">
            <a:avLst/>
          </a:prstGeom>
          <a:solidFill>
            <a:srgbClr val="005E62"/>
          </a:solidFill>
        </p:spPr>
      </p:sp>
      <p:sp>
        <p:nvSpPr>
          <p:cNvPr id="5" name="AutoShape 5"/>
          <p:cNvSpPr/>
          <p:nvPr/>
        </p:nvSpPr>
        <p:spPr>
          <a:xfrm rot="2700000">
            <a:off x="-1975859" y="7508523"/>
            <a:ext cx="2489201" cy="2488714"/>
          </a:xfrm>
          <a:prstGeom prst="rect">
            <a:avLst/>
          </a:prstGeom>
          <a:solidFill>
            <a:srgbClr val="005E62"/>
          </a:solidFill>
        </p:spPr>
      </p:sp>
      <p:pic>
        <p:nvPicPr>
          <p:cNvPr id="6" name="Picture 6"/>
          <p:cNvPicPr>
            <a:picLocks noChangeAspect="1"/>
          </p:cNvPicPr>
          <p:nvPr/>
        </p:nvPicPr>
        <p:blipFill>
          <a:blip r:embed="rId2"/>
          <a:srcRect t="13418"/>
          <a:stretch>
            <a:fillRect/>
          </a:stretch>
        </p:blipFill>
        <p:spPr>
          <a:xfrm>
            <a:off x="7297" y="-42863"/>
            <a:ext cx="2042806" cy="1772236"/>
          </a:xfrm>
          <a:prstGeom prst="rect">
            <a:avLst/>
          </a:prstGeom>
        </p:spPr>
      </p:pic>
      <p:sp>
        <p:nvSpPr>
          <p:cNvPr id="8" name="مربع نص 7">
            <a:extLst>
              <a:ext uri="{FF2B5EF4-FFF2-40B4-BE49-F238E27FC236}">
                <a16:creationId xmlns:a16="http://schemas.microsoft.com/office/drawing/2014/main" id="{C5F8CE95-5AED-77BF-2C69-492AF2F44E4B}"/>
              </a:ext>
            </a:extLst>
          </p:cNvPr>
          <p:cNvSpPr txBox="1"/>
          <p:nvPr/>
        </p:nvSpPr>
        <p:spPr>
          <a:xfrm>
            <a:off x="6858000" y="4991100"/>
            <a:ext cx="12235542" cy="707886"/>
          </a:xfrm>
          <a:prstGeom prst="rect">
            <a:avLst/>
          </a:prstGeom>
          <a:noFill/>
        </p:spPr>
        <p:txBody>
          <a:bodyPr wrap="square">
            <a:spAutoFit/>
          </a:bodyPr>
          <a:lstStyle/>
          <a:p>
            <a:r>
              <a:rPr lang="en-US" sz="4000" dirty="0"/>
              <a:t>The Human Brain</a:t>
            </a:r>
            <a:endParaRPr lang="ar-SA" sz="4000" dirty="0"/>
          </a:p>
        </p:txBody>
      </p:sp>
    </p:spTree>
    <p:extLst>
      <p:ext uri="{BB962C8B-B14F-4D97-AF65-F5344CB8AC3E}">
        <p14:creationId xmlns:p14="http://schemas.microsoft.com/office/powerpoint/2010/main" val="425364420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59371" y="-5347558"/>
            <a:ext cx="6665510" cy="6664206"/>
          </a:xfrm>
          <a:prstGeom prst="rect">
            <a:avLst/>
          </a:prstGeom>
          <a:solidFill>
            <a:srgbClr val="005E62"/>
          </a:solidFill>
        </p:spPr>
      </p:sp>
      <p:sp>
        <p:nvSpPr>
          <p:cNvPr id="3" name="AutoShape 3"/>
          <p:cNvSpPr/>
          <p:nvPr/>
        </p:nvSpPr>
        <p:spPr>
          <a:xfrm rot="2700000">
            <a:off x="-4307359" y="507359"/>
            <a:ext cx="6665510" cy="50247"/>
          </a:xfrm>
          <a:prstGeom prst="rect">
            <a:avLst/>
          </a:prstGeom>
          <a:solidFill>
            <a:srgbClr val="005E62"/>
          </a:solidFill>
        </p:spPr>
      </p:sp>
      <p:pic>
        <p:nvPicPr>
          <p:cNvPr id="4" name="Picture 4"/>
          <p:cNvPicPr>
            <a:picLocks noChangeAspect="1"/>
          </p:cNvPicPr>
          <p:nvPr/>
        </p:nvPicPr>
        <p:blipFill>
          <a:blip r:embed="rId2"/>
          <a:srcRect t="13418"/>
          <a:stretch>
            <a:fillRect/>
          </a:stretch>
        </p:blipFill>
        <p:spPr>
          <a:xfrm>
            <a:off x="16237897" y="0"/>
            <a:ext cx="2042806" cy="1772236"/>
          </a:xfrm>
          <a:prstGeom prst="rect">
            <a:avLst/>
          </a:prstGeom>
        </p:spPr>
      </p:pic>
      <p:sp>
        <p:nvSpPr>
          <p:cNvPr id="6" name="مربع نص 5">
            <a:extLst>
              <a:ext uri="{FF2B5EF4-FFF2-40B4-BE49-F238E27FC236}">
                <a16:creationId xmlns:a16="http://schemas.microsoft.com/office/drawing/2014/main" id="{F9D0657C-D0A2-6316-FDDD-2D244693BA3A}"/>
              </a:ext>
            </a:extLst>
          </p:cNvPr>
          <p:cNvSpPr txBox="1"/>
          <p:nvPr/>
        </p:nvSpPr>
        <p:spPr>
          <a:xfrm>
            <a:off x="3429000" y="2233801"/>
            <a:ext cx="10822780" cy="584775"/>
          </a:xfrm>
          <a:prstGeom prst="rect">
            <a:avLst/>
          </a:prstGeom>
          <a:noFill/>
        </p:spPr>
        <p:txBody>
          <a:bodyPr wrap="square">
            <a:spAutoFit/>
          </a:bodyPr>
          <a:lstStyle/>
          <a:p>
            <a:r>
              <a:rPr lang="en-US" sz="3200" dirty="0"/>
              <a:t>28.15 The structure of a living supercomputer: The human brain</a:t>
            </a:r>
            <a:endParaRPr lang="ar-SA" sz="3200" dirty="0"/>
          </a:p>
        </p:txBody>
      </p:sp>
      <p:sp>
        <p:nvSpPr>
          <p:cNvPr id="8" name="مربع نص 7">
            <a:extLst>
              <a:ext uri="{FF2B5EF4-FFF2-40B4-BE49-F238E27FC236}">
                <a16:creationId xmlns:a16="http://schemas.microsoft.com/office/drawing/2014/main" id="{277C08D9-42CC-E867-BF7B-F09C6EEE8AED}"/>
              </a:ext>
            </a:extLst>
          </p:cNvPr>
          <p:cNvSpPr txBox="1"/>
          <p:nvPr/>
        </p:nvSpPr>
        <p:spPr>
          <a:xfrm>
            <a:off x="3200400" y="3619500"/>
            <a:ext cx="10822780" cy="3046988"/>
          </a:xfrm>
          <a:prstGeom prst="rect">
            <a:avLst/>
          </a:prstGeom>
          <a:noFill/>
        </p:spPr>
        <p:txBody>
          <a:bodyPr wrap="square">
            <a:spAutoFit/>
          </a:bodyPr>
          <a:lstStyle/>
          <a:p>
            <a:r>
              <a:rPr lang="en-US" sz="3200" dirty="0"/>
              <a:t>• The human brain is </a:t>
            </a:r>
          </a:p>
          <a:p>
            <a:r>
              <a:rPr lang="en-US" sz="3200" dirty="0"/>
              <a:t>• more powerful than the most sophisticated computer and </a:t>
            </a:r>
          </a:p>
          <a:p>
            <a:r>
              <a:rPr lang="en-US" sz="3200" dirty="0"/>
              <a:t>• composed of three main parts: </a:t>
            </a:r>
          </a:p>
          <a:p>
            <a:pPr marL="514350" indent="-514350">
              <a:buAutoNum type="arabicPeriod"/>
            </a:pPr>
            <a:r>
              <a:rPr lang="en-US" sz="3200" dirty="0">
                <a:solidFill>
                  <a:srgbClr val="00B050"/>
                </a:solidFill>
              </a:rPr>
              <a:t>forebrain, </a:t>
            </a:r>
          </a:p>
          <a:p>
            <a:r>
              <a:rPr lang="en-US" sz="3200" dirty="0">
                <a:solidFill>
                  <a:srgbClr val="00B050"/>
                </a:solidFill>
              </a:rPr>
              <a:t>2. midbrain, and </a:t>
            </a:r>
          </a:p>
          <a:p>
            <a:r>
              <a:rPr lang="en-US" sz="3200" dirty="0">
                <a:solidFill>
                  <a:srgbClr val="00B050"/>
                </a:solidFill>
              </a:rPr>
              <a:t>3. hindbrain. </a:t>
            </a:r>
          </a:p>
        </p:txBody>
      </p:sp>
    </p:spTree>
    <p:extLst>
      <p:ext uri="{BB962C8B-B14F-4D97-AF65-F5344CB8AC3E}">
        <p14:creationId xmlns:p14="http://schemas.microsoft.com/office/powerpoint/2010/main" val="208192925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1328966">
            <a:off x="-3254626" y="548651"/>
            <a:ext cx="4335434" cy="5593352"/>
          </a:xfrm>
          <a:prstGeom prst="rect">
            <a:avLst/>
          </a:prstGeom>
          <a:solidFill>
            <a:srgbClr val="005E62"/>
          </a:solidFill>
        </p:spPr>
      </p:sp>
      <p:sp>
        <p:nvSpPr>
          <p:cNvPr id="3" name="AutoShape 3"/>
          <p:cNvSpPr/>
          <p:nvPr/>
        </p:nvSpPr>
        <p:spPr>
          <a:xfrm rot="2700000">
            <a:off x="14429240" y="8667638"/>
            <a:ext cx="4725548" cy="4724623"/>
          </a:xfrm>
          <a:prstGeom prst="rect">
            <a:avLst/>
          </a:prstGeom>
          <a:solidFill>
            <a:srgbClr val="005E62"/>
          </a:solidFill>
        </p:spPr>
      </p:sp>
      <p:sp>
        <p:nvSpPr>
          <p:cNvPr id="4" name="AutoShape 4"/>
          <p:cNvSpPr/>
          <p:nvPr/>
        </p:nvSpPr>
        <p:spPr>
          <a:xfrm rot="2700000">
            <a:off x="4090085" y="-1911813"/>
            <a:ext cx="88939" cy="3999759"/>
          </a:xfrm>
          <a:prstGeom prst="rect">
            <a:avLst/>
          </a:prstGeom>
          <a:solidFill>
            <a:srgbClr val="005E62"/>
          </a:solidFill>
        </p:spPr>
      </p:sp>
      <p:sp>
        <p:nvSpPr>
          <p:cNvPr id="5" name="AutoShape 5"/>
          <p:cNvSpPr/>
          <p:nvPr/>
        </p:nvSpPr>
        <p:spPr>
          <a:xfrm rot="2700000">
            <a:off x="-3700111" y="-4153402"/>
            <a:ext cx="6665510" cy="6664206"/>
          </a:xfrm>
          <a:prstGeom prst="rect">
            <a:avLst/>
          </a:prstGeom>
          <a:solidFill>
            <a:srgbClr val="D9D9D9"/>
          </a:solidFill>
        </p:spPr>
      </p:sp>
      <p:pic>
        <p:nvPicPr>
          <p:cNvPr id="6" name="Picture 6"/>
          <p:cNvPicPr>
            <a:picLocks noChangeAspect="1"/>
          </p:cNvPicPr>
          <p:nvPr/>
        </p:nvPicPr>
        <p:blipFill>
          <a:blip r:embed="rId2"/>
          <a:srcRect t="13418"/>
          <a:stretch>
            <a:fillRect/>
          </a:stretch>
        </p:blipFill>
        <p:spPr>
          <a:xfrm>
            <a:off x="0" y="0"/>
            <a:ext cx="2042806" cy="1772236"/>
          </a:xfrm>
          <a:prstGeom prst="rect">
            <a:avLst/>
          </a:prstGeom>
        </p:spPr>
      </p:pic>
      <p:pic>
        <p:nvPicPr>
          <p:cNvPr id="9" name="صورة 8">
            <a:extLst>
              <a:ext uri="{FF2B5EF4-FFF2-40B4-BE49-F238E27FC236}">
                <a16:creationId xmlns:a16="http://schemas.microsoft.com/office/drawing/2014/main" id="{08A4CE79-3F9C-EC0D-2A77-D27F8CDA785B}"/>
              </a:ext>
            </a:extLst>
          </p:cNvPr>
          <p:cNvPicPr>
            <a:picLocks noChangeAspect="1"/>
          </p:cNvPicPr>
          <p:nvPr/>
        </p:nvPicPr>
        <p:blipFill>
          <a:blip r:embed="rId3"/>
          <a:stretch>
            <a:fillRect/>
          </a:stretch>
        </p:blipFill>
        <p:spPr>
          <a:xfrm>
            <a:off x="4872384" y="2560753"/>
            <a:ext cx="8578490" cy="6298891"/>
          </a:xfrm>
          <a:prstGeom prst="rect">
            <a:avLst/>
          </a:prstGeom>
        </p:spPr>
      </p:pic>
      <p:sp>
        <p:nvSpPr>
          <p:cNvPr id="11" name="مربع نص 10">
            <a:extLst>
              <a:ext uri="{FF2B5EF4-FFF2-40B4-BE49-F238E27FC236}">
                <a16:creationId xmlns:a16="http://schemas.microsoft.com/office/drawing/2014/main" id="{24B61DA1-09BC-74B6-6A9C-43F37CFD0D20}"/>
              </a:ext>
            </a:extLst>
          </p:cNvPr>
          <p:cNvSpPr txBox="1"/>
          <p:nvPr/>
        </p:nvSpPr>
        <p:spPr>
          <a:xfrm>
            <a:off x="2438400" y="2076503"/>
            <a:ext cx="13792200" cy="523220"/>
          </a:xfrm>
          <a:prstGeom prst="rect">
            <a:avLst/>
          </a:prstGeom>
          <a:noFill/>
        </p:spPr>
        <p:txBody>
          <a:bodyPr wrap="square">
            <a:spAutoFit/>
          </a:bodyPr>
          <a:lstStyle/>
          <a:p>
            <a:r>
              <a:rPr lang="en-US" sz="2800" dirty="0"/>
              <a:t>• Figure 28.15A shows the three embryonic brain regions in their fully developed adult form. </a:t>
            </a:r>
            <a:endParaRPr lang="ar-SA" sz="2800" dirty="0"/>
          </a:p>
        </p:txBody>
      </p:sp>
    </p:spTree>
    <p:extLst>
      <p:ext uri="{BB962C8B-B14F-4D97-AF65-F5344CB8AC3E}">
        <p14:creationId xmlns:p14="http://schemas.microsoft.com/office/powerpoint/2010/main" val="23678817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1328966">
            <a:off x="-3254626" y="548651"/>
            <a:ext cx="4335434" cy="5593352"/>
          </a:xfrm>
          <a:prstGeom prst="rect">
            <a:avLst/>
          </a:prstGeom>
          <a:solidFill>
            <a:srgbClr val="005E62"/>
          </a:solidFill>
        </p:spPr>
      </p:sp>
      <p:sp>
        <p:nvSpPr>
          <p:cNvPr id="3" name="AutoShape 3"/>
          <p:cNvSpPr/>
          <p:nvPr/>
        </p:nvSpPr>
        <p:spPr>
          <a:xfrm rot="2700000">
            <a:off x="14429240" y="8667638"/>
            <a:ext cx="4725548" cy="4724623"/>
          </a:xfrm>
          <a:prstGeom prst="rect">
            <a:avLst/>
          </a:prstGeom>
          <a:solidFill>
            <a:srgbClr val="005E62"/>
          </a:solidFill>
        </p:spPr>
      </p:sp>
      <p:sp>
        <p:nvSpPr>
          <p:cNvPr id="4" name="AutoShape 4"/>
          <p:cNvSpPr/>
          <p:nvPr/>
        </p:nvSpPr>
        <p:spPr>
          <a:xfrm rot="2700000">
            <a:off x="4090085" y="-1911813"/>
            <a:ext cx="88939" cy="3999759"/>
          </a:xfrm>
          <a:prstGeom prst="rect">
            <a:avLst/>
          </a:prstGeom>
          <a:solidFill>
            <a:srgbClr val="005E62"/>
          </a:solidFill>
        </p:spPr>
      </p:sp>
      <p:sp>
        <p:nvSpPr>
          <p:cNvPr id="5" name="AutoShape 5"/>
          <p:cNvSpPr/>
          <p:nvPr/>
        </p:nvSpPr>
        <p:spPr>
          <a:xfrm rot="2700000">
            <a:off x="-3700111" y="-4153402"/>
            <a:ext cx="6665510" cy="6664206"/>
          </a:xfrm>
          <a:prstGeom prst="rect">
            <a:avLst/>
          </a:prstGeom>
          <a:solidFill>
            <a:srgbClr val="D9D9D9"/>
          </a:solidFill>
        </p:spPr>
      </p:sp>
      <p:pic>
        <p:nvPicPr>
          <p:cNvPr id="6" name="Picture 6"/>
          <p:cNvPicPr>
            <a:picLocks noChangeAspect="1"/>
          </p:cNvPicPr>
          <p:nvPr/>
        </p:nvPicPr>
        <p:blipFill>
          <a:blip r:embed="rId2"/>
          <a:srcRect t="13418"/>
          <a:stretch>
            <a:fillRect/>
          </a:stretch>
        </p:blipFill>
        <p:spPr>
          <a:xfrm>
            <a:off x="0" y="0"/>
            <a:ext cx="2042806" cy="1772236"/>
          </a:xfrm>
          <a:prstGeom prst="rect">
            <a:avLst/>
          </a:prstGeom>
        </p:spPr>
      </p:pic>
      <p:sp>
        <p:nvSpPr>
          <p:cNvPr id="8" name="مربع نص 7">
            <a:extLst>
              <a:ext uri="{FF2B5EF4-FFF2-40B4-BE49-F238E27FC236}">
                <a16:creationId xmlns:a16="http://schemas.microsoft.com/office/drawing/2014/main" id="{7B4968EB-C91E-22AF-6D67-88200063A415}"/>
              </a:ext>
            </a:extLst>
          </p:cNvPr>
          <p:cNvSpPr txBox="1"/>
          <p:nvPr/>
        </p:nvSpPr>
        <p:spPr>
          <a:xfrm>
            <a:off x="4115220" y="8496300"/>
            <a:ext cx="9942526" cy="461665"/>
          </a:xfrm>
          <a:prstGeom prst="rect">
            <a:avLst/>
          </a:prstGeom>
          <a:noFill/>
        </p:spPr>
        <p:txBody>
          <a:bodyPr wrap="square">
            <a:spAutoFit/>
          </a:bodyPr>
          <a:lstStyle/>
          <a:p>
            <a:r>
              <a:rPr lang="en-US" sz="2400" dirty="0"/>
              <a:t>• Table 28.15 summarizes the major structures and functions of the brain</a:t>
            </a:r>
            <a:endParaRPr lang="ar-SA" sz="2400" dirty="0"/>
          </a:p>
        </p:txBody>
      </p:sp>
      <p:pic>
        <p:nvPicPr>
          <p:cNvPr id="11" name="صورة 10">
            <a:extLst>
              <a:ext uri="{FF2B5EF4-FFF2-40B4-BE49-F238E27FC236}">
                <a16:creationId xmlns:a16="http://schemas.microsoft.com/office/drawing/2014/main" id="{F898F355-C49A-69CB-D888-0EEC56649D52}"/>
              </a:ext>
            </a:extLst>
          </p:cNvPr>
          <p:cNvPicPr>
            <a:picLocks noChangeAspect="1"/>
          </p:cNvPicPr>
          <p:nvPr/>
        </p:nvPicPr>
        <p:blipFill>
          <a:blip r:embed="rId3"/>
          <a:stretch>
            <a:fillRect/>
          </a:stretch>
        </p:blipFill>
        <p:spPr>
          <a:xfrm>
            <a:off x="3921725" y="857117"/>
            <a:ext cx="10444549" cy="7467600"/>
          </a:xfrm>
          <a:prstGeom prst="rect">
            <a:avLst/>
          </a:prstGeom>
        </p:spPr>
      </p:pic>
    </p:spTree>
    <p:extLst>
      <p:ext uri="{BB962C8B-B14F-4D97-AF65-F5344CB8AC3E}">
        <p14:creationId xmlns:p14="http://schemas.microsoft.com/office/powerpoint/2010/main" val="45854957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926545" y="-5713353"/>
            <a:ext cx="6665510" cy="6664206"/>
          </a:xfrm>
          <a:prstGeom prst="rect">
            <a:avLst/>
          </a:prstGeom>
          <a:solidFill>
            <a:srgbClr val="D9D9D9"/>
          </a:solidFill>
        </p:spPr>
      </p:sp>
      <p:sp>
        <p:nvSpPr>
          <p:cNvPr id="3" name="AutoShape 3"/>
          <p:cNvSpPr/>
          <p:nvPr/>
        </p:nvSpPr>
        <p:spPr>
          <a:xfrm rot="2700000">
            <a:off x="10597558" y="-67986"/>
            <a:ext cx="6665510" cy="50247"/>
          </a:xfrm>
          <a:prstGeom prst="rect">
            <a:avLst/>
          </a:prstGeom>
          <a:solidFill>
            <a:srgbClr val="D9D9D9"/>
          </a:solidFill>
        </p:spPr>
      </p:sp>
      <p:sp>
        <p:nvSpPr>
          <p:cNvPr id="4" name="AutoShape 4"/>
          <p:cNvSpPr/>
          <p:nvPr/>
        </p:nvSpPr>
        <p:spPr>
          <a:xfrm rot="2700000">
            <a:off x="-274591" y="8749507"/>
            <a:ext cx="43907" cy="3580261"/>
          </a:xfrm>
          <a:prstGeom prst="rect">
            <a:avLst/>
          </a:prstGeom>
          <a:solidFill>
            <a:srgbClr val="D9D9D9"/>
          </a:solidFill>
        </p:spPr>
      </p:sp>
      <p:sp>
        <p:nvSpPr>
          <p:cNvPr id="5" name="AutoShape 5"/>
          <p:cNvSpPr/>
          <p:nvPr/>
        </p:nvSpPr>
        <p:spPr>
          <a:xfrm rot="2700000">
            <a:off x="-1975859" y="7508523"/>
            <a:ext cx="2489201" cy="2488714"/>
          </a:xfrm>
          <a:prstGeom prst="rect">
            <a:avLst/>
          </a:prstGeom>
          <a:solidFill>
            <a:srgbClr val="D9D9D9"/>
          </a:solidFill>
        </p:spPr>
      </p:sp>
      <p:pic>
        <p:nvPicPr>
          <p:cNvPr id="6" name="Picture 6"/>
          <p:cNvPicPr>
            <a:picLocks noChangeAspect="1"/>
          </p:cNvPicPr>
          <p:nvPr/>
        </p:nvPicPr>
        <p:blipFill>
          <a:blip r:embed="rId2"/>
          <a:srcRect t="13418"/>
          <a:stretch>
            <a:fillRect/>
          </a:stretch>
        </p:blipFill>
        <p:spPr>
          <a:xfrm>
            <a:off x="16199325" y="-76296"/>
            <a:ext cx="2042806" cy="1772236"/>
          </a:xfrm>
          <a:prstGeom prst="rect">
            <a:avLst/>
          </a:prstGeom>
        </p:spPr>
      </p:pic>
      <p:pic>
        <p:nvPicPr>
          <p:cNvPr id="8" name="صورة 7">
            <a:extLst>
              <a:ext uri="{FF2B5EF4-FFF2-40B4-BE49-F238E27FC236}">
                <a16:creationId xmlns:a16="http://schemas.microsoft.com/office/drawing/2014/main" id="{27848E2C-422B-B9B4-D849-29011F42F4A9}"/>
              </a:ext>
            </a:extLst>
          </p:cNvPr>
          <p:cNvPicPr>
            <a:picLocks noChangeAspect="1"/>
          </p:cNvPicPr>
          <p:nvPr/>
        </p:nvPicPr>
        <p:blipFill>
          <a:blip r:embed="rId3"/>
          <a:stretch>
            <a:fillRect/>
          </a:stretch>
        </p:blipFill>
        <p:spPr>
          <a:xfrm>
            <a:off x="2971800" y="1104900"/>
            <a:ext cx="11068050" cy="7778238"/>
          </a:xfrm>
          <a:prstGeom prst="rect">
            <a:avLst/>
          </a:prstGeom>
        </p:spPr>
      </p:pic>
    </p:spTree>
    <p:extLst>
      <p:ext uri="{BB962C8B-B14F-4D97-AF65-F5344CB8AC3E}">
        <p14:creationId xmlns:p14="http://schemas.microsoft.com/office/powerpoint/2010/main" val="263547816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1328966">
            <a:off x="-3254626" y="548651"/>
            <a:ext cx="4335434" cy="5593352"/>
          </a:xfrm>
          <a:prstGeom prst="rect">
            <a:avLst/>
          </a:prstGeom>
          <a:solidFill>
            <a:srgbClr val="005E62"/>
          </a:solidFill>
        </p:spPr>
      </p:sp>
      <p:sp>
        <p:nvSpPr>
          <p:cNvPr id="3" name="AutoShape 3"/>
          <p:cNvSpPr/>
          <p:nvPr/>
        </p:nvSpPr>
        <p:spPr>
          <a:xfrm rot="2700000">
            <a:off x="14429240" y="8667638"/>
            <a:ext cx="4725548" cy="4724623"/>
          </a:xfrm>
          <a:prstGeom prst="rect">
            <a:avLst/>
          </a:prstGeom>
          <a:solidFill>
            <a:srgbClr val="005E62"/>
          </a:solidFill>
        </p:spPr>
      </p:sp>
      <p:sp>
        <p:nvSpPr>
          <p:cNvPr id="4" name="AutoShape 4"/>
          <p:cNvSpPr/>
          <p:nvPr/>
        </p:nvSpPr>
        <p:spPr>
          <a:xfrm rot="2700000">
            <a:off x="4090085" y="-1911813"/>
            <a:ext cx="88939" cy="3999759"/>
          </a:xfrm>
          <a:prstGeom prst="rect">
            <a:avLst/>
          </a:prstGeom>
          <a:solidFill>
            <a:srgbClr val="005E62"/>
          </a:solidFill>
        </p:spPr>
      </p:sp>
      <p:sp>
        <p:nvSpPr>
          <p:cNvPr id="5" name="AutoShape 5"/>
          <p:cNvSpPr/>
          <p:nvPr/>
        </p:nvSpPr>
        <p:spPr>
          <a:xfrm rot="2700000">
            <a:off x="-3700111" y="-4153402"/>
            <a:ext cx="6665510" cy="6664206"/>
          </a:xfrm>
          <a:prstGeom prst="rect">
            <a:avLst/>
          </a:prstGeom>
          <a:solidFill>
            <a:srgbClr val="D9D9D9"/>
          </a:solidFill>
        </p:spPr>
      </p:sp>
      <p:pic>
        <p:nvPicPr>
          <p:cNvPr id="6" name="Picture 6"/>
          <p:cNvPicPr>
            <a:picLocks noChangeAspect="1"/>
          </p:cNvPicPr>
          <p:nvPr/>
        </p:nvPicPr>
        <p:blipFill>
          <a:blip r:embed="rId2"/>
          <a:srcRect t="13418"/>
          <a:stretch>
            <a:fillRect/>
          </a:stretch>
        </p:blipFill>
        <p:spPr>
          <a:xfrm>
            <a:off x="0" y="0"/>
            <a:ext cx="2042806" cy="1772236"/>
          </a:xfrm>
          <a:prstGeom prst="rect">
            <a:avLst/>
          </a:prstGeom>
        </p:spPr>
      </p:pic>
      <p:sp>
        <p:nvSpPr>
          <p:cNvPr id="8" name="مربع نص 7">
            <a:extLst>
              <a:ext uri="{FF2B5EF4-FFF2-40B4-BE49-F238E27FC236}">
                <a16:creationId xmlns:a16="http://schemas.microsoft.com/office/drawing/2014/main" id="{B878F619-8DFC-C2A7-E204-DDFA12859C9F}"/>
              </a:ext>
            </a:extLst>
          </p:cNvPr>
          <p:cNvSpPr txBox="1"/>
          <p:nvPr/>
        </p:nvSpPr>
        <p:spPr>
          <a:xfrm>
            <a:off x="3810000" y="3458791"/>
            <a:ext cx="11734800" cy="3539430"/>
          </a:xfrm>
          <a:prstGeom prst="rect">
            <a:avLst/>
          </a:prstGeom>
          <a:noFill/>
        </p:spPr>
        <p:txBody>
          <a:bodyPr wrap="square">
            <a:spAutoFit/>
          </a:bodyPr>
          <a:lstStyle/>
          <a:p>
            <a:r>
              <a:rPr lang="en-US" sz="3200" dirty="0"/>
              <a:t>• The midbrain and subdivisions of the hindbrain, together with the thalamus and hypothalamus of the forebrain, </a:t>
            </a:r>
          </a:p>
          <a:p>
            <a:pPr lvl="1"/>
            <a:r>
              <a:rPr lang="en-US" sz="3200" dirty="0"/>
              <a:t>• function mainly in conducting information to and from higher brain centers. </a:t>
            </a:r>
          </a:p>
          <a:p>
            <a:pPr lvl="1"/>
            <a:r>
              <a:rPr lang="en-US" sz="3200" dirty="0"/>
              <a:t>• regulate homeostatic functions, </a:t>
            </a:r>
          </a:p>
          <a:p>
            <a:pPr lvl="1"/>
            <a:r>
              <a:rPr lang="en-US" sz="3200" dirty="0"/>
              <a:t>• keep track of body position, and </a:t>
            </a:r>
          </a:p>
          <a:p>
            <a:pPr lvl="1"/>
            <a:r>
              <a:rPr lang="en-US" sz="3200" dirty="0"/>
              <a:t>• sort sensory information</a:t>
            </a:r>
            <a:endParaRPr lang="ar-SA" sz="3200" dirty="0"/>
          </a:p>
        </p:txBody>
      </p:sp>
    </p:spTree>
    <p:extLst>
      <p:ext uri="{BB962C8B-B14F-4D97-AF65-F5344CB8AC3E}">
        <p14:creationId xmlns:p14="http://schemas.microsoft.com/office/powerpoint/2010/main" val="87234435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926545" y="-5713353"/>
            <a:ext cx="6665510" cy="6664206"/>
          </a:xfrm>
          <a:prstGeom prst="rect">
            <a:avLst/>
          </a:prstGeom>
          <a:solidFill>
            <a:srgbClr val="D9D9D9"/>
          </a:solidFill>
        </p:spPr>
      </p:sp>
      <p:sp>
        <p:nvSpPr>
          <p:cNvPr id="3" name="AutoShape 3"/>
          <p:cNvSpPr/>
          <p:nvPr/>
        </p:nvSpPr>
        <p:spPr>
          <a:xfrm rot="2700000">
            <a:off x="10597558" y="-67986"/>
            <a:ext cx="6665510" cy="50247"/>
          </a:xfrm>
          <a:prstGeom prst="rect">
            <a:avLst/>
          </a:prstGeom>
          <a:solidFill>
            <a:srgbClr val="D9D9D9"/>
          </a:solidFill>
        </p:spPr>
      </p:sp>
      <p:sp>
        <p:nvSpPr>
          <p:cNvPr id="4" name="AutoShape 4"/>
          <p:cNvSpPr/>
          <p:nvPr/>
        </p:nvSpPr>
        <p:spPr>
          <a:xfrm rot="2700000">
            <a:off x="-274591" y="8749507"/>
            <a:ext cx="43907" cy="3580261"/>
          </a:xfrm>
          <a:prstGeom prst="rect">
            <a:avLst/>
          </a:prstGeom>
          <a:solidFill>
            <a:srgbClr val="D9D9D9"/>
          </a:solidFill>
        </p:spPr>
      </p:sp>
      <p:sp>
        <p:nvSpPr>
          <p:cNvPr id="5" name="AutoShape 5"/>
          <p:cNvSpPr/>
          <p:nvPr/>
        </p:nvSpPr>
        <p:spPr>
          <a:xfrm rot="2700000">
            <a:off x="-1975859" y="7508523"/>
            <a:ext cx="2489201" cy="2488714"/>
          </a:xfrm>
          <a:prstGeom prst="rect">
            <a:avLst/>
          </a:prstGeom>
          <a:solidFill>
            <a:srgbClr val="D9D9D9"/>
          </a:solidFill>
        </p:spPr>
      </p:sp>
      <p:pic>
        <p:nvPicPr>
          <p:cNvPr id="6" name="Picture 6"/>
          <p:cNvPicPr>
            <a:picLocks noChangeAspect="1"/>
          </p:cNvPicPr>
          <p:nvPr/>
        </p:nvPicPr>
        <p:blipFill>
          <a:blip r:embed="rId3"/>
          <a:srcRect t="13418"/>
          <a:stretch>
            <a:fillRect/>
          </a:stretch>
        </p:blipFill>
        <p:spPr>
          <a:xfrm>
            <a:off x="16199325" y="-76296"/>
            <a:ext cx="2042806" cy="1772236"/>
          </a:xfrm>
          <a:prstGeom prst="rect">
            <a:avLst/>
          </a:prstGeom>
        </p:spPr>
      </p:pic>
      <p:sp>
        <p:nvSpPr>
          <p:cNvPr id="8" name="مربع نص 7">
            <a:extLst>
              <a:ext uri="{FF2B5EF4-FFF2-40B4-BE49-F238E27FC236}">
                <a16:creationId xmlns:a16="http://schemas.microsoft.com/office/drawing/2014/main" id="{A2B06B19-0717-88C7-B8A4-31835A1B31EE}"/>
              </a:ext>
            </a:extLst>
          </p:cNvPr>
          <p:cNvSpPr txBox="1"/>
          <p:nvPr/>
        </p:nvSpPr>
        <p:spPr>
          <a:xfrm>
            <a:off x="1983308" y="1906160"/>
            <a:ext cx="12235542" cy="3046988"/>
          </a:xfrm>
          <a:prstGeom prst="rect">
            <a:avLst/>
          </a:prstGeom>
          <a:noFill/>
        </p:spPr>
        <p:txBody>
          <a:bodyPr wrap="square">
            <a:spAutoFit/>
          </a:bodyPr>
          <a:lstStyle/>
          <a:p>
            <a:r>
              <a:rPr lang="en-US" sz="3200" dirty="0"/>
              <a:t>• The cerebrum, the largest and most complex part of our brain, consists of right and left cerebral hemispheres. </a:t>
            </a:r>
          </a:p>
          <a:p>
            <a:pPr lvl="1"/>
            <a:r>
              <a:rPr lang="en-US" sz="3200" dirty="0"/>
              <a:t>• A thick band of nerve fibers called the corpus callosum facilitates communication between the hemispheres. </a:t>
            </a:r>
          </a:p>
          <a:p>
            <a:pPr lvl="1"/>
            <a:r>
              <a:rPr lang="en-US" sz="3200" dirty="0"/>
              <a:t>• Under the corpus callosum, groups of neurons called the basal nuclei are important in motor coordination</a:t>
            </a:r>
            <a:endParaRPr lang="ar-SA" sz="3200" dirty="0"/>
          </a:p>
        </p:txBody>
      </p:sp>
      <p:pic>
        <p:nvPicPr>
          <p:cNvPr id="1026" name="Picture 2" descr="contralateral processing">
            <a:extLst>
              <a:ext uri="{FF2B5EF4-FFF2-40B4-BE49-F238E27FC236}">
                <a16:creationId xmlns:a16="http://schemas.microsoft.com/office/drawing/2014/main" id="{460C9CFF-45D1-E85A-0676-EBC5DBC7BAE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0463"/>
          <a:stretch/>
        </p:blipFill>
        <p:spPr bwMode="auto">
          <a:xfrm>
            <a:off x="12801600" y="4457701"/>
            <a:ext cx="4430341" cy="5107154"/>
          </a:xfrm>
          <a:prstGeom prst="rect">
            <a:avLst/>
          </a:prstGeom>
          <a:noFill/>
          <a:extLst>
            <a:ext uri="{909E8E84-426E-40DD-AFC4-6F175D3DCCD1}">
              <a14:hiddenFill xmlns:a14="http://schemas.microsoft.com/office/drawing/2010/main">
                <a:solidFill>
                  <a:srgbClr val="FFFFFF"/>
                </a:solidFill>
              </a14:hiddenFill>
            </a:ext>
          </a:extLst>
        </p:spPr>
      </p:pic>
      <p:sp>
        <p:nvSpPr>
          <p:cNvPr id="9" name="مربع نص 8">
            <a:extLst>
              <a:ext uri="{FF2B5EF4-FFF2-40B4-BE49-F238E27FC236}">
                <a16:creationId xmlns:a16="http://schemas.microsoft.com/office/drawing/2014/main" id="{D11BFFAA-078A-CE27-0EF8-ED000DB1CFE6}"/>
              </a:ext>
            </a:extLst>
          </p:cNvPr>
          <p:cNvSpPr txBox="1"/>
          <p:nvPr/>
        </p:nvSpPr>
        <p:spPr>
          <a:xfrm>
            <a:off x="12954000" y="9564854"/>
            <a:ext cx="12241924" cy="369332"/>
          </a:xfrm>
          <a:prstGeom prst="rect">
            <a:avLst/>
          </a:prstGeom>
          <a:noFill/>
        </p:spPr>
        <p:txBody>
          <a:bodyPr wrap="square">
            <a:spAutoFit/>
          </a:bodyPr>
          <a:lstStyle/>
          <a:p>
            <a:r>
              <a:rPr lang="en-US" dirty="0"/>
              <a:t>Ref:</a:t>
            </a:r>
            <a:r>
              <a:rPr lang="ar-SA" dirty="0"/>
              <a:t>https://shortest.link/8tW4</a:t>
            </a:r>
          </a:p>
        </p:txBody>
      </p:sp>
    </p:spTree>
    <p:extLst>
      <p:ext uri="{BB962C8B-B14F-4D97-AF65-F5344CB8AC3E}">
        <p14:creationId xmlns:p14="http://schemas.microsoft.com/office/powerpoint/2010/main" val="187607209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926545" y="-5713353"/>
            <a:ext cx="6665510" cy="6664206"/>
          </a:xfrm>
          <a:prstGeom prst="rect">
            <a:avLst/>
          </a:prstGeom>
          <a:solidFill>
            <a:srgbClr val="005E62"/>
          </a:solidFill>
        </p:spPr>
      </p:sp>
      <p:sp>
        <p:nvSpPr>
          <p:cNvPr id="3" name="AutoShape 3"/>
          <p:cNvSpPr/>
          <p:nvPr/>
        </p:nvSpPr>
        <p:spPr>
          <a:xfrm rot="2700000">
            <a:off x="10597558" y="-67986"/>
            <a:ext cx="6665510" cy="50247"/>
          </a:xfrm>
          <a:prstGeom prst="rect">
            <a:avLst/>
          </a:prstGeom>
          <a:solidFill>
            <a:srgbClr val="005E62"/>
          </a:solidFill>
        </p:spPr>
      </p:sp>
      <p:sp>
        <p:nvSpPr>
          <p:cNvPr id="4" name="AutoShape 4"/>
          <p:cNvSpPr/>
          <p:nvPr/>
        </p:nvSpPr>
        <p:spPr>
          <a:xfrm rot="2700000">
            <a:off x="-274591" y="8749507"/>
            <a:ext cx="43907" cy="3580261"/>
          </a:xfrm>
          <a:prstGeom prst="rect">
            <a:avLst/>
          </a:prstGeom>
          <a:solidFill>
            <a:srgbClr val="005E62"/>
          </a:solidFill>
        </p:spPr>
      </p:sp>
      <p:sp>
        <p:nvSpPr>
          <p:cNvPr id="5" name="AutoShape 5"/>
          <p:cNvSpPr/>
          <p:nvPr/>
        </p:nvSpPr>
        <p:spPr>
          <a:xfrm rot="2700000">
            <a:off x="-1975859" y="7508523"/>
            <a:ext cx="2489201" cy="2488714"/>
          </a:xfrm>
          <a:prstGeom prst="rect">
            <a:avLst/>
          </a:prstGeom>
          <a:solidFill>
            <a:srgbClr val="005E62"/>
          </a:solidFill>
        </p:spPr>
      </p:sp>
      <p:pic>
        <p:nvPicPr>
          <p:cNvPr id="6" name="Picture 6"/>
          <p:cNvPicPr>
            <a:picLocks noChangeAspect="1"/>
          </p:cNvPicPr>
          <p:nvPr/>
        </p:nvPicPr>
        <p:blipFill>
          <a:blip r:embed="rId2"/>
          <a:srcRect t="13418"/>
          <a:stretch>
            <a:fillRect/>
          </a:stretch>
        </p:blipFill>
        <p:spPr>
          <a:xfrm>
            <a:off x="0" y="-42863"/>
            <a:ext cx="2042806" cy="1772236"/>
          </a:xfrm>
          <a:prstGeom prst="rect">
            <a:avLst/>
          </a:prstGeom>
        </p:spPr>
      </p:pic>
      <p:pic>
        <p:nvPicPr>
          <p:cNvPr id="8" name="صورة 7">
            <a:extLst>
              <a:ext uri="{FF2B5EF4-FFF2-40B4-BE49-F238E27FC236}">
                <a16:creationId xmlns:a16="http://schemas.microsoft.com/office/drawing/2014/main" id="{1C0B5C4F-67EE-914C-F9E3-B48172BE93FA}"/>
              </a:ext>
            </a:extLst>
          </p:cNvPr>
          <p:cNvPicPr>
            <a:picLocks noChangeAspect="1"/>
          </p:cNvPicPr>
          <p:nvPr/>
        </p:nvPicPr>
        <p:blipFill rotWithShape="1">
          <a:blip r:embed="rId3"/>
          <a:srcRect l="933" t="8198" b="2805"/>
          <a:stretch/>
        </p:blipFill>
        <p:spPr>
          <a:xfrm>
            <a:off x="5029200" y="2628900"/>
            <a:ext cx="6506262" cy="5791200"/>
          </a:xfrm>
          <a:prstGeom prst="roundRect">
            <a:avLst/>
          </a:prstGeom>
        </p:spPr>
      </p:pic>
      <p:sp>
        <p:nvSpPr>
          <p:cNvPr id="9" name="مثلث متساوي الساقين 8">
            <a:extLst>
              <a:ext uri="{FF2B5EF4-FFF2-40B4-BE49-F238E27FC236}">
                <a16:creationId xmlns:a16="http://schemas.microsoft.com/office/drawing/2014/main" id="{3A228F8A-98C6-AD66-3512-2C87FEDA7369}"/>
              </a:ext>
            </a:extLst>
          </p:cNvPr>
          <p:cNvSpPr/>
          <p:nvPr/>
        </p:nvSpPr>
        <p:spPr>
          <a:xfrm>
            <a:off x="4953000" y="2019300"/>
            <a:ext cx="1143000" cy="152400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مثلث متساوي الساقين 9">
            <a:extLst>
              <a:ext uri="{FF2B5EF4-FFF2-40B4-BE49-F238E27FC236}">
                <a16:creationId xmlns:a16="http://schemas.microsoft.com/office/drawing/2014/main" id="{B60F67C3-A99B-54B1-082C-E7D835564249}"/>
              </a:ext>
            </a:extLst>
          </p:cNvPr>
          <p:cNvSpPr/>
          <p:nvPr/>
        </p:nvSpPr>
        <p:spPr>
          <a:xfrm rot="10800000">
            <a:off x="4291012" y="6515100"/>
            <a:ext cx="2466975" cy="190500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93750262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59371" y="-5347558"/>
            <a:ext cx="6665510" cy="6664206"/>
          </a:xfrm>
          <a:prstGeom prst="rect">
            <a:avLst/>
          </a:prstGeom>
          <a:solidFill>
            <a:srgbClr val="005E62"/>
          </a:solidFill>
        </p:spPr>
      </p:sp>
      <p:sp>
        <p:nvSpPr>
          <p:cNvPr id="3" name="AutoShape 3"/>
          <p:cNvSpPr/>
          <p:nvPr/>
        </p:nvSpPr>
        <p:spPr>
          <a:xfrm rot="2700000">
            <a:off x="-4307359" y="507359"/>
            <a:ext cx="6665510" cy="50247"/>
          </a:xfrm>
          <a:prstGeom prst="rect">
            <a:avLst/>
          </a:prstGeom>
          <a:solidFill>
            <a:srgbClr val="005E62"/>
          </a:solidFill>
        </p:spPr>
      </p:sp>
      <p:pic>
        <p:nvPicPr>
          <p:cNvPr id="4" name="Picture 4"/>
          <p:cNvPicPr>
            <a:picLocks noChangeAspect="1"/>
          </p:cNvPicPr>
          <p:nvPr/>
        </p:nvPicPr>
        <p:blipFill>
          <a:blip r:embed="rId2"/>
          <a:srcRect t="13418"/>
          <a:stretch>
            <a:fillRect/>
          </a:stretch>
        </p:blipFill>
        <p:spPr>
          <a:xfrm>
            <a:off x="16237897" y="0"/>
            <a:ext cx="2042806" cy="1772236"/>
          </a:xfrm>
          <a:prstGeom prst="rect">
            <a:avLst/>
          </a:prstGeom>
        </p:spPr>
      </p:pic>
      <p:sp>
        <p:nvSpPr>
          <p:cNvPr id="6" name="مربع نص 5">
            <a:extLst>
              <a:ext uri="{FF2B5EF4-FFF2-40B4-BE49-F238E27FC236}">
                <a16:creationId xmlns:a16="http://schemas.microsoft.com/office/drawing/2014/main" id="{CC26F70A-CEFF-C923-63F0-BCA7FB7428BC}"/>
              </a:ext>
            </a:extLst>
          </p:cNvPr>
          <p:cNvSpPr txBox="1"/>
          <p:nvPr/>
        </p:nvSpPr>
        <p:spPr>
          <a:xfrm>
            <a:off x="3215185" y="2269733"/>
            <a:ext cx="10822780" cy="1077218"/>
          </a:xfrm>
          <a:prstGeom prst="rect">
            <a:avLst/>
          </a:prstGeom>
          <a:noFill/>
        </p:spPr>
        <p:txBody>
          <a:bodyPr wrap="square">
            <a:spAutoFit/>
          </a:bodyPr>
          <a:lstStyle/>
          <a:p>
            <a:r>
              <a:rPr lang="en-US" sz="3200" dirty="0"/>
              <a:t>28.16 The cerebral cortex controls voluntary movement and cognitive function</a:t>
            </a:r>
            <a:endParaRPr lang="ar-SA" sz="3200" dirty="0"/>
          </a:p>
        </p:txBody>
      </p:sp>
      <p:sp>
        <p:nvSpPr>
          <p:cNvPr id="8" name="مربع نص 7">
            <a:extLst>
              <a:ext uri="{FF2B5EF4-FFF2-40B4-BE49-F238E27FC236}">
                <a16:creationId xmlns:a16="http://schemas.microsoft.com/office/drawing/2014/main" id="{70570B65-2F56-98E9-F5A1-1A6DF0BBB593}"/>
              </a:ext>
            </a:extLst>
          </p:cNvPr>
          <p:cNvSpPr txBox="1"/>
          <p:nvPr/>
        </p:nvSpPr>
        <p:spPr>
          <a:xfrm>
            <a:off x="3200400" y="4076700"/>
            <a:ext cx="10822780" cy="4031873"/>
          </a:xfrm>
          <a:prstGeom prst="rect">
            <a:avLst/>
          </a:prstGeom>
          <a:noFill/>
        </p:spPr>
        <p:txBody>
          <a:bodyPr wrap="square">
            <a:spAutoFit/>
          </a:bodyPr>
          <a:lstStyle/>
          <a:p>
            <a:r>
              <a:rPr lang="en-US" sz="3200" dirty="0"/>
              <a:t>• The cerebral cortex </a:t>
            </a:r>
          </a:p>
          <a:p>
            <a:pPr lvl="1"/>
            <a:r>
              <a:rPr lang="en-US" sz="3200" dirty="0"/>
              <a:t>• is less than 5 mm thick and </a:t>
            </a:r>
          </a:p>
          <a:p>
            <a:pPr lvl="1"/>
            <a:r>
              <a:rPr lang="en-US" sz="3200" dirty="0"/>
              <a:t>• accounts for 80% of the total human brain mass. </a:t>
            </a:r>
          </a:p>
          <a:p>
            <a:r>
              <a:rPr lang="en-US" sz="3200" dirty="0"/>
              <a:t>• Researchers have identified a number of functional areas within each lobe</a:t>
            </a:r>
          </a:p>
          <a:p>
            <a:r>
              <a:rPr lang="en-US" sz="3200" dirty="0"/>
              <a:t>• The cerebral cortex contains four lobes named for a bone close to the skull: the frontal, parietal, temporal, and occipital lobes.</a:t>
            </a:r>
            <a:endParaRPr lang="ar-SA" sz="3200" dirty="0"/>
          </a:p>
        </p:txBody>
      </p:sp>
    </p:spTree>
    <p:extLst>
      <p:ext uri="{BB962C8B-B14F-4D97-AF65-F5344CB8AC3E}">
        <p14:creationId xmlns:p14="http://schemas.microsoft.com/office/powerpoint/2010/main" val="213134173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926545" y="-5713353"/>
            <a:ext cx="6665510" cy="6664206"/>
          </a:xfrm>
          <a:prstGeom prst="rect">
            <a:avLst/>
          </a:prstGeom>
          <a:solidFill>
            <a:srgbClr val="005E62"/>
          </a:solidFill>
        </p:spPr>
      </p:sp>
      <p:sp>
        <p:nvSpPr>
          <p:cNvPr id="3" name="AutoShape 3"/>
          <p:cNvSpPr/>
          <p:nvPr/>
        </p:nvSpPr>
        <p:spPr>
          <a:xfrm rot="2700000">
            <a:off x="10597558" y="-67986"/>
            <a:ext cx="6665510" cy="50247"/>
          </a:xfrm>
          <a:prstGeom prst="rect">
            <a:avLst/>
          </a:prstGeom>
          <a:solidFill>
            <a:srgbClr val="005E62"/>
          </a:solidFill>
        </p:spPr>
      </p:sp>
      <p:sp>
        <p:nvSpPr>
          <p:cNvPr id="4" name="AutoShape 4"/>
          <p:cNvSpPr/>
          <p:nvPr/>
        </p:nvSpPr>
        <p:spPr>
          <a:xfrm rot="2700000">
            <a:off x="-274591" y="8749507"/>
            <a:ext cx="43907" cy="3580261"/>
          </a:xfrm>
          <a:prstGeom prst="rect">
            <a:avLst/>
          </a:prstGeom>
          <a:solidFill>
            <a:srgbClr val="005E62"/>
          </a:solidFill>
        </p:spPr>
      </p:sp>
      <p:sp>
        <p:nvSpPr>
          <p:cNvPr id="5" name="AutoShape 5"/>
          <p:cNvSpPr/>
          <p:nvPr/>
        </p:nvSpPr>
        <p:spPr>
          <a:xfrm rot="2700000">
            <a:off x="-1975859" y="7508523"/>
            <a:ext cx="2489201" cy="2488714"/>
          </a:xfrm>
          <a:prstGeom prst="rect">
            <a:avLst/>
          </a:prstGeom>
          <a:solidFill>
            <a:srgbClr val="005E62"/>
          </a:solidFill>
        </p:spPr>
      </p:sp>
      <p:pic>
        <p:nvPicPr>
          <p:cNvPr id="6" name="Picture 6"/>
          <p:cNvPicPr>
            <a:picLocks noChangeAspect="1"/>
          </p:cNvPicPr>
          <p:nvPr/>
        </p:nvPicPr>
        <p:blipFill>
          <a:blip r:embed="rId2"/>
          <a:srcRect t="13418"/>
          <a:stretch>
            <a:fillRect/>
          </a:stretch>
        </p:blipFill>
        <p:spPr>
          <a:xfrm>
            <a:off x="0" y="-42863"/>
            <a:ext cx="2042806" cy="1772236"/>
          </a:xfrm>
          <a:prstGeom prst="rect">
            <a:avLst/>
          </a:prstGeom>
        </p:spPr>
      </p:pic>
      <p:pic>
        <p:nvPicPr>
          <p:cNvPr id="8" name="صورة 7">
            <a:extLst>
              <a:ext uri="{FF2B5EF4-FFF2-40B4-BE49-F238E27FC236}">
                <a16:creationId xmlns:a16="http://schemas.microsoft.com/office/drawing/2014/main" id="{7C520DA6-00C4-4D17-7962-3592E46A6D16}"/>
              </a:ext>
            </a:extLst>
          </p:cNvPr>
          <p:cNvPicPr>
            <a:picLocks noChangeAspect="1"/>
          </p:cNvPicPr>
          <p:nvPr/>
        </p:nvPicPr>
        <p:blipFill>
          <a:blip r:embed="rId3"/>
          <a:stretch>
            <a:fillRect/>
          </a:stretch>
        </p:blipFill>
        <p:spPr>
          <a:xfrm>
            <a:off x="3886200" y="1181100"/>
            <a:ext cx="9696450" cy="7170054"/>
          </a:xfrm>
          <a:prstGeom prst="rect">
            <a:avLst/>
          </a:prstGeom>
        </p:spPr>
      </p:pic>
      <p:pic>
        <p:nvPicPr>
          <p:cNvPr id="10" name="صورة 9">
            <a:extLst>
              <a:ext uri="{FF2B5EF4-FFF2-40B4-BE49-F238E27FC236}">
                <a16:creationId xmlns:a16="http://schemas.microsoft.com/office/drawing/2014/main" id="{C28A56D2-15F6-F0FF-E6B3-A279EE8B201C}"/>
              </a:ext>
            </a:extLst>
          </p:cNvPr>
          <p:cNvPicPr>
            <a:picLocks noChangeAspect="1"/>
          </p:cNvPicPr>
          <p:nvPr/>
        </p:nvPicPr>
        <p:blipFill>
          <a:blip r:embed="rId4"/>
          <a:stretch>
            <a:fillRect/>
          </a:stretch>
        </p:blipFill>
        <p:spPr>
          <a:xfrm>
            <a:off x="3919182" y="8505230"/>
            <a:ext cx="6336344" cy="600670"/>
          </a:xfrm>
          <a:prstGeom prst="rect">
            <a:avLst/>
          </a:prstGeom>
        </p:spPr>
      </p:pic>
    </p:spTree>
    <p:extLst>
      <p:ext uri="{BB962C8B-B14F-4D97-AF65-F5344CB8AC3E}">
        <p14:creationId xmlns:p14="http://schemas.microsoft.com/office/powerpoint/2010/main" val="181840553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926545" y="-5713353"/>
            <a:ext cx="6665510" cy="6664206"/>
          </a:xfrm>
          <a:prstGeom prst="rect">
            <a:avLst/>
          </a:prstGeom>
          <a:solidFill>
            <a:srgbClr val="D9D9D9"/>
          </a:solidFill>
        </p:spPr>
      </p:sp>
      <p:sp>
        <p:nvSpPr>
          <p:cNvPr id="3" name="AutoShape 3"/>
          <p:cNvSpPr/>
          <p:nvPr/>
        </p:nvSpPr>
        <p:spPr>
          <a:xfrm rot="2700000">
            <a:off x="10597558" y="-67986"/>
            <a:ext cx="6665510" cy="50247"/>
          </a:xfrm>
          <a:prstGeom prst="rect">
            <a:avLst/>
          </a:prstGeom>
          <a:solidFill>
            <a:srgbClr val="D9D9D9"/>
          </a:solidFill>
        </p:spPr>
      </p:sp>
      <p:sp>
        <p:nvSpPr>
          <p:cNvPr id="4" name="AutoShape 4"/>
          <p:cNvSpPr/>
          <p:nvPr/>
        </p:nvSpPr>
        <p:spPr>
          <a:xfrm rot="2700000">
            <a:off x="-274591" y="8749507"/>
            <a:ext cx="43907" cy="3580261"/>
          </a:xfrm>
          <a:prstGeom prst="rect">
            <a:avLst/>
          </a:prstGeom>
          <a:solidFill>
            <a:srgbClr val="D9D9D9"/>
          </a:solidFill>
        </p:spPr>
      </p:sp>
      <p:sp>
        <p:nvSpPr>
          <p:cNvPr id="5" name="AutoShape 5"/>
          <p:cNvSpPr/>
          <p:nvPr/>
        </p:nvSpPr>
        <p:spPr>
          <a:xfrm rot="2700000">
            <a:off x="-1975859" y="7508523"/>
            <a:ext cx="2489201" cy="2488714"/>
          </a:xfrm>
          <a:prstGeom prst="rect">
            <a:avLst/>
          </a:prstGeom>
          <a:solidFill>
            <a:srgbClr val="D9D9D9"/>
          </a:solidFill>
        </p:spPr>
      </p:sp>
      <p:pic>
        <p:nvPicPr>
          <p:cNvPr id="6" name="Picture 6"/>
          <p:cNvPicPr>
            <a:picLocks noChangeAspect="1"/>
          </p:cNvPicPr>
          <p:nvPr/>
        </p:nvPicPr>
        <p:blipFill>
          <a:blip r:embed="rId2"/>
          <a:srcRect t="13418"/>
          <a:stretch>
            <a:fillRect/>
          </a:stretch>
        </p:blipFill>
        <p:spPr>
          <a:xfrm>
            <a:off x="16199325" y="-76296"/>
            <a:ext cx="2042806" cy="1772236"/>
          </a:xfrm>
          <a:prstGeom prst="rect">
            <a:avLst/>
          </a:prstGeom>
        </p:spPr>
      </p:pic>
      <p:sp>
        <p:nvSpPr>
          <p:cNvPr id="8" name="مربع نص 7">
            <a:extLst>
              <a:ext uri="{FF2B5EF4-FFF2-40B4-BE49-F238E27FC236}">
                <a16:creationId xmlns:a16="http://schemas.microsoft.com/office/drawing/2014/main" id="{7993BC67-1A85-06A6-2B99-FE9FDBB99487}"/>
              </a:ext>
            </a:extLst>
          </p:cNvPr>
          <p:cNvSpPr txBox="1"/>
          <p:nvPr/>
        </p:nvSpPr>
        <p:spPr>
          <a:xfrm>
            <a:off x="2743200" y="3009900"/>
            <a:ext cx="12235542" cy="4524315"/>
          </a:xfrm>
          <a:prstGeom prst="rect">
            <a:avLst/>
          </a:prstGeom>
          <a:noFill/>
        </p:spPr>
        <p:txBody>
          <a:bodyPr wrap="square">
            <a:spAutoFit/>
          </a:bodyPr>
          <a:lstStyle/>
          <a:p>
            <a:r>
              <a:rPr lang="en-US" sz="3200" dirty="0"/>
              <a:t>• Two areas of known function form the boundary between the frontal and parietal lobes. </a:t>
            </a:r>
          </a:p>
          <a:p>
            <a:pPr marL="971550" lvl="1" indent="-514350">
              <a:buAutoNum type="arabicPeriod"/>
            </a:pPr>
            <a:r>
              <a:rPr lang="en-US" sz="3200" b="1" dirty="0">
                <a:solidFill>
                  <a:schemeClr val="accent1"/>
                </a:solidFill>
              </a:rPr>
              <a:t>The motor cortex </a:t>
            </a:r>
            <a:r>
              <a:rPr lang="en-US" sz="3200" dirty="0"/>
              <a:t>mainly sends commands to skeletal muscles, signaling appropriate responses to sensory stimuli. </a:t>
            </a:r>
          </a:p>
          <a:p>
            <a:pPr lvl="1"/>
            <a:r>
              <a:rPr lang="en-US" sz="3200" b="1" dirty="0">
                <a:solidFill>
                  <a:schemeClr val="accent1"/>
                </a:solidFill>
              </a:rPr>
              <a:t>2.</a:t>
            </a:r>
            <a:r>
              <a:rPr lang="en-US" sz="3200" dirty="0"/>
              <a:t> </a:t>
            </a:r>
            <a:r>
              <a:rPr lang="en-US" sz="3200" b="1" dirty="0">
                <a:solidFill>
                  <a:schemeClr val="accent1"/>
                </a:solidFill>
              </a:rPr>
              <a:t>The somatosensory cortex </a:t>
            </a:r>
            <a:r>
              <a:rPr lang="en-US" sz="3200" dirty="0"/>
              <a:t>receives and partially integrates signals from touch, pain, pressure, and temperature receptors throughout the body. </a:t>
            </a:r>
          </a:p>
          <a:p>
            <a:r>
              <a:rPr lang="en-US" sz="3200" dirty="0"/>
              <a:t>• The cerebral cortex also has centers that receive and begin processing sensory information concerned with vision, hearing, taste, and smell. </a:t>
            </a:r>
            <a:endParaRPr lang="ar-SA" sz="3200" dirty="0"/>
          </a:p>
        </p:txBody>
      </p:sp>
    </p:spTree>
    <p:extLst>
      <p:ext uri="{BB962C8B-B14F-4D97-AF65-F5344CB8AC3E}">
        <p14:creationId xmlns:p14="http://schemas.microsoft.com/office/powerpoint/2010/main" val="411370871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926545" y="-5713353"/>
            <a:ext cx="6665510" cy="6664206"/>
          </a:xfrm>
          <a:prstGeom prst="rect">
            <a:avLst/>
          </a:prstGeom>
          <a:solidFill>
            <a:srgbClr val="005E62"/>
          </a:solidFill>
        </p:spPr>
      </p:sp>
      <p:sp>
        <p:nvSpPr>
          <p:cNvPr id="3" name="AutoShape 3"/>
          <p:cNvSpPr/>
          <p:nvPr/>
        </p:nvSpPr>
        <p:spPr>
          <a:xfrm rot="2700000">
            <a:off x="10597558" y="-67986"/>
            <a:ext cx="6665510" cy="50247"/>
          </a:xfrm>
          <a:prstGeom prst="rect">
            <a:avLst/>
          </a:prstGeom>
          <a:solidFill>
            <a:srgbClr val="005E62"/>
          </a:solidFill>
        </p:spPr>
      </p:sp>
      <p:sp>
        <p:nvSpPr>
          <p:cNvPr id="4" name="AutoShape 4"/>
          <p:cNvSpPr/>
          <p:nvPr/>
        </p:nvSpPr>
        <p:spPr>
          <a:xfrm rot="2700000">
            <a:off x="-274591" y="8749507"/>
            <a:ext cx="43907" cy="3580261"/>
          </a:xfrm>
          <a:prstGeom prst="rect">
            <a:avLst/>
          </a:prstGeom>
          <a:solidFill>
            <a:srgbClr val="005E62"/>
          </a:solidFill>
        </p:spPr>
      </p:sp>
      <p:sp>
        <p:nvSpPr>
          <p:cNvPr id="5" name="AutoShape 5"/>
          <p:cNvSpPr/>
          <p:nvPr/>
        </p:nvSpPr>
        <p:spPr>
          <a:xfrm rot="2700000">
            <a:off x="-1975859" y="7508523"/>
            <a:ext cx="2489201" cy="2488714"/>
          </a:xfrm>
          <a:prstGeom prst="rect">
            <a:avLst/>
          </a:prstGeom>
          <a:solidFill>
            <a:srgbClr val="005E62"/>
          </a:solidFill>
        </p:spPr>
      </p:sp>
      <p:pic>
        <p:nvPicPr>
          <p:cNvPr id="6" name="Picture 6"/>
          <p:cNvPicPr>
            <a:picLocks noChangeAspect="1"/>
          </p:cNvPicPr>
          <p:nvPr/>
        </p:nvPicPr>
        <p:blipFill>
          <a:blip r:embed="rId2"/>
          <a:srcRect t="13418"/>
          <a:stretch>
            <a:fillRect/>
          </a:stretch>
        </p:blipFill>
        <p:spPr>
          <a:xfrm>
            <a:off x="7297" y="-42863"/>
            <a:ext cx="2042806" cy="1772236"/>
          </a:xfrm>
          <a:prstGeom prst="rect">
            <a:avLst/>
          </a:prstGeom>
        </p:spPr>
      </p:pic>
      <p:sp>
        <p:nvSpPr>
          <p:cNvPr id="8" name="مربع نص 7">
            <a:extLst>
              <a:ext uri="{FF2B5EF4-FFF2-40B4-BE49-F238E27FC236}">
                <a16:creationId xmlns:a16="http://schemas.microsoft.com/office/drawing/2014/main" id="{8BEECB6E-4A2A-7AAD-A901-F4E303C897CA}"/>
              </a:ext>
            </a:extLst>
          </p:cNvPr>
          <p:cNvSpPr txBox="1"/>
          <p:nvPr/>
        </p:nvSpPr>
        <p:spPr>
          <a:xfrm>
            <a:off x="2895600" y="2628900"/>
            <a:ext cx="12235542" cy="2062103"/>
          </a:xfrm>
          <a:prstGeom prst="rect">
            <a:avLst/>
          </a:prstGeom>
          <a:noFill/>
        </p:spPr>
        <p:txBody>
          <a:bodyPr wrap="square">
            <a:spAutoFit/>
          </a:bodyPr>
          <a:lstStyle/>
          <a:p>
            <a:r>
              <a:rPr lang="en-US" sz="3200" b="1" dirty="0"/>
              <a:t>• Association areas </a:t>
            </a:r>
          </a:p>
          <a:p>
            <a:r>
              <a:rPr lang="en-US" sz="3200" dirty="0"/>
              <a:t>• are concerned with higher mental activities such as reasoning and language and </a:t>
            </a:r>
          </a:p>
          <a:p>
            <a:r>
              <a:rPr lang="en-US" sz="3200" dirty="0"/>
              <a:t>• make up most of the cerebrum. </a:t>
            </a:r>
            <a:endParaRPr lang="ar-SA" sz="3200" dirty="0"/>
          </a:p>
        </p:txBody>
      </p:sp>
      <p:pic>
        <p:nvPicPr>
          <p:cNvPr id="7" name="صورة 6">
            <a:extLst>
              <a:ext uri="{FF2B5EF4-FFF2-40B4-BE49-F238E27FC236}">
                <a16:creationId xmlns:a16="http://schemas.microsoft.com/office/drawing/2014/main" id="{586A4E0F-7BA7-01F9-5990-5FC77ECCA582}"/>
              </a:ext>
            </a:extLst>
          </p:cNvPr>
          <p:cNvPicPr>
            <a:picLocks noChangeAspect="1"/>
          </p:cNvPicPr>
          <p:nvPr/>
        </p:nvPicPr>
        <p:blipFill>
          <a:blip r:embed="rId3"/>
          <a:stretch>
            <a:fillRect/>
          </a:stretch>
        </p:blipFill>
        <p:spPr>
          <a:xfrm>
            <a:off x="11684824" y="4592726"/>
            <a:ext cx="5574476" cy="4122054"/>
          </a:xfrm>
          <a:prstGeom prst="rect">
            <a:avLst/>
          </a:prstGeom>
        </p:spPr>
      </p:pic>
      <p:sp>
        <p:nvSpPr>
          <p:cNvPr id="9" name="مستطيل 8">
            <a:extLst>
              <a:ext uri="{FF2B5EF4-FFF2-40B4-BE49-F238E27FC236}">
                <a16:creationId xmlns:a16="http://schemas.microsoft.com/office/drawing/2014/main" id="{16D92823-5A96-37B8-B54F-DC9DB7DC593E}"/>
              </a:ext>
            </a:extLst>
          </p:cNvPr>
          <p:cNvSpPr/>
          <p:nvPr/>
        </p:nvSpPr>
        <p:spPr>
          <a:xfrm>
            <a:off x="12268200" y="5595998"/>
            <a:ext cx="990600" cy="766702"/>
          </a:xfrm>
          <a:prstGeom prst="rect">
            <a:avLst/>
          </a:prstGeom>
          <a:noFill/>
        </p:spPr>
        <p:style>
          <a:lnRef idx="2">
            <a:schemeClr val="accent2"/>
          </a:lnRef>
          <a:fillRef idx="1">
            <a:schemeClr val="lt1"/>
          </a:fillRef>
          <a:effectRef idx="0">
            <a:schemeClr val="accent2"/>
          </a:effectRef>
          <a:fontRef idx="minor">
            <a:schemeClr val="dk1"/>
          </a:fontRef>
        </p:style>
        <p:txBody>
          <a:bodyPr rtlCol="1" anchor="ctr"/>
          <a:lstStyle/>
          <a:p>
            <a:pPr algn="ctr"/>
            <a:endParaRPr lang="ar-SA"/>
          </a:p>
        </p:txBody>
      </p:sp>
    </p:spTree>
    <p:extLst>
      <p:ext uri="{BB962C8B-B14F-4D97-AF65-F5344CB8AC3E}">
        <p14:creationId xmlns:p14="http://schemas.microsoft.com/office/powerpoint/2010/main" val="202222666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59371" y="-5347558"/>
            <a:ext cx="6665510" cy="6664206"/>
          </a:xfrm>
          <a:prstGeom prst="rect">
            <a:avLst/>
          </a:prstGeom>
          <a:solidFill>
            <a:srgbClr val="005E62"/>
          </a:solidFill>
        </p:spPr>
      </p:sp>
      <p:sp>
        <p:nvSpPr>
          <p:cNvPr id="3" name="AutoShape 3"/>
          <p:cNvSpPr/>
          <p:nvPr/>
        </p:nvSpPr>
        <p:spPr>
          <a:xfrm rot="2700000">
            <a:off x="-4307359" y="507359"/>
            <a:ext cx="6665510" cy="50247"/>
          </a:xfrm>
          <a:prstGeom prst="rect">
            <a:avLst/>
          </a:prstGeom>
          <a:solidFill>
            <a:srgbClr val="005E62"/>
          </a:solidFill>
        </p:spPr>
      </p:sp>
      <p:pic>
        <p:nvPicPr>
          <p:cNvPr id="4" name="Picture 4"/>
          <p:cNvPicPr>
            <a:picLocks noChangeAspect="1"/>
          </p:cNvPicPr>
          <p:nvPr/>
        </p:nvPicPr>
        <p:blipFill>
          <a:blip r:embed="rId2"/>
          <a:srcRect t="13418"/>
          <a:stretch>
            <a:fillRect/>
          </a:stretch>
        </p:blipFill>
        <p:spPr>
          <a:xfrm>
            <a:off x="16237897" y="0"/>
            <a:ext cx="2042806" cy="1772236"/>
          </a:xfrm>
          <a:prstGeom prst="rect">
            <a:avLst/>
          </a:prstGeom>
        </p:spPr>
      </p:pic>
      <p:sp>
        <p:nvSpPr>
          <p:cNvPr id="6" name="مربع نص 5">
            <a:extLst>
              <a:ext uri="{FF2B5EF4-FFF2-40B4-BE49-F238E27FC236}">
                <a16:creationId xmlns:a16="http://schemas.microsoft.com/office/drawing/2014/main" id="{AD449543-AC95-3F3D-60A1-508CC819CBCE}"/>
              </a:ext>
            </a:extLst>
          </p:cNvPr>
          <p:cNvSpPr txBox="1"/>
          <p:nvPr/>
        </p:nvSpPr>
        <p:spPr>
          <a:xfrm>
            <a:off x="685800" y="3404655"/>
            <a:ext cx="10822780" cy="4524315"/>
          </a:xfrm>
          <a:prstGeom prst="rect">
            <a:avLst/>
          </a:prstGeom>
          <a:noFill/>
        </p:spPr>
        <p:txBody>
          <a:bodyPr wrap="square">
            <a:spAutoFit/>
          </a:bodyPr>
          <a:lstStyle/>
          <a:p>
            <a:r>
              <a:rPr lang="en-US" sz="3200" dirty="0"/>
              <a:t>• In most people, the left cerebral hemisphere (logical) becomes adept at language, logic, and mathematical operations, as well as detailed skeletal motor control and processing of fine visual and auditory details. </a:t>
            </a:r>
          </a:p>
          <a:p>
            <a:r>
              <a:rPr lang="en-US" sz="3200" dirty="0"/>
              <a:t>• The right cerebral hemisphere (creative) is stronger at spatial (describe things relating to area)relations, pattern and face recognition, and nonverbal thinking. </a:t>
            </a:r>
          </a:p>
          <a:p>
            <a:r>
              <a:rPr lang="en-US" sz="3200" dirty="0"/>
              <a:t>• This difference in function between the right and left </a:t>
            </a:r>
            <a:r>
              <a:rPr lang="en-US" sz="3200" dirty="0" err="1"/>
              <a:t>hemisphers</a:t>
            </a:r>
            <a:r>
              <a:rPr lang="en-US" sz="3200" dirty="0"/>
              <a:t> is known as </a:t>
            </a:r>
            <a:r>
              <a:rPr lang="en-US" sz="3200" b="1" u="sng" dirty="0">
                <a:solidFill>
                  <a:schemeClr val="accent4"/>
                </a:solidFill>
              </a:rPr>
              <a:t>lateralization</a:t>
            </a:r>
            <a:r>
              <a:rPr lang="en-US" sz="3200" dirty="0"/>
              <a:t>.</a:t>
            </a:r>
            <a:endParaRPr lang="ar-SA" sz="3200" dirty="0"/>
          </a:p>
        </p:txBody>
      </p:sp>
      <p:pic>
        <p:nvPicPr>
          <p:cNvPr id="1026" name="Picture 2" descr="Right brain Images | Free Vectors, Stock Photos &amp; PSD">
            <a:extLst>
              <a:ext uri="{FF2B5EF4-FFF2-40B4-BE49-F238E27FC236}">
                <a16:creationId xmlns:a16="http://schemas.microsoft.com/office/drawing/2014/main" id="{777EC1E6-96B0-F4B9-9AFF-C793CF2517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11000" y="2685488"/>
            <a:ext cx="5962650" cy="59626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مربع نص 6">
            <a:extLst>
              <a:ext uri="{FF2B5EF4-FFF2-40B4-BE49-F238E27FC236}">
                <a16:creationId xmlns:a16="http://schemas.microsoft.com/office/drawing/2014/main" id="{028B65F9-FBC2-853B-48F9-3AC004FA4066}"/>
              </a:ext>
            </a:extLst>
          </p:cNvPr>
          <p:cNvSpPr txBox="1"/>
          <p:nvPr/>
        </p:nvSpPr>
        <p:spPr>
          <a:xfrm>
            <a:off x="11847787" y="8648138"/>
            <a:ext cx="10823026" cy="369332"/>
          </a:xfrm>
          <a:prstGeom prst="rect">
            <a:avLst/>
          </a:prstGeom>
          <a:noFill/>
        </p:spPr>
        <p:txBody>
          <a:bodyPr wrap="square">
            <a:spAutoFit/>
          </a:bodyPr>
          <a:lstStyle/>
          <a:p>
            <a:r>
              <a:rPr lang="en-US" dirty="0"/>
              <a:t>Ref:</a:t>
            </a:r>
            <a:r>
              <a:rPr lang="ar-SA" dirty="0"/>
              <a:t>https://shortest.link/8n1t</a:t>
            </a:r>
          </a:p>
        </p:txBody>
      </p:sp>
    </p:spTree>
    <p:extLst>
      <p:ext uri="{BB962C8B-B14F-4D97-AF65-F5344CB8AC3E}">
        <p14:creationId xmlns:p14="http://schemas.microsoft.com/office/powerpoint/2010/main" val="390093938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59371" y="-5347558"/>
            <a:ext cx="6665510" cy="6664206"/>
          </a:xfrm>
          <a:prstGeom prst="rect">
            <a:avLst/>
          </a:prstGeom>
          <a:solidFill>
            <a:srgbClr val="005E62"/>
          </a:solidFill>
        </p:spPr>
      </p:sp>
      <p:sp>
        <p:nvSpPr>
          <p:cNvPr id="3" name="AutoShape 3"/>
          <p:cNvSpPr/>
          <p:nvPr/>
        </p:nvSpPr>
        <p:spPr>
          <a:xfrm rot="2700000">
            <a:off x="-4307359" y="507359"/>
            <a:ext cx="6665510" cy="50247"/>
          </a:xfrm>
          <a:prstGeom prst="rect">
            <a:avLst/>
          </a:prstGeom>
          <a:solidFill>
            <a:srgbClr val="005E62"/>
          </a:solidFill>
        </p:spPr>
      </p:sp>
      <p:pic>
        <p:nvPicPr>
          <p:cNvPr id="4" name="Picture 4"/>
          <p:cNvPicPr>
            <a:picLocks noChangeAspect="1"/>
          </p:cNvPicPr>
          <p:nvPr/>
        </p:nvPicPr>
        <p:blipFill>
          <a:blip r:embed="rId2"/>
          <a:srcRect t="13418"/>
          <a:stretch>
            <a:fillRect/>
          </a:stretch>
        </p:blipFill>
        <p:spPr>
          <a:xfrm>
            <a:off x="16237897" y="0"/>
            <a:ext cx="2042806" cy="1772236"/>
          </a:xfrm>
          <a:prstGeom prst="rect">
            <a:avLst/>
          </a:prstGeom>
        </p:spPr>
      </p:pic>
      <p:sp>
        <p:nvSpPr>
          <p:cNvPr id="5" name="AutoShape 5"/>
          <p:cNvSpPr/>
          <p:nvPr/>
        </p:nvSpPr>
        <p:spPr>
          <a:xfrm rot="2700000">
            <a:off x="14320827" y="4394575"/>
            <a:ext cx="5210708" cy="9061211"/>
          </a:xfrm>
          <a:prstGeom prst="rect">
            <a:avLst/>
          </a:prstGeom>
          <a:solidFill>
            <a:srgbClr val="005E62"/>
          </a:solidFill>
        </p:spPr>
      </p:sp>
      <p:sp>
        <p:nvSpPr>
          <p:cNvPr id="6" name="AutoShape 6"/>
          <p:cNvSpPr/>
          <p:nvPr/>
        </p:nvSpPr>
        <p:spPr>
          <a:xfrm rot="2700000">
            <a:off x="16134349" y="3124010"/>
            <a:ext cx="5399777" cy="4950106"/>
          </a:xfrm>
          <a:prstGeom prst="rect">
            <a:avLst/>
          </a:prstGeom>
          <a:solidFill>
            <a:srgbClr val="D9D9D9"/>
          </a:solidFill>
        </p:spPr>
      </p:sp>
      <p:sp>
        <p:nvSpPr>
          <p:cNvPr id="8" name="مربع نص 7">
            <a:extLst>
              <a:ext uri="{FF2B5EF4-FFF2-40B4-BE49-F238E27FC236}">
                <a16:creationId xmlns:a16="http://schemas.microsoft.com/office/drawing/2014/main" id="{96E511BA-B6AA-F734-DDBE-45DE6A3F2A2A}"/>
              </a:ext>
            </a:extLst>
          </p:cNvPr>
          <p:cNvSpPr txBox="1"/>
          <p:nvPr/>
        </p:nvSpPr>
        <p:spPr>
          <a:xfrm>
            <a:off x="2362200" y="2872295"/>
            <a:ext cx="12291394" cy="4524315"/>
          </a:xfrm>
          <a:prstGeom prst="rect">
            <a:avLst/>
          </a:prstGeom>
          <a:noFill/>
        </p:spPr>
        <p:txBody>
          <a:bodyPr wrap="square">
            <a:spAutoFit/>
          </a:bodyPr>
          <a:lstStyle/>
          <a:p>
            <a:r>
              <a:rPr lang="en-US" sz="3200" b="1" dirty="0">
                <a:solidFill>
                  <a:srgbClr val="00B050"/>
                </a:solidFill>
              </a:rPr>
              <a:t>You should now be able to </a:t>
            </a:r>
          </a:p>
          <a:p>
            <a:pPr marL="514350" indent="-514350">
              <a:buAutoNum type="arabicPeriod"/>
            </a:pPr>
            <a:r>
              <a:rPr lang="en-US" sz="3200" dirty="0"/>
              <a:t>Describe the structural and functional subdivisions of the nervous system.</a:t>
            </a:r>
          </a:p>
          <a:p>
            <a:pPr marL="514350" indent="-514350">
              <a:buAutoNum type="arabicPeriod"/>
            </a:pPr>
            <a:r>
              <a:rPr lang="en-US" sz="3200" dirty="0"/>
              <a:t>Describe the three parts of a reflex, distinguishing the three types of neurons that may be involved in the reaction. </a:t>
            </a:r>
          </a:p>
          <a:p>
            <a:r>
              <a:rPr lang="en-US" sz="3200" dirty="0"/>
              <a:t>3. Describe the structures and functions of neurons and myelin sheaths. </a:t>
            </a:r>
          </a:p>
          <a:p>
            <a:r>
              <a:rPr lang="en-US" sz="3200" dirty="0"/>
              <a:t>4. Define a resting potential and explain how it is created. </a:t>
            </a:r>
          </a:p>
          <a:p>
            <a:r>
              <a:rPr lang="en-US" sz="3200" dirty="0"/>
              <a:t>5. Explain how an action potential is produced and the resting membrane potential restored. </a:t>
            </a:r>
            <a:endParaRPr lang="ar-SA" sz="3200" dirty="0"/>
          </a:p>
        </p:txBody>
      </p:sp>
    </p:spTree>
    <p:extLst>
      <p:ext uri="{BB962C8B-B14F-4D97-AF65-F5344CB8AC3E}">
        <p14:creationId xmlns:p14="http://schemas.microsoft.com/office/powerpoint/2010/main" val="189540825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926545" y="-5713353"/>
            <a:ext cx="6665510" cy="6664206"/>
          </a:xfrm>
          <a:prstGeom prst="rect">
            <a:avLst/>
          </a:prstGeom>
          <a:solidFill>
            <a:srgbClr val="005E62"/>
          </a:solidFill>
        </p:spPr>
      </p:sp>
      <p:sp>
        <p:nvSpPr>
          <p:cNvPr id="3" name="AutoShape 3"/>
          <p:cNvSpPr/>
          <p:nvPr/>
        </p:nvSpPr>
        <p:spPr>
          <a:xfrm rot="2700000">
            <a:off x="10597558" y="-67986"/>
            <a:ext cx="6665510" cy="50247"/>
          </a:xfrm>
          <a:prstGeom prst="rect">
            <a:avLst/>
          </a:prstGeom>
          <a:solidFill>
            <a:srgbClr val="005E62"/>
          </a:solidFill>
        </p:spPr>
      </p:sp>
      <p:sp>
        <p:nvSpPr>
          <p:cNvPr id="4" name="AutoShape 4"/>
          <p:cNvSpPr/>
          <p:nvPr/>
        </p:nvSpPr>
        <p:spPr>
          <a:xfrm rot="2700000">
            <a:off x="-274591" y="8749507"/>
            <a:ext cx="43907" cy="3580261"/>
          </a:xfrm>
          <a:prstGeom prst="rect">
            <a:avLst/>
          </a:prstGeom>
          <a:solidFill>
            <a:srgbClr val="005E62"/>
          </a:solidFill>
        </p:spPr>
      </p:sp>
      <p:sp>
        <p:nvSpPr>
          <p:cNvPr id="5" name="AutoShape 5"/>
          <p:cNvSpPr/>
          <p:nvPr/>
        </p:nvSpPr>
        <p:spPr>
          <a:xfrm rot="2700000">
            <a:off x="-1975859" y="7508523"/>
            <a:ext cx="2489201" cy="2488714"/>
          </a:xfrm>
          <a:prstGeom prst="rect">
            <a:avLst/>
          </a:prstGeom>
          <a:solidFill>
            <a:srgbClr val="005E62"/>
          </a:solidFill>
        </p:spPr>
      </p:sp>
      <p:pic>
        <p:nvPicPr>
          <p:cNvPr id="6" name="Picture 6"/>
          <p:cNvPicPr>
            <a:picLocks noChangeAspect="1"/>
          </p:cNvPicPr>
          <p:nvPr/>
        </p:nvPicPr>
        <p:blipFill>
          <a:blip r:embed="rId2"/>
          <a:srcRect t="13418"/>
          <a:stretch>
            <a:fillRect/>
          </a:stretch>
        </p:blipFill>
        <p:spPr>
          <a:xfrm>
            <a:off x="7297" y="-42863"/>
            <a:ext cx="2042806" cy="1772236"/>
          </a:xfrm>
          <a:prstGeom prst="rect">
            <a:avLst/>
          </a:prstGeom>
        </p:spPr>
      </p:pic>
      <p:sp>
        <p:nvSpPr>
          <p:cNvPr id="9" name="مربع نص 8">
            <a:extLst>
              <a:ext uri="{FF2B5EF4-FFF2-40B4-BE49-F238E27FC236}">
                <a16:creationId xmlns:a16="http://schemas.microsoft.com/office/drawing/2014/main" id="{8CA2D5C3-72E3-ED34-AC5B-354CF75BE8C2}"/>
              </a:ext>
            </a:extLst>
          </p:cNvPr>
          <p:cNvSpPr txBox="1"/>
          <p:nvPr/>
        </p:nvSpPr>
        <p:spPr>
          <a:xfrm>
            <a:off x="3025378" y="2635121"/>
            <a:ext cx="10843022" cy="5016758"/>
          </a:xfrm>
          <a:prstGeom prst="rect">
            <a:avLst/>
          </a:prstGeom>
          <a:noFill/>
        </p:spPr>
        <p:txBody>
          <a:bodyPr wrap="square">
            <a:spAutoFit/>
          </a:bodyPr>
          <a:lstStyle/>
          <a:p>
            <a:r>
              <a:rPr lang="en-US" sz="3200" b="1" dirty="0">
                <a:solidFill>
                  <a:srgbClr val="00B050"/>
                </a:solidFill>
              </a:rPr>
              <a:t>You should now be able to </a:t>
            </a:r>
          </a:p>
          <a:p>
            <a:r>
              <a:rPr lang="en-US" sz="3200" dirty="0"/>
              <a:t>6. Compare the structures, functions, and locations of electrical and chemical synapses. </a:t>
            </a:r>
          </a:p>
          <a:p>
            <a:r>
              <a:rPr lang="en-US" sz="3200" dirty="0"/>
              <a:t>7. Compare excitatory and inhibitory neurotransmitters . </a:t>
            </a:r>
          </a:p>
          <a:p>
            <a:r>
              <a:rPr lang="en-US" sz="3200" dirty="0"/>
              <a:t>8. Describe the types and functions of neurotransmitters known in humans. </a:t>
            </a:r>
          </a:p>
          <a:p>
            <a:r>
              <a:rPr lang="en-US" sz="3200" dirty="0"/>
              <a:t>9. Explain how drugs can alter chemical synapses. </a:t>
            </a:r>
          </a:p>
          <a:p>
            <a:r>
              <a:rPr lang="en-US" sz="3200" dirty="0"/>
              <a:t>10. Describe bias in the reporting of scientific results. </a:t>
            </a:r>
          </a:p>
          <a:p>
            <a:r>
              <a:rPr lang="en-US" sz="3200" dirty="0"/>
              <a:t>11. Describe the diversity of animal nervous systems and provide examples. </a:t>
            </a:r>
            <a:endParaRPr lang="ar-SA" sz="3200" dirty="0"/>
          </a:p>
        </p:txBody>
      </p:sp>
    </p:spTree>
    <p:extLst>
      <p:ext uri="{BB962C8B-B14F-4D97-AF65-F5344CB8AC3E}">
        <p14:creationId xmlns:p14="http://schemas.microsoft.com/office/powerpoint/2010/main" val="325269115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59371" y="-5347558"/>
            <a:ext cx="6665510" cy="6664206"/>
          </a:xfrm>
          <a:prstGeom prst="rect">
            <a:avLst/>
          </a:prstGeom>
          <a:solidFill>
            <a:srgbClr val="005E62"/>
          </a:solidFill>
        </p:spPr>
      </p:sp>
      <p:sp>
        <p:nvSpPr>
          <p:cNvPr id="3" name="AutoShape 3"/>
          <p:cNvSpPr/>
          <p:nvPr/>
        </p:nvSpPr>
        <p:spPr>
          <a:xfrm rot="2700000">
            <a:off x="-4307359" y="507359"/>
            <a:ext cx="6665510" cy="50247"/>
          </a:xfrm>
          <a:prstGeom prst="rect">
            <a:avLst/>
          </a:prstGeom>
          <a:solidFill>
            <a:srgbClr val="005E62"/>
          </a:solidFill>
        </p:spPr>
      </p:sp>
      <p:pic>
        <p:nvPicPr>
          <p:cNvPr id="4" name="Picture 4"/>
          <p:cNvPicPr>
            <a:picLocks noChangeAspect="1"/>
          </p:cNvPicPr>
          <p:nvPr/>
        </p:nvPicPr>
        <p:blipFill>
          <a:blip r:embed="rId2"/>
          <a:srcRect t="13418"/>
          <a:stretch>
            <a:fillRect/>
          </a:stretch>
        </p:blipFill>
        <p:spPr>
          <a:xfrm>
            <a:off x="16237897" y="0"/>
            <a:ext cx="2042806" cy="1772236"/>
          </a:xfrm>
          <a:prstGeom prst="rect">
            <a:avLst/>
          </a:prstGeom>
        </p:spPr>
      </p:pic>
      <p:sp>
        <p:nvSpPr>
          <p:cNvPr id="6" name="مربع نص 5">
            <a:extLst>
              <a:ext uri="{FF2B5EF4-FFF2-40B4-BE49-F238E27FC236}">
                <a16:creationId xmlns:a16="http://schemas.microsoft.com/office/drawing/2014/main" id="{F913038C-3F34-7F9E-6197-E27069855779}"/>
              </a:ext>
            </a:extLst>
          </p:cNvPr>
          <p:cNvSpPr txBox="1"/>
          <p:nvPr/>
        </p:nvSpPr>
        <p:spPr>
          <a:xfrm>
            <a:off x="2971800" y="3162300"/>
            <a:ext cx="10822780" cy="5016758"/>
          </a:xfrm>
          <a:prstGeom prst="rect">
            <a:avLst/>
          </a:prstGeom>
          <a:noFill/>
        </p:spPr>
        <p:txBody>
          <a:bodyPr wrap="square">
            <a:spAutoFit/>
          </a:bodyPr>
          <a:lstStyle/>
          <a:p>
            <a:r>
              <a:rPr lang="en-US" sz="3200" b="1" dirty="0">
                <a:solidFill>
                  <a:srgbClr val="00B050"/>
                </a:solidFill>
              </a:rPr>
              <a:t>You should now be able to </a:t>
            </a:r>
          </a:p>
          <a:p>
            <a:r>
              <a:rPr lang="en-US" sz="3200" dirty="0"/>
              <a:t>12. Describe the general structure of the brain, spinal cord, and associated nerves of vertebrates. </a:t>
            </a:r>
          </a:p>
          <a:p>
            <a:r>
              <a:rPr lang="en-US" sz="3200" dirty="0"/>
              <a:t>13. Compare the functions of the motor nervous system and autonomic nervous system. </a:t>
            </a:r>
          </a:p>
          <a:p>
            <a:r>
              <a:rPr lang="en-US" sz="3200" dirty="0"/>
              <a:t>14. Compare the structures, functions, and interrelationships of the parasympathetic, sympathetic, and enteric divisions of the peripheral nervous system. </a:t>
            </a:r>
          </a:p>
          <a:p>
            <a:r>
              <a:rPr lang="en-US" sz="3200" dirty="0"/>
              <a:t>15. Explain how the vertebrate brain develops from an embryonic tube. </a:t>
            </a:r>
            <a:endParaRPr lang="ar-SA" sz="3200" dirty="0"/>
          </a:p>
        </p:txBody>
      </p:sp>
    </p:spTree>
    <p:extLst>
      <p:ext uri="{BB962C8B-B14F-4D97-AF65-F5344CB8AC3E}">
        <p14:creationId xmlns:p14="http://schemas.microsoft.com/office/powerpoint/2010/main" val="203085366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700000">
            <a:off x="13926545" y="-5713353"/>
            <a:ext cx="6665510" cy="6664206"/>
          </a:xfrm>
          <a:prstGeom prst="rect">
            <a:avLst/>
          </a:prstGeom>
          <a:solidFill>
            <a:srgbClr val="D9D9D9"/>
          </a:solidFill>
        </p:spPr>
      </p:sp>
      <p:sp>
        <p:nvSpPr>
          <p:cNvPr id="3" name="AutoShape 3"/>
          <p:cNvSpPr/>
          <p:nvPr/>
        </p:nvSpPr>
        <p:spPr>
          <a:xfrm rot="2700000">
            <a:off x="10597558" y="-67986"/>
            <a:ext cx="6665510" cy="50247"/>
          </a:xfrm>
          <a:prstGeom prst="rect">
            <a:avLst/>
          </a:prstGeom>
          <a:solidFill>
            <a:srgbClr val="D9D9D9"/>
          </a:solidFill>
        </p:spPr>
      </p:sp>
      <p:sp>
        <p:nvSpPr>
          <p:cNvPr id="4" name="AutoShape 4"/>
          <p:cNvSpPr/>
          <p:nvPr/>
        </p:nvSpPr>
        <p:spPr>
          <a:xfrm rot="2700000">
            <a:off x="-274591" y="8749507"/>
            <a:ext cx="43907" cy="3580261"/>
          </a:xfrm>
          <a:prstGeom prst="rect">
            <a:avLst/>
          </a:prstGeom>
          <a:solidFill>
            <a:srgbClr val="D9D9D9"/>
          </a:solidFill>
        </p:spPr>
      </p:sp>
      <p:sp>
        <p:nvSpPr>
          <p:cNvPr id="5" name="AutoShape 5"/>
          <p:cNvSpPr/>
          <p:nvPr/>
        </p:nvSpPr>
        <p:spPr>
          <a:xfrm rot="2700000">
            <a:off x="-1975859" y="7508523"/>
            <a:ext cx="2489201" cy="2488714"/>
          </a:xfrm>
          <a:prstGeom prst="rect">
            <a:avLst/>
          </a:prstGeom>
          <a:solidFill>
            <a:srgbClr val="D9D9D9"/>
          </a:solidFill>
        </p:spPr>
      </p:sp>
      <p:pic>
        <p:nvPicPr>
          <p:cNvPr id="6" name="Picture 6"/>
          <p:cNvPicPr>
            <a:picLocks noChangeAspect="1"/>
          </p:cNvPicPr>
          <p:nvPr/>
        </p:nvPicPr>
        <p:blipFill>
          <a:blip r:embed="rId2"/>
          <a:srcRect t="13418"/>
          <a:stretch>
            <a:fillRect/>
          </a:stretch>
        </p:blipFill>
        <p:spPr>
          <a:xfrm>
            <a:off x="16199325" y="-76296"/>
            <a:ext cx="2042806" cy="1772236"/>
          </a:xfrm>
          <a:prstGeom prst="rect">
            <a:avLst/>
          </a:prstGeom>
        </p:spPr>
      </p:pic>
      <p:sp>
        <p:nvSpPr>
          <p:cNvPr id="8" name="مربع نص 7">
            <a:extLst>
              <a:ext uri="{FF2B5EF4-FFF2-40B4-BE49-F238E27FC236}">
                <a16:creationId xmlns:a16="http://schemas.microsoft.com/office/drawing/2014/main" id="{DDC89B95-2656-CE11-4800-90BAD5EF8DC8}"/>
              </a:ext>
            </a:extLst>
          </p:cNvPr>
          <p:cNvSpPr txBox="1"/>
          <p:nvPr/>
        </p:nvSpPr>
        <p:spPr>
          <a:xfrm>
            <a:off x="2819400" y="2476500"/>
            <a:ext cx="12237244" cy="5016758"/>
          </a:xfrm>
          <a:prstGeom prst="rect">
            <a:avLst/>
          </a:prstGeom>
          <a:noFill/>
        </p:spPr>
        <p:txBody>
          <a:bodyPr wrap="square">
            <a:spAutoFit/>
          </a:bodyPr>
          <a:lstStyle/>
          <a:p>
            <a:r>
              <a:rPr lang="en-US" sz="3200" b="1" dirty="0">
                <a:solidFill>
                  <a:srgbClr val="00B050"/>
                </a:solidFill>
              </a:rPr>
              <a:t>You should now be able to</a:t>
            </a:r>
          </a:p>
          <a:p>
            <a:r>
              <a:rPr lang="en-US" sz="3200" dirty="0"/>
              <a:t>16. Describe the main parts and functions of the human brain. </a:t>
            </a:r>
          </a:p>
          <a:p>
            <a:r>
              <a:rPr lang="en-US" sz="3200" dirty="0"/>
              <a:t>17. Explain how injuries, illness, and surgery provide insight into the functions of the brain. </a:t>
            </a:r>
          </a:p>
          <a:p>
            <a:r>
              <a:rPr lang="en-US" sz="3200" dirty="0"/>
              <a:t>18. Explain how fMRI scans help us understand brain functions. </a:t>
            </a:r>
          </a:p>
          <a:p>
            <a:r>
              <a:rPr lang="en-US" sz="3200" dirty="0"/>
              <a:t>19. Explain how the brain regulates sleep and arousal. </a:t>
            </a:r>
          </a:p>
          <a:p>
            <a:r>
              <a:rPr lang="en-US" sz="3200" dirty="0"/>
              <a:t>20. Describe the structure and functions of the limbic system</a:t>
            </a:r>
          </a:p>
          <a:p>
            <a:r>
              <a:rPr lang="en-US" sz="3200" dirty="0"/>
              <a:t>21. Describe the causes, symptoms, and treatments of schizophrenia, depression, Alzheimer’s disease, Parkinson’s disease, and chronic traumatic encephalopathy. </a:t>
            </a:r>
            <a:endParaRPr lang="ar-SA" sz="3200" dirty="0"/>
          </a:p>
        </p:txBody>
      </p:sp>
    </p:spTree>
    <p:extLst>
      <p:ext uri="{BB962C8B-B14F-4D97-AF65-F5344CB8AC3E}">
        <p14:creationId xmlns:p14="http://schemas.microsoft.com/office/powerpoint/2010/main" val="25856237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24675</TotalTime>
  <Words>3541</Words>
  <Application>Microsoft Office PowerPoint</Application>
  <PresentationFormat>مخصص</PresentationFormat>
  <Paragraphs>277</Paragraphs>
  <Slides>77</Slides>
  <Notes>7</Notes>
  <HiddenSlides>0</HiddenSlides>
  <MMClips>0</MMClips>
  <ScaleCrop>false</ScaleCrop>
  <HeadingPairs>
    <vt:vector size="6" baseType="variant">
      <vt:variant>
        <vt:lpstr>الخطوط المستخدمة</vt:lpstr>
      </vt:variant>
      <vt:variant>
        <vt:i4>2</vt:i4>
      </vt:variant>
      <vt:variant>
        <vt:lpstr>نسق</vt:lpstr>
      </vt:variant>
      <vt:variant>
        <vt:i4>1</vt:i4>
      </vt:variant>
      <vt:variant>
        <vt:lpstr>عناوين الشرائح</vt:lpstr>
      </vt:variant>
      <vt:variant>
        <vt:i4>77</vt:i4>
      </vt:variant>
    </vt:vector>
  </HeadingPairs>
  <TitlesOfParts>
    <vt:vector size="80" baseType="lpstr">
      <vt:lpstr>Calibri</vt:lpstr>
      <vt:lpstr>Arial</vt:lpstr>
      <vt:lpstr>Office Theme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أهم الأحداث في 2020</dc:title>
  <dc:creator>hali ma</dc:creator>
  <cp:lastModifiedBy>hali ma</cp:lastModifiedBy>
  <cp:revision>122</cp:revision>
  <dcterms:created xsi:type="dcterms:W3CDTF">2006-08-16T00:00:00Z</dcterms:created>
  <dcterms:modified xsi:type="dcterms:W3CDTF">2022-12-08T19:29:12Z</dcterms:modified>
  <dc:identifier>DAFI_XN6kss</dc:identifier>
</cp:coreProperties>
</file>