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7"/>
  </p:notesMasterIdLst>
  <p:handoutMasterIdLst>
    <p:handoutMasterId r:id="rId78"/>
  </p:handoutMasterIdLst>
  <p:sldIdLst>
    <p:sldId id="256" r:id="rId2"/>
    <p:sldId id="257" r:id="rId3"/>
    <p:sldId id="258" r:id="rId4"/>
    <p:sldId id="259" r:id="rId5"/>
    <p:sldId id="260" r:id="rId6"/>
    <p:sldId id="261" r:id="rId7"/>
    <p:sldId id="263" r:id="rId8"/>
    <p:sldId id="264" r:id="rId9"/>
    <p:sldId id="265" r:id="rId10"/>
    <p:sldId id="266" r:id="rId11"/>
    <p:sldId id="269" r:id="rId12"/>
    <p:sldId id="271" r:id="rId13"/>
    <p:sldId id="272" r:id="rId14"/>
    <p:sldId id="273" r:id="rId15"/>
    <p:sldId id="356" r:id="rId16"/>
    <p:sldId id="277" r:id="rId17"/>
    <p:sldId id="36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2" r:id="rId32"/>
    <p:sldId id="293" r:id="rId33"/>
    <p:sldId id="294" r:id="rId34"/>
    <p:sldId id="295" r:id="rId35"/>
    <p:sldId id="296" r:id="rId36"/>
    <p:sldId id="297" r:id="rId37"/>
    <p:sldId id="299" r:id="rId38"/>
    <p:sldId id="298" r:id="rId39"/>
    <p:sldId id="301" r:id="rId40"/>
    <p:sldId id="303" r:id="rId41"/>
    <p:sldId id="300" r:id="rId42"/>
    <p:sldId id="304" r:id="rId43"/>
    <p:sldId id="305" r:id="rId44"/>
    <p:sldId id="306" r:id="rId45"/>
    <p:sldId id="308" r:id="rId46"/>
    <p:sldId id="309" r:id="rId47"/>
    <p:sldId id="313" r:id="rId48"/>
    <p:sldId id="314" r:id="rId49"/>
    <p:sldId id="315" r:id="rId50"/>
    <p:sldId id="316" r:id="rId51"/>
    <p:sldId id="318" r:id="rId52"/>
    <p:sldId id="319" r:id="rId53"/>
    <p:sldId id="369" r:id="rId54"/>
    <p:sldId id="320" r:id="rId55"/>
    <p:sldId id="321" r:id="rId56"/>
    <p:sldId id="368" r:id="rId57"/>
    <p:sldId id="322" r:id="rId58"/>
    <p:sldId id="325" r:id="rId59"/>
    <p:sldId id="326" r:id="rId60"/>
    <p:sldId id="358" r:id="rId61"/>
    <p:sldId id="359" r:id="rId62"/>
    <p:sldId id="327" r:id="rId63"/>
    <p:sldId id="328" r:id="rId64"/>
    <p:sldId id="360" r:id="rId65"/>
    <p:sldId id="329" r:id="rId66"/>
    <p:sldId id="370" r:id="rId67"/>
    <p:sldId id="333" r:id="rId68"/>
    <p:sldId id="361" r:id="rId69"/>
    <p:sldId id="367" r:id="rId70"/>
    <p:sldId id="334" r:id="rId71"/>
    <p:sldId id="335" r:id="rId72"/>
    <p:sldId id="362" r:id="rId73"/>
    <p:sldId id="365" r:id="rId74"/>
    <p:sldId id="363" r:id="rId75"/>
    <p:sldId id="364" r:id="rId76"/>
  </p:sldIdLst>
  <p:sldSz cx="18288000" cy="10287000"/>
  <p:notesSz cx="6858000" cy="9144000"/>
  <p:embeddedFontLst>
    <p:embeddedFont>
      <p:font typeface="Calibri" panose="020F0502020204030204" pitchFamily="34" charset="0"/>
      <p:regular r:id="rId79"/>
      <p:bold r:id="rId80"/>
    </p:embeddedFont>
    <p:embeddedFont>
      <p:font typeface="Calisto MT" panose="02040603050505030304" pitchFamily="18" charset="0"/>
      <p:regular r:id="rId81"/>
      <p:bold r:id="rId82"/>
      <p:italic r:id="rId83"/>
      <p:boldItalic r:id="rId8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22" autoAdjust="0"/>
  </p:normalViewPr>
  <p:slideViewPr>
    <p:cSldViewPr>
      <p:cViewPr varScale="1">
        <p:scale>
          <a:sx n="56" d="100"/>
          <a:sy n="56" d="100"/>
        </p:scale>
        <p:origin x="619" y="-42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1.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font" Target="fonts/font3.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a:extLst>
              <a:ext uri="{FF2B5EF4-FFF2-40B4-BE49-F238E27FC236}">
                <a16:creationId xmlns:a16="http://schemas.microsoft.com/office/drawing/2014/main" id="{5DD3394E-73CF-DDD7-44E0-09B1523715D7}"/>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a:extLst>
              <a:ext uri="{FF2B5EF4-FFF2-40B4-BE49-F238E27FC236}">
                <a16:creationId xmlns:a16="http://schemas.microsoft.com/office/drawing/2014/main" id="{DE986D16-40EE-4EC4-ADA8-04C63CA8A42D}"/>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F5E41D0B-975E-4877-A9D5-EC7125FC96C4}" type="datetimeFigureOut">
              <a:rPr lang="ar-SA" smtClean="0"/>
              <a:t>14/04/44</a:t>
            </a:fld>
            <a:endParaRPr lang="ar-SA"/>
          </a:p>
        </p:txBody>
      </p:sp>
      <p:sp>
        <p:nvSpPr>
          <p:cNvPr id="4" name="عنصر نائب للتذييل 3">
            <a:extLst>
              <a:ext uri="{FF2B5EF4-FFF2-40B4-BE49-F238E27FC236}">
                <a16:creationId xmlns:a16="http://schemas.microsoft.com/office/drawing/2014/main" id="{49FB2BCD-4FA1-6F82-2196-7772AA6FB764}"/>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a:extLst>
              <a:ext uri="{FF2B5EF4-FFF2-40B4-BE49-F238E27FC236}">
                <a16:creationId xmlns:a16="http://schemas.microsoft.com/office/drawing/2014/main" id="{47697CE3-CD60-3A14-14C6-83308A7C5A5D}"/>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F9161236-CCEA-4E5E-A0EC-505220C53B60}" type="slidenum">
              <a:rPr lang="ar-SA" smtClean="0"/>
              <a:t>‹#›</a:t>
            </a:fld>
            <a:endParaRPr lang="ar-SA"/>
          </a:p>
        </p:txBody>
      </p:sp>
    </p:spTree>
    <p:extLst>
      <p:ext uri="{BB962C8B-B14F-4D97-AF65-F5344CB8AC3E}">
        <p14:creationId xmlns:p14="http://schemas.microsoft.com/office/powerpoint/2010/main" val="2901964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66C3247-71AF-42C3-B630-DB6891930D7B}" type="datetimeFigureOut">
              <a:rPr lang="ar-SA" smtClean="0"/>
              <a:t>14/04/44</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02F66EE-60B5-4F6B-849F-1BA266B98F66}" type="slidenum">
              <a:rPr lang="ar-SA" smtClean="0"/>
              <a:t>‹#›</a:t>
            </a:fld>
            <a:endParaRPr lang="ar-SA"/>
          </a:p>
        </p:txBody>
      </p:sp>
    </p:spTree>
    <p:extLst>
      <p:ext uri="{BB962C8B-B14F-4D97-AF65-F5344CB8AC3E}">
        <p14:creationId xmlns:p14="http://schemas.microsoft.com/office/powerpoint/2010/main" val="178650912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602F66EE-60B5-4F6B-849F-1BA266B98F66}" type="slidenum">
              <a:rPr lang="ar-SA" smtClean="0"/>
              <a:t>15</a:t>
            </a:fld>
            <a:endParaRPr lang="ar-SA"/>
          </a:p>
        </p:txBody>
      </p:sp>
    </p:spTree>
    <p:extLst>
      <p:ext uri="{BB962C8B-B14F-4D97-AF65-F5344CB8AC3E}">
        <p14:creationId xmlns:p14="http://schemas.microsoft.com/office/powerpoint/2010/main" val="1417666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F1751B0-5A33-0623-1B48-609818A94A92}"/>
              </a:ext>
            </a:extLst>
          </p:cNvPr>
          <p:cNvSpPr>
            <a:spLocks noGrp="1"/>
          </p:cNvSpPr>
          <p:nvPr>
            <p:ph type="title"/>
          </p:nvPr>
        </p:nvSpPr>
        <p:spPr>
          <a:xfrm>
            <a:off x="381000" y="1562100"/>
            <a:ext cx="8229600" cy="1143000"/>
          </a:xfrm>
        </p:spPr>
        <p:txBody>
          <a:bodyPr>
            <a:normAutofit/>
          </a:bodyPr>
          <a:lstStyle>
            <a:lvl1pPr>
              <a:defRPr sz="3200">
                <a:latin typeface="+mj-lt"/>
              </a:defRPr>
            </a:lvl1pPr>
          </a:lstStyle>
          <a:p>
            <a:r>
              <a:rPr lang="ar-SA" dirty="0"/>
              <a:t>انقر لتحرير نمط عنوان الشكل الرئيسي</a:t>
            </a:r>
          </a:p>
        </p:txBody>
      </p:sp>
      <p:sp>
        <p:nvSpPr>
          <p:cNvPr id="6" name="عنصر نائب للنص 5">
            <a:extLst>
              <a:ext uri="{FF2B5EF4-FFF2-40B4-BE49-F238E27FC236}">
                <a16:creationId xmlns:a16="http://schemas.microsoft.com/office/drawing/2014/main" id="{12AC6D64-E569-F752-19E4-B53EE6CD3AD5}"/>
              </a:ext>
            </a:extLst>
          </p:cNvPr>
          <p:cNvSpPr>
            <a:spLocks noGrp="1"/>
          </p:cNvSpPr>
          <p:nvPr>
            <p:ph type="body" sz="quarter" idx="10"/>
          </p:nvPr>
        </p:nvSpPr>
        <p:spPr bwMode="black">
          <a:xfrm>
            <a:off x="838200" y="3619500"/>
            <a:ext cx="8610600" cy="2209800"/>
          </a:xfrm>
        </p:spPr>
        <p:txBody>
          <a:bodyPr>
            <a:normAutofit/>
          </a:bodyPr>
          <a:lstStyle>
            <a:lvl1pPr>
              <a:defRPr sz="4000">
                <a:latin typeface="+mn-lt"/>
              </a:defRPr>
            </a:lvl1pPr>
            <a:lvl2pPr>
              <a:defRPr sz="3600">
                <a:latin typeface="+mn-lt"/>
              </a:defRPr>
            </a:lvl2pPr>
            <a:lvl3pPr>
              <a:defRPr sz="3200">
                <a:latin typeface="+mn-lt"/>
              </a:defRPr>
            </a:lvl3pPr>
            <a:lvl4pPr>
              <a:defRPr>
                <a:latin typeface="+mn-lt"/>
              </a:defRPr>
            </a:lvl4pPr>
          </a:lstStyle>
          <a:p>
            <a:pPr lvl="0"/>
            <a:r>
              <a:rPr lang="ar-SA" dirty="0"/>
              <a:t>انقر لتحرير أنماط نص الشكل الرئيسي</a:t>
            </a:r>
          </a:p>
          <a:p>
            <a:pPr lvl="1"/>
            <a:r>
              <a:rPr lang="ar-SA" dirty="0"/>
              <a:t>المستوى الثاني</a:t>
            </a:r>
          </a:p>
          <a:p>
            <a:pPr lvl="2"/>
            <a:r>
              <a:rPr lang="ar-SA" dirty="0"/>
              <a:t>المستوى الثالث</a:t>
            </a:r>
          </a:p>
        </p:txBody>
      </p:sp>
    </p:spTree>
    <p:extLst>
      <p:ext uri="{BB962C8B-B14F-4D97-AF65-F5344CB8AC3E}">
        <p14:creationId xmlns:p14="http://schemas.microsoft.com/office/powerpoint/2010/main" val="383979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11/8/2022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Tree>
  </p:cSld>
  <p:clrMap bg1="lt1" tx1="dk1" bg2="lt2" tx2="dk2" accent1="accent1" accent2="accent2" accent3="accent3" accent4="accent4" accent5="accent5" accent6="accent6" hlink="hlink" folHlink="folHlink"/>
  <p:sldLayoutIdLst>
    <p:sldLayoutId id="2147483672" r:id="rId1"/>
    <p:sldLayoutId id="2147483655" r:id="rId2"/>
  </p:sldLayoutIdLst>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8.svg"/><Relationship Id="rId7"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1.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sv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8.svg"/><Relationship Id="rId7"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svg"/><Relationship Id="rId7"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8.svg"/><Relationship Id="rId7"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svg"/><Relationship Id="rId7" Type="http://schemas.openxmlformats.org/officeDocument/2006/relationships/image" Target="../media/image45.png"/><Relationship Id="rId12"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47.png"/><Relationship Id="rId5" Type="http://schemas.openxmlformats.org/officeDocument/2006/relationships/image" Target="../media/image10.svg"/><Relationship Id="rId10" Type="http://schemas.microsoft.com/office/2007/relationships/hdphoto" Target="../media/hdphoto2.wdp"/><Relationship Id="rId4" Type="http://schemas.openxmlformats.org/officeDocument/2006/relationships/image" Target="../media/image9.png"/><Relationship Id="rId9"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8.svg"/><Relationship Id="rId7" Type="http://schemas.openxmlformats.org/officeDocument/2006/relationships/image" Target="../media/image4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51.png"/></Relationships>
</file>

<file path=ppt/slides/_rels/slide5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8.svg"/><Relationship Id="rId7" Type="http://schemas.openxmlformats.org/officeDocument/2006/relationships/image" Target="../media/image5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5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8.svg"/><Relationship Id="rId7" Type="http://schemas.openxmlformats.org/officeDocument/2006/relationships/image" Target="../media/image5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svg"/><Relationship Id="rId7" Type="http://schemas.openxmlformats.org/officeDocument/2006/relationships/image" Target="../media/image5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5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6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5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7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8.svg"/><Relationship Id="rId7" Type="http://schemas.openxmlformats.org/officeDocument/2006/relationships/image" Target="../media/image6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8.svg"/><Relationship Id="rId7" Type="http://schemas.openxmlformats.org/officeDocument/2006/relationships/image" Target="../media/image6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2334573" y="5086872"/>
            <a:ext cx="7284632" cy="5946909"/>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3716768" y="-1029396"/>
            <a:ext cx="8536036" cy="6968510"/>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4062423" y="5766314"/>
            <a:ext cx="7358179" cy="1913126"/>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066295" y="56513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0" y="0"/>
            <a:ext cx="2105391" cy="1609814"/>
          </a:xfrm>
          <a:prstGeom prst="rect">
            <a:avLst/>
          </a:prstGeom>
        </p:spPr>
      </p:pic>
      <p:sp>
        <p:nvSpPr>
          <p:cNvPr id="8" name="مربع نص 7">
            <a:extLst>
              <a:ext uri="{FF2B5EF4-FFF2-40B4-BE49-F238E27FC236}">
                <a16:creationId xmlns:a16="http://schemas.microsoft.com/office/drawing/2014/main" id="{9C1A1FB2-9373-041B-87FB-58A6D518DF67}"/>
              </a:ext>
            </a:extLst>
          </p:cNvPr>
          <p:cNvSpPr txBox="1"/>
          <p:nvPr/>
        </p:nvSpPr>
        <p:spPr>
          <a:xfrm>
            <a:off x="3517621" y="4297281"/>
            <a:ext cx="11572874" cy="1323439"/>
          </a:xfrm>
          <a:prstGeom prst="rect">
            <a:avLst/>
          </a:prstGeom>
          <a:noFill/>
        </p:spPr>
        <p:txBody>
          <a:bodyPr wrap="square">
            <a:spAutoFit/>
          </a:bodyPr>
          <a:lstStyle/>
          <a:p>
            <a:pPr algn="ctr"/>
            <a:r>
              <a:rPr lang="en-US" sz="4000" dirty="0"/>
              <a:t>Chapter 33</a:t>
            </a:r>
          </a:p>
          <a:p>
            <a:pPr algn="ctr"/>
            <a:r>
              <a:rPr lang="en-US" sz="4000" dirty="0"/>
              <a:t> Control Systems in Plants</a:t>
            </a:r>
            <a:endParaRPr lang="ar-SA" sz="4000" dirty="0"/>
          </a:p>
        </p:txBody>
      </p:sp>
      <p:sp>
        <p:nvSpPr>
          <p:cNvPr id="9" name="مربع نص 8">
            <a:extLst>
              <a:ext uri="{FF2B5EF4-FFF2-40B4-BE49-F238E27FC236}">
                <a16:creationId xmlns:a16="http://schemas.microsoft.com/office/drawing/2014/main" id="{1C5A2EDA-855C-8000-7BE2-C4E70A0F47FD}"/>
              </a:ext>
            </a:extLst>
          </p:cNvPr>
          <p:cNvSpPr txBox="1"/>
          <p:nvPr/>
        </p:nvSpPr>
        <p:spPr>
          <a:xfrm>
            <a:off x="3050584" y="7686537"/>
            <a:ext cx="7696200" cy="1015663"/>
          </a:xfrm>
          <a:prstGeom prst="rect">
            <a:avLst/>
          </a:prstGeom>
          <a:noFill/>
        </p:spPr>
        <p:txBody>
          <a:bodyPr wrap="square">
            <a:spAutoFit/>
          </a:bodyPr>
          <a:lstStyle/>
          <a:p>
            <a:r>
              <a:rPr lang="en-US" sz="2000" dirty="0">
                <a:solidFill>
                  <a:srgbClr val="FF0000"/>
                </a:solidFill>
                <a:latin typeface="+mj-lt"/>
              </a:rPr>
              <a:t>* The slides are copied from the original slides of the course with some additions from Ms. Halima </a:t>
            </a:r>
            <a:r>
              <a:rPr lang="en-US" sz="2000" dirty="0" err="1">
                <a:solidFill>
                  <a:srgbClr val="FF0000"/>
                </a:solidFill>
                <a:latin typeface="+mj-lt"/>
              </a:rPr>
              <a:t>Rais</a:t>
            </a:r>
            <a:endParaRPr lang="en-US" sz="2000" dirty="0">
              <a:solidFill>
                <a:srgbClr val="FF0000"/>
              </a:solidFill>
              <a:latin typeface="+mj-lt"/>
            </a:endParaRPr>
          </a:p>
          <a:p>
            <a:r>
              <a:rPr lang="ar-SA" sz="2000" dirty="0">
                <a:solidFill>
                  <a:srgbClr val="FF0000"/>
                </a:solidFill>
                <a:latin typeface="+mj-lt"/>
              </a:rPr>
              <a:t>* تم استخدام العرض التقديمي الخاص بالمادة الأصلية مع إضافات من الشارحة حليمة ريس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465854"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492789" y="-494605"/>
            <a:ext cx="7358179" cy="1913126"/>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8" name="مربع نص 7">
            <a:extLst>
              <a:ext uri="{FF2B5EF4-FFF2-40B4-BE49-F238E27FC236}">
                <a16:creationId xmlns:a16="http://schemas.microsoft.com/office/drawing/2014/main" id="{B93BFFD2-256A-59AF-FD8A-E5E6D58E62DD}"/>
              </a:ext>
            </a:extLst>
          </p:cNvPr>
          <p:cNvSpPr txBox="1"/>
          <p:nvPr/>
        </p:nvSpPr>
        <p:spPr>
          <a:xfrm>
            <a:off x="3048000" y="4064955"/>
            <a:ext cx="10487024" cy="707886"/>
          </a:xfrm>
          <a:prstGeom prst="rect">
            <a:avLst/>
          </a:prstGeom>
          <a:noFill/>
        </p:spPr>
        <p:txBody>
          <a:bodyPr wrap="square">
            <a:spAutoFit/>
          </a:bodyPr>
          <a:lstStyle/>
          <a:p>
            <a:pPr algn="ctr"/>
            <a:r>
              <a:rPr lang="en-US" sz="4000" dirty="0"/>
              <a:t>PLANT HORMONES </a:t>
            </a:r>
            <a:endParaRPr lang="ar-SA" sz="4000" dirty="0"/>
          </a:p>
        </p:txBody>
      </p:sp>
      <p:pic>
        <p:nvPicPr>
          <p:cNvPr id="1026" name="Picture 2">
            <a:extLst>
              <a:ext uri="{FF2B5EF4-FFF2-40B4-BE49-F238E27FC236}">
                <a16:creationId xmlns:a16="http://schemas.microsoft.com/office/drawing/2014/main" id="{BB0DD726-636A-A4B5-64DB-29FAA17490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0940" y="5740139"/>
            <a:ext cx="8662735" cy="3429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مربع نص 8">
            <a:extLst>
              <a:ext uri="{FF2B5EF4-FFF2-40B4-BE49-F238E27FC236}">
                <a16:creationId xmlns:a16="http://schemas.microsoft.com/office/drawing/2014/main" id="{729799F4-B97E-2976-24C2-D97669EE2464}"/>
              </a:ext>
            </a:extLst>
          </p:cNvPr>
          <p:cNvSpPr txBox="1"/>
          <p:nvPr/>
        </p:nvSpPr>
        <p:spPr>
          <a:xfrm>
            <a:off x="838200" y="9415635"/>
            <a:ext cx="10477500" cy="369332"/>
          </a:xfrm>
          <a:prstGeom prst="rect">
            <a:avLst/>
          </a:prstGeom>
          <a:noFill/>
        </p:spPr>
        <p:txBody>
          <a:bodyPr wrap="square">
            <a:spAutoFit/>
          </a:bodyPr>
          <a:lstStyle/>
          <a:p>
            <a:r>
              <a:rPr lang="en-US" dirty="0"/>
              <a:t>Ref:</a:t>
            </a:r>
            <a:r>
              <a:rPr lang="ar-SA" dirty="0"/>
              <a:t>https://shortest.link/6qQp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454250" y="-3213685"/>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2892813" y="-188048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F53BF917-78D0-0B40-EF98-1A91736FE7BC}"/>
              </a:ext>
            </a:extLst>
          </p:cNvPr>
          <p:cNvSpPr txBox="1"/>
          <p:nvPr/>
        </p:nvSpPr>
        <p:spPr>
          <a:xfrm>
            <a:off x="3591113" y="2845817"/>
            <a:ext cx="9858374" cy="4031873"/>
          </a:xfrm>
          <a:prstGeom prst="rect">
            <a:avLst/>
          </a:prstGeom>
          <a:noFill/>
        </p:spPr>
        <p:txBody>
          <a:bodyPr wrap="square">
            <a:spAutoFit/>
          </a:bodyPr>
          <a:lstStyle/>
          <a:p>
            <a:endParaRPr lang="en-US" sz="3200" dirty="0"/>
          </a:p>
          <a:p>
            <a:r>
              <a:rPr lang="en-US" sz="3200" dirty="0"/>
              <a:t>• Any plant growth that results in plant organs curving toward or away from stimuli is called a </a:t>
            </a:r>
            <a:r>
              <a:rPr lang="en-US" sz="3200" b="1" dirty="0"/>
              <a:t>tropism</a:t>
            </a:r>
            <a:r>
              <a:rPr lang="en-US" sz="3200" dirty="0"/>
              <a:t>.</a:t>
            </a:r>
          </a:p>
          <a:p>
            <a:r>
              <a:rPr lang="en-US" sz="3200" dirty="0"/>
              <a:t>• The growth of an organ in response to light is called </a:t>
            </a:r>
            <a:r>
              <a:rPr lang="en-US" sz="3200" b="1" dirty="0"/>
              <a:t>phototropism</a:t>
            </a:r>
            <a:r>
              <a:rPr lang="en-US" sz="3200" dirty="0"/>
              <a:t>. </a:t>
            </a:r>
          </a:p>
          <a:p>
            <a:r>
              <a:rPr lang="en-US" sz="3200" dirty="0"/>
              <a:t>• Phototropism has an obvious advantage, directing growing seedlings and the shoots of mature plants toward the sunlight that drives photosynthesis.</a:t>
            </a:r>
            <a:endParaRPr lang="ar-SA" sz="3200" dirty="0"/>
          </a:p>
        </p:txBody>
      </p:sp>
      <p:sp>
        <p:nvSpPr>
          <p:cNvPr id="7" name="مربع نص 6">
            <a:extLst>
              <a:ext uri="{FF2B5EF4-FFF2-40B4-BE49-F238E27FC236}">
                <a16:creationId xmlns:a16="http://schemas.microsoft.com/office/drawing/2014/main" id="{06DBFD49-1608-560E-1B1E-64E6072A1057}"/>
              </a:ext>
            </a:extLst>
          </p:cNvPr>
          <p:cNvSpPr txBox="1"/>
          <p:nvPr/>
        </p:nvSpPr>
        <p:spPr>
          <a:xfrm>
            <a:off x="2114733" y="1333500"/>
            <a:ext cx="11506200" cy="1077218"/>
          </a:xfrm>
          <a:prstGeom prst="rect">
            <a:avLst/>
          </a:prstGeom>
          <a:noFill/>
        </p:spPr>
        <p:txBody>
          <a:bodyPr wrap="square">
            <a:spAutoFit/>
          </a:bodyPr>
          <a:lstStyle/>
          <a:p>
            <a:pPr algn="ctr"/>
            <a:r>
              <a:rPr lang="en-US" sz="3200" dirty="0"/>
              <a:t>33.1 SCIENTIFIC THINKING: A series of experiments by several scientists led to the discovery of a plant hormone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1802676" y="-62400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155782" flipH="1">
            <a:off x="12813980" y="5629303"/>
            <a:ext cx="8890640" cy="7257995"/>
          </a:xfrm>
          <a:prstGeom prst="rect">
            <a:avLst/>
          </a:prstGeom>
        </p:spPr>
      </p:pic>
      <p:pic>
        <p:nvPicPr>
          <p:cNvPr id="5" name="Picture 5"/>
          <p:cNvPicPr>
            <a:picLocks noChangeAspect="1"/>
          </p:cNvPicPr>
          <p:nvPr/>
        </p:nvPicPr>
        <p:blipFill>
          <a:blip r:embed="rId6"/>
          <a:srcRect t="16708" r="7756" b="12901"/>
          <a:stretch>
            <a:fillRect/>
          </a:stretch>
        </p:blipFill>
        <p:spPr>
          <a:xfrm>
            <a:off x="16182609" y="0"/>
            <a:ext cx="2105391" cy="1609814"/>
          </a:xfrm>
          <a:prstGeom prst="rect">
            <a:avLst/>
          </a:prstGeom>
        </p:spPr>
      </p:pic>
      <p:pic>
        <p:nvPicPr>
          <p:cNvPr id="7" name="صورة 6">
            <a:extLst>
              <a:ext uri="{FF2B5EF4-FFF2-40B4-BE49-F238E27FC236}">
                <a16:creationId xmlns:a16="http://schemas.microsoft.com/office/drawing/2014/main" id="{86C34121-3D50-597A-2B5F-E75FBA8D9B99}"/>
              </a:ext>
            </a:extLst>
          </p:cNvPr>
          <p:cNvPicPr>
            <a:picLocks noChangeAspect="1"/>
          </p:cNvPicPr>
          <p:nvPr/>
        </p:nvPicPr>
        <p:blipFill>
          <a:blip r:embed="rId7"/>
          <a:stretch>
            <a:fillRect/>
          </a:stretch>
        </p:blipFill>
        <p:spPr>
          <a:xfrm>
            <a:off x="5600196" y="1779334"/>
            <a:ext cx="7087608" cy="7478150"/>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55326" y="8013183"/>
            <a:ext cx="5570599" cy="4547634"/>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1770569" y="7285373"/>
            <a:ext cx="5598538" cy="1455620"/>
          </a:xfrm>
          <a:prstGeom prst="rect">
            <a:avLst/>
          </a:prstGeom>
        </p:spPr>
      </p:pic>
      <p:pic>
        <p:nvPicPr>
          <p:cNvPr id="4" name="Picture 4"/>
          <p:cNvPicPr>
            <a:picLocks noChangeAspect="1"/>
          </p:cNvPicPr>
          <p:nvPr/>
        </p:nvPicPr>
        <p:blipFill>
          <a:blip r:embed="rId6"/>
          <a:srcRect t="16708" r="7756" b="12901"/>
          <a:stretch>
            <a:fillRect/>
          </a:stretch>
        </p:blipFill>
        <p:spPr>
          <a:xfrm>
            <a:off x="16182609" y="-19307"/>
            <a:ext cx="2105391" cy="1609814"/>
          </a:xfrm>
          <a:prstGeom prst="rect">
            <a:avLst/>
          </a:prstGeom>
        </p:spPr>
      </p:pic>
      <p:sp>
        <p:nvSpPr>
          <p:cNvPr id="6" name="مربع نص 5">
            <a:extLst>
              <a:ext uri="{FF2B5EF4-FFF2-40B4-BE49-F238E27FC236}">
                <a16:creationId xmlns:a16="http://schemas.microsoft.com/office/drawing/2014/main" id="{53040503-0C49-5914-C1AB-46D20A3D9EE3}"/>
              </a:ext>
            </a:extLst>
          </p:cNvPr>
          <p:cNvSpPr txBox="1"/>
          <p:nvPr/>
        </p:nvSpPr>
        <p:spPr>
          <a:xfrm>
            <a:off x="3429000" y="3695700"/>
            <a:ext cx="9722644" cy="2554545"/>
          </a:xfrm>
          <a:prstGeom prst="rect">
            <a:avLst/>
          </a:prstGeom>
          <a:noFill/>
        </p:spPr>
        <p:txBody>
          <a:bodyPr wrap="square">
            <a:spAutoFit/>
          </a:bodyPr>
          <a:lstStyle/>
          <a:p>
            <a:r>
              <a:rPr lang="en-US" sz="3200" dirty="0"/>
              <a:t>• Plants, like animals, use hormones to control body wide responses. </a:t>
            </a:r>
          </a:p>
          <a:p>
            <a:r>
              <a:rPr lang="en-US" sz="3200" dirty="0"/>
              <a:t>• </a:t>
            </a:r>
            <a:r>
              <a:rPr lang="en-US" sz="3200" b="1" u="sng" dirty="0">
                <a:solidFill>
                  <a:srgbClr val="FF0000"/>
                </a:solidFill>
              </a:rPr>
              <a:t>A hormone </a:t>
            </a:r>
            <a:r>
              <a:rPr lang="en-US" sz="3200" dirty="0"/>
              <a:t>is a chemical signal produced in one part of the body and transported to other parts, where it acts on target cells to change their functioning.</a:t>
            </a:r>
            <a:endParaRPr lang="ar-SA"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52284" y="41596"/>
            <a:ext cx="2105391" cy="1609814"/>
          </a:xfrm>
          <a:prstGeom prst="rect">
            <a:avLst/>
          </a:prstGeom>
        </p:spPr>
      </p:pic>
      <p:sp>
        <p:nvSpPr>
          <p:cNvPr id="6" name="مربع نص 5">
            <a:extLst>
              <a:ext uri="{FF2B5EF4-FFF2-40B4-BE49-F238E27FC236}">
                <a16:creationId xmlns:a16="http://schemas.microsoft.com/office/drawing/2014/main" id="{348ADC10-BDD2-1477-B0AE-91354EBC7246}"/>
              </a:ext>
            </a:extLst>
          </p:cNvPr>
          <p:cNvSpPr txBox="1"/>
          <p:nvPr/>
        </p:nvSpPr>
        <p:spPr>
          <a:xfrm>
            <a:off x="3420519" y="1651410"/>
            <a:ext cx="10455024" cy="2062103"/>
          </a:xfrm>
          <a:prstGeom prst="rect">
            <a:avLst/>
          </a:prstGeom>
          <a:noFill/>
        </p:spPr>
        <p:txBody>
          <a:bodyPr wrap="square">
            <a:spAutoFit/>
          </a:bodyPr>
          <a:lstStyle/>
          <a:p>
            <a:r>
              <a:rPr lang="en-US" sz="3200" dirty="0"/>
              <a:t>• In the late 1800s, </a:t>
            </a:r>
            <a:r>
              <a:rPr lang="en-US" sz="3200" dirty="0">
                <a:solidFill>
                  <a:schemeClr val="accent4"/>
                </a:solidFill>
              </a:rPr>
              <a:t>1-</a:t>
            </a:r>
            <a:r>
              <a:rPr lang="en-US" sz="3200" b="1" dirty="0">
                <a:solidFill>
                  <a:schemeClr val="accent4"/>
                </a:solidFill>
              </a:rPr>
              <a:t>Charles Darwin and his son Francis </a:t>
            </a:r>
            <a:r>
              <a:rPr lang="en-US" sz="3200" dirty="0"/>
              <a:t>conducted some of the earliest experiments on phototropism. </a:t>
            </a:r>
          </a:p>
          <a:p>
            <a:r>
              <a:rPr lang="en-US" sz="3200" dirty="0"/>
              <a:t>• </a:t>
            </a:r>
            <a:r>
              <a:rPr lang="en-US" sz="3200" b="1" dirty="0">
                <a:solidFill>
                  <a:srgbClr val="FF0000"/>
                </a:solidFill>
              </a:rPr>
              <a:t>They observed </a:t>
            </a:r>
            <a:r>
              <a:rPr lang="en-US" sz="3200" dirty="0"/>
              <a:t>: that grass seedlings could bend toward light only if the tips of their shoots were present. </a:t>
            </a:r>
            <a:endParaRPr lang="ar-SA" sz="3200" dirty="0"/>
          </a:p>
        </p:txBody>
      </p:sp>
      <p:pic>
        <p:nvPicPr>
          <p:cNvPr id="7" name="صورة 6">
            <a:extLst>
              <a:ext uri="{FF2B5EF4-FFF2-40B4-BE49-F238E27FC236}">
                <a16:creationId xmlns:a16="http://schemas.microsoft.com/office/drawing/2014/main" id="{2C3DA322-B7A8-CF05-4434-C8E8D917F3A0}"/>
              </a:ext>
            </a:extLst>
          </p:cNvPr>
          <p:cNvPicPr>
            <a:picLocks noChangeAspect="1"/>
          </p:cNvPicPr>
          <p:nvPr/>
        </p:nvPicPr>
        <p:blipFill>
          <a:blip r:embed="rId7"/>
          <a:stretch>
            <a:fillRect/>
          </a:stretch>
        </p:blipFill>
        <p:spPr>
          <a:xfrm>
            <a:off x="6548828" y="4076700"/>
            <a:ext cx="5305425" cy="5971982"/>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630936" y="0"/>
            <a:ext cx="1628690" cy="10287000"/>
            <a:chOff x="0" y="0"/>
            <a:chExt cx="428955" cy="2709333"/>
          </a:xfrm>
        </p:grpSpPr>
        <p:sp>
          <p:nvSpPr>
            <p:cNvPr id="3" name="Freeform 3"/>
            <p:cNvSpPr/>
            <p:nvPr/>
          </p:nvSpPr>
          <p:spPr>
            <a:xfrm>
              <a:off x="0" y="0"/>
              <a:ext cx="428955" cy="2709333"/>
            </a:xfrm>
            <a:custGeom>
              <a:avLst/>
              <a:gdLst/>
              <a:ahLst/>
              <a:cxnLst/>
              <a:rect l="l" t="t" r="r" b="b"/>
              <a:pathLst>
                <a:path w="428955" h="2709333">
                  <a:moveTo>
                    <a:pt x="0" y="0"/>
                  </a:moveTo>
                  <a:lnTo>
                    <a:pt x="428955" y="0"/>
                  </a:lnTo>
                  <a:lnTo>
                    <a:pt x="428955" y="2709333"/>
                  </a:lnTo>
                  <a:lnTo>
                    <a:pt x="0" y="2709333"/>
                  </a:lnTo>
                  <a:close/>
                </a:path>
              </a:pathLst>
            </a:custGeom>
            <a:solidFill>
              <a:srgbClr val="01AAB2"/>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2800"/>
                </a:lnSpc>
              </a:pPr>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012188" flipH="1">
            <a:off x="13857108" y="-2301441"/>
            <a:ext cx="6235304" cy="5090276"/>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146806" y="-292765"/>
            <a:ext cx="7358179" cy="1913126"/>
          </a:xfrm>
          <a:prstGeom prst="rect">
            <a:avLst/>
          </a:prstGeom>
        </p:spPr>
      </p:pic>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176" t="59566" r="14390"/>
          <a:stretch>
            <a:fillRect/>
          </a:stretch>
        </p:blipFill>
        <p:spPr>
          <a:xfrm rot="5725054" flipH="1">
            <a:off x="16305586" y="1818889"/>
            <a:ext cx="2916383" cy="2380829"/>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478927" flipH="1">
            <a:off x="14134977" y="8367693"/>
            <a:ext cx="7256171" cy="1886604"/>
          </a:xfrm>
          <a:prstGeom prst="rect">
            <a:avLst/>
          </a:prstGeom>
        </p:spPr>
      </p:pic>
      <p:pic>
        <p:nvPicPr>
          <p:cNvPr id="9" name="Picture 9"/>
          <p:cNvPicPr>
            <a:picLocks noChangeAspect="1"/>
          </p:cNvPicPr>
          <p:nvPr/>
        </p:nvPicPr>
        <p:blipFill>
          <a:blip r:embed="rId6"/>
          <a:srcRect t="16708" r="7756" b="12901"/>
          <a:stretch>
            <a:fillRect/>
          </a:stretch>
        </p:blipFill>
        <p:spPr>
          <a:xfrm>
            <a:off x="76659" y="10547"/>
            <a:ext cx="2105391" cy="1609814"/>
          </a:xfrm>
          <a:prstGeom prst="rect">
            <a:avLst/>
          </a:prstGeom>
        </p:spPr>
      </p:pic>
      <p:sp>
        <p:nvSpPr>
          <p:cNvPr id="11" name="مربع نص 10">
            <a:extLst>
              <a:ext uri="{FF2B5EF4-FFF2-40B4-BE49-F238E27FC236}">
                <a16:creationId xmlns:a16="http://schemas.microsoft.com/office/drawing/2014/main" id="{30CF6E5B-15E3-492F-1EC3-3AC9BF82F5E6}"/>
              </a:ext>
            </a:extLst>
          </p:cNvPr>
          <p:cNvSpPr txBox="1"/>
          <p:nvPr/>
        </p:nvSpPr>
        <p:spPr>
          <a:xfrm>
            <a:off x="2448231" y="2065509"/>
            <a:ext cx="12535363" cy="584775"/>
          </a:xfrm>
          <a:prstGeom prst="rect">
            <a:avLst/>
          </a:prstGeom>
          <a:noFill/>
        </p:spPr>
        <p:txBody>
          <a:bodyPr wrap="square">
            <a:spAutoFit/>
          </a:bodyPr>
          <a:lstStyle/>
          <a:p>
            <a:r>
              <a:rPr lang="en-US" sz="3200" dirty="0"/>
              <a:t>• The five grass plants in Figure 33.1B summarize the </a:t>
            </a:r>
            <a:r>
              <a:rPr lang="en-US" sz="3200" dirty="0" err="1"/>
              <a:t>Darwins</a:t>
            </a:r>
            <a:r>
              <a:rPr lang="en-US" sz="3200" dirty="0"/>
              <a:t>’ findings</a:t>
            </a:r>
            <a:endParaRPr lang="ar-SA" sz="3200" dirty="0"/>
          </a:p>
        </p:txBody>
      </p:sp>
      <p:pic>
        <p:nvPicPr>
          <p:cNvPr id="12" name="صورة 11">
            <a:extLst>
              <a:ext uri="{FF2B5EF4-FFF2-40B4-BE49-F238E27FC236}">
                <a16:creationId xmlns:a16="http://schemas.microsoft.com/office/drawing/2014/main" id="{5B86B106-E4AC-1E94-C3B4-49F70811E27B}"/>
              </a:ext>
            </a:extLst>
          </p:cNvPr>
          <p:cNvPicPr>
            <a:picLocks noChangeAspect="1"/>
          </p:cNvPicPr>
          <p:nvPr/>
        </p:nvPicPr>
        <p:blipFill>
          <a:blip r:embed="rId7"/>
          <a:stretch>
            <a:fillRect/>
          </a:stretch>
        </p:blipFill>
        <p:spPr>
          <a:xfrm>
            <a:off x="2743200" y="3056702"/>
            <a:ext cx="11582999" cy="71232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ED5E76C5-4BC4-488E-E20B-D385A6E46860}"/>
              </a:ext>
            </a:extLst>
          </p:cNvPr>
          <p:cNvSpPr txBox="1"/>
          <p:nvPr/>
        </p:nvSpPr>
        <p:spPr>
          <a:xfrm>
            <a:off x="3791141" y="2666160"/>
            <a:ext cx="9665494" cy="4524315"/>
          </a:xfrm>
          <a:prstGeom prst="rect">
            <a:avLst/>
          </a:prstGeom>
          <a:noFill/>
        </p:spPr>
        <p:txBody>
          <a:bodyPr wrap="square">
            <a:spAutoFit/>
          </a:bodyPr>
          <a:lstStyle/>
          <a:p>
            <a:r>
              <a:rPr lang="en-US" sz="3200" dirty="0"/>
              <a:t>• The </a:t>
            </a:r>
            <a:r>
              <a:rPr lang="en-US" sz="3200" dirty="0" err="1"/>
              <a:t>Darwins’experiments</a:t>
            </a:r>
            <a:r>
              <a:rPr lang="en-US" sz="3200" dirty="0"/>
              <a:t>:</a:t>
            </a:r>
          </a:p>
          <a:p>
            <a:r>
              <a:rPr lang="en-US" sz="3200" dirty="0"/>
              <a:t>1- First, a control plant bends toward the light. </a:t>
            </a:r>
          </a:p>
          <a:p>
            <a:r>
              <a:rPr lang="en-US" sz="3200" dirty="0"/>
              <a:t>2-When plant tips were removed, plants did not grow toward light. </a:t>
            </a:r>
          </a:p>
          <a:p>
            <a:r>
              <a:rPr lang="en-US" sz="3200" dirty="0"/>
              <a:t>3-When plant tips were covered with an opaque cap, they did not grow toward light. </a:t>
            </a:r>
          </a:p>
          <a:p>
            <a:r>
              <a:rPr lang="en-US" sz="3200" dirty="0"/>
              <a:t>4-When plant tips were covered with a clear tip, they did grow toward light. </a:t>
            </a:r>
          </a:p>
          <a:p>
            <a:r>
              <a:rPr lang="en-US" sz="3200" dirty="0"/>
              <a:t>5- the plant bends toward the light</a:t>
            </a:r>
            <a:endParaRPr lang="ar-SA"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F9BEB1A2-93F5-98FE-9A07-79E337DB2B6F}"/>
              </a:ext>
            </a:extLst>
          </p:cNvPr>
          <p:cNvSpPr txBox="1"/>
          <p:nvPr/>
        </p:nvSpPr>
        <p:spPr>
          <a:xfrm>
            <a:off x="6620851" y="1292158"/>
            <a:ext cx="5046298" cy="584775"/>
          </a:xfrm>
          <a:prstGeom prst="rect">
            <a:avLst/>
          </a:prstGeom>
          <a:noFill/>
        </p:spPr>
        <p:txBody>
          <a:bodyPr wrap="square">
            <a:spAutoFit/>
          </a:bodyPr>
          <a:lstStyle/>
          <a:p>
            <a:r>
              <a:rPr lang="en-US" sz="3200" b="1" dirty="0">
                <a:solidFill>
                  <a:srgbClr val="FF0000"/>
                </a:solidFill>
              </a:rPr>
              <a:t>The </a:t>
            </a:r>
            <a:r>
              <a:rPr lang="en-US" sz="3200" b="1" dirty="0" err="1">
                <a:solidFill>
                  <a:srgbClr val="FF0000"/>
                </a:solidFill>
              </a:rPr>
              <a:t>Darwins</a:t>
            </a:r>
            <a:r>
              <a:rPr lang="en-US" sz="3200" b="1" dirty="0">
                <a:solidFill>
                  <a:srgbClr val="FF0000"/>
                </a:solidFill>
              </a:rPr>
              <a:t> concluded that </a:t>
            </a:r>
          </a:p>
        </p:txBody>
      </p:sp>
      <p:sp>
        <p:nvSpPr>
          <p:cNvPr id="7" name="مستطيل 6">
            <a:extLst>
              <a:ext uri="{FF2B5EF4-FFF2-40B4-BE49-F238E27FC236}">
                <a16:creationId xmlns:a16="http://schemas.microsoft.com/office/drawing/2014/main" id="{30324F9F-E3B2-34BC-42BA-30CA411BB24B}"/>
              </a:ext>
            </a:extLst>
          </p:cNvPr>
          <p:cNvSpPr/>
          <p:nvPr/>
        </p:nvSpPr>
        <p:spPr>
          <a:xfrm>
            <a:off x="4182451" y="3293475"/>
            <a:ext cx="4876800" cy="3124200"/>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en-US" sz="3200" dirty="0"/>
              <a:t> The tip of the shoot was responsible for sensing light. </a:t>
            </a:r>
          </a:p>
          <a:p>
            <a:pPr algn="ctr"/>
            <a:endParaRPr lang="ar-SA" dirty="0"/>
          </a:p>
        </p:txBody>
      </p:sp>
      <p:sp>
        <p:nvSpPr>
          <p:cNvPr id="8" name="مستطيل 7">
            <a:extLst>
              <a:ext uri="{FF2B5EF4-FFF2-40B4-BE49-F238E27FC236}">
                <a16:creationId xmlns:a16="http://schemas.microsoft.com/office/drawing/2014/main" id="{090E8A55-3B77-2B22-37A7-2EC139C854E0}"/>
              </a:ext>
            </a:extLst>
          </p:cNvPr>
          <p:cNvSpPr/>
          <p:nvPr/>
        </p:nvSpPr>
        <p:spPr>
          <a:xfrm>
            <a:off x="9906000" y="3220170"/>
            <a:ext cx="4876800" cy="3124200"/>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en-US" sz="3200" dirty="0"/>
              <a:t>They also recognized that the growth response, occurs in cells that are below the tip. </a:t>
            </a:r>
          </a:p>
          <a:p>
            <a:pPr algn="ctr"/>
            <a:endParaRPr lang="ar-SA" dirty="0"/>
          </a:p>
        </p:txBody>
      </p:sp>
      <p:sp>
        <p:nvSpPr>
          <p:cNvPr id="10" name="مربع نص 9">
            <a:extLst>
              <a:ext uri="{FF2B5EF4-FFF2-40B4-BE49-F238E27FC236}">
                <a16:creationId xmlns:a16="http://schemas.microsoft.com/office/drawing/2014/main" id="{D7DE68AE-4F3D-8C7C-4557-506D264AA894}"/>
              </a:ext>
            </a:extLst>
          </p:cNvPr>
          <p:cNvSpPr txBox="1"/>
          <p:nvPr/>
        </p:nvSpPr>
        <p:spPr>
          <a:xfrm>
            <a:off x="9525000" y="7406467"/>
            <a:ext cx="6235301" cy="206210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3200" dirty="0"/>
              <a:t> they hypothesized that some chemical signal must be transmitted from the tip downward to the growth region of the shoot.</a:t>
            </a:r>
            <a:endParaRPr lang="ar-SA" sz="3200" dirty="0"/>
          </a:p>
        </p:txBody>
      </p:sp>
      <p:cxnSp>
        <p:nvCxnSpPr>
          <p:cNvPr id="12" name="رابط كسهم مستقيم 11">
            <a:extLst>
              <a:ext uri="{FF2B5EF4-FFF2-40B4-BE49-F238E27FC236}">
                <a16:creationId xmlns:a16="http://schemas.microsoft.com/office/drawing/2014/main" id="{CAF1408A-089A-2E2E-E29F-D74A6C7D67F8}"/>
              </a:ext>
            </a:extLst>
          </p:cNvPr>
          <p:cNvCxnSpPr/>
          <p:nvPr/>
        </p:nvCxnSpPr>
        <p:spPr>
          <a:xfrm flipH="1">
            <a:off x="7834801" y="1891220"/>
            <a:ext cx="685800" cy="11364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a:extLst>
              <a:ext uri="{FF2B5EF4-FFF2-40B4-BE49-F238E27FC236}">
                <a16:creationId xmlns:a16="http://schemas.microsoft.com/office/drawing/2014/main" id="{128B3872-2D7A-07E5-F4A1-699DA86A8DD7}"/>
              </a:ext>
            </a:extLst>
          </p:cNvPr>
          <p:cNvCxnSpPr/>
          <p:nvPr/>
        </p:nvCxnSpPr>
        <p:spPr>
          <a:xfrm>
            <a:off x="9753600" y="1836084"/>
            <a:ext cx="914400" cy="1121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a:extLst>
              <a:ext uri="{FF2B5EF4-FFF2-40B4-BE49-F238E27FC236}">
                <a16:creationId xmlns:a16="http://schemas.microsoft.com/office/drawing/2014/main" id="{DEB2B5B8-4CE7-A397-F4A8-6D24B86762E6}"/>
              </a:ext>
            </a:extLst>
          </p:cNvPr>
          <p:cNvCxnSpPr>
            <a:stCxn id="8" idx="2"/>
          </p:cNvCxnSpPr>
          <p:nvPr/>
        </p:nvCxnSpPr>
        <p:spPr>
          <a:xfrm>
            <a:off x="12344400" y="6344370"/>
            <a:ext cx="0" cy="967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مربع نص 16">
            <a:extLst>
              <a:ext uri="{FF2B5EF4-FFF2-40B4-BE49-F238E27FC236}">
                <a16:creationId xmlns:a16="http://schemas.microsoft.com/office/drawing/2014/main" id="{5E0213EA-AC45-659C-0BDB-15508DDF8EFC}"/>
              </a:ext>
            </a:extLst>
          </p:cNvPr>
          <p:cNvSpPr txBox="1"/>
          <p:nvPr/>
        </p:nvSpPr>
        <p:spPr>
          <a:xfrm>
            <a:off x="10953956" y="6764315"/>
            <a:ext cx="1294043" cy="400110"/>
          </a:xfrm>
          <a:prstGeom prst="rect">
            <a:avLst/>
          </a:prstGeom>
          <a:noFill/>
        </p:spPr>
        <p:txBody>
          <a:bodyPr wrap="square" rtlCol="1">
            <a:spAutoFit/>
          </a:bodyPr>
          <a:lstStyle/>
          <a:p>
            <a:r>
              <a:rPr lang="en-US" sz="2000" b="1" dirty="0">
                <a:solidFill>
                  <a:srgbClr val="FF0000"/>
                </a:solidFill>
              </a:rPr>
              <a:t>Therefore</a:t>
            </a:r>
            <a:endParaRPr lang="ar-SA" b="1"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102DA950-D1D1-209C-C1CC-28B275228648}"/>
              </a:ext>
            </a:extLst>
          </p:cNvPr>
          <p:cNvSpPr txBox="1"/>
          <p:nvPr/>
        </p:nvSpPr>
        <p:spPr>
          <a:xfrm>
            <a:off x="1028699" y="3467100"/>
            <a:ext cx="11064478" cy="4031873"/>
          </a:xfrm>
          <a:prstGeom prst="rect">
            <a:avLst/>
          </a:prstGeom>
          <a:noFill/>
        </p:spPr>
        <p:txBody>
          <a:bodyPr wrap="square">
            <a:spAutoFit/>
          </a:bodyPr>
          <a:lstStyle/>
          <a:p>
            <a:r>
              <a:rPr lang="en-US" sz="3200" dirty="0"/>
              <a:t>A few decades later, </a:t>
            </a:r>
            <a:r>
              <a:rPr lang="en-US" sz="3200" dirty="0">
                <a:solidFill>
                  <a:schemeClr val="accent4"/>
                </a:solidFill>
              </a:rPr>
              <a:t>2-</a:t>
            </a:r>
            <a:r>
              <a:rPr lang="en-US" sz="3200" b="1" dirty="0">
                <a:solidFill>
                  <a:schemeClr val="accent4"/>
                </a:solidFill>
              </a:rPr>
              <a:t>Peter Boysen-Jensen</a:t>
            </a:r>
            <a:r>
              <a:rPr lang="en-US" sz="3200" dirty="0"/>
              <a:t> conducted experiments that showed that :chemical signals produced in shoot tips were responsible for phototropism. </a:t>
            </a:r>
          </a:p>
          <a:p>
            <a:r>
              <a:rPr lang="en-US" sz="3200" dirty="0"/>
              <a:t>• Jensen’s experiment: </a:t>
            </a:r>
          </a:p>
          <a:p>
            <a:r>
              <a:rPr lang="en-US" sz="3200" dirty="0"/>
              <a:t>• When a gelatin block that allowed chemical diffusion was inserted below the shoot tip, plants grew toward light. </a:t>
            </a:r>
          </a:p>
          <a:p>
            <a:r>
              <a:rPr lang="en-US" sz="3200" dirty="0"/>
              <a:t>• When a mica block that prevented chemical diffusion was inserted below the shoot tip, plants did not grow toward light.</a:t>
            </a:r>
            <a:endParaRPr lang="ar-SA" sz="3200" dirty="0"/>
          </a:p>
        </p:txBody>
      </p:sp>
      <p:pic>
        <p:nvPicPr>
          <p:cNvPr id="7" name="صورة 6">
            <a:extLst>
              <a:ext uri="{FF2B5EF4-FFF2-40B4-BE49-F238E27FC236}">
                <a16:creationId xmlns:a16="http://schemas.microsoft.com/office/drawing/2014/main" id="{F5DB3A88-143C-E7CE-AF19-852B810E4A74}"/>
              </a:ext>
            </a:extLst>
          </p:cNvPr>
          <p:cNvPicPr>
            <a:picLocks noChangeAspect="1"/>
          </p:cNvPicPr>
          <p:nvPr/>
        </p:nvPicPr>
        <p:blipFill>
          <a:blip r:embed="rId7"/>
          <a:stretch>
            <a:fillRect/>
          </a:stretch>
        </p:blipFill>
        <p:spPr>
          <a:xfrm>
            <a:off x="12420600" y="2705100"/>
            <a:ext cx="5404800" cy="6230534"/>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F74602F6-00AA-1286-CD27-64AFBFC582DA}"/>
              </a:ext>
            </a:extLst>
          </p:cNvPr>
          <p:cNvSpPr txBox="1"/>
          <p:nvPr/>
        </p:nvSpPr>
        <p:spPr>
          <a:xfrm>
            <a:off x="3657600" y="4152900"/>
            <a:ext cx="9965530" cy="156966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3200" dirty="0"/>
              <a:t>• These experiment supported the hypothesis that the signal for phototropism is a chemical that diffuses through the plant body. </a:t>
            </a:r>
            <a:endParaRPr lang="ar-SA"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1B9B0789-7181-663A-9439-7B838B0B9E0A}"/>
              </a:ext>
            </a:extLst>
          </p:cNvPr>
          <p:cNvSpPr txBox="1"/>
          <p:nvPr/>
        </p:nvSpPr>
        <p:spPr>
          <a:xfrm>
            <a:off x="3781616" y="2476500"/>
            <a:ext cx="9665494" cy="5016758"/>
          </a:xfrm>
          <a:prstGeom prst="rect">
            <a:avLst/>
          </a:prstGeom>
          <a:noFill/>
        </p:spPr>
        <p:txBody>
          <a:bodyPr wrap="square">
            <a:spAutoFit/>
          </a:bodyPr>
          <a:lstStyle/>
          <a:p>
            <a:r>
              <a:rPr lang="en-US" sz="3200" b="1" dirty="0">
                <a:solidFill>
                  <a:schemeClr val="accent4"/>
                </a:solidFill>
              </a:rPr>
              <a:t>3-Frits Went </a:t>
            </a:r>
            <a:r>
              <a:rPr lang="en-US" sz="3200" u="sng" dirty="0"/>
              <a:t>isolating the chemical signal </a:t>
            </a:r>
          </a:p>
          <a:p>
            <a:r>
              <a:rPr lang="en-US" sz="3200" dirty="0"/>
              <a:t>• Plant tips were placed on an agar block to allow the chemical signal molecules to diffuse from the plant tip to the agar. </a:t>
            </a:r>
          </a:p>
          <a:p>
            <a:r>
              <a:rPr lang="en-US" sz="3200" dirty="0"/>
              <a:t>1- he centered the treated agar blocks on the cut tips of seedling. These plants grew straight upward also grew faster than the control seedling. </a:t>
            </a:r>
          </a:p>
          <a:p>
            <a:r>
              <a:rPr lang="en-US" sz="3200" dirty="0"/>
              <a:t>• Went conclude that the agar had absorbed the chemical signal in the shoot tip and that the chemical has passed into the shoot and stimulated it to grow. </a:t>
            </a:r>
            <a:endParaRPr lang="ar-SA" sz="3200" dirty="0"/>
          </a:p>
        </p:txBody>
      </p:sp>
    </p:spTree>
    <p:extLst>
      <p:ext uri="{BB962C8B-B14F-4D97-AF65-F5344CB8AC3E}">
        <p14:creationId xmlns:p14="http://schemas.microsoft.com/office/powerpoint/2010/main" val="1132336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6" name="صورة 5">
            <a:extLst>
              <a:ext uri="{FF2B5EF4-FFF2-40B4-BE49-F238E27FC236}">
                <a16:creationId xmlns:a16="http://schemas.microsoft.com/office/drawing/2014/main" id="{DE6B2CEB-2B35-3F38-FCC9-E8B061AB55CF}"/>
              </a:ext>
            </a:extLst>
          </p:cNvPr>
          <p:cNvPicPr>
            <a:picLocks noChangeAspect="1"/>
          </p:cNvPicPr>
          <p:nvPr/>
        </p:nvPicPr>
        <p:blipFill>
          <a:blip r:embed="rId7"/>
          <a:stretch>
            <a:fillRect/>
          </a:stretch>
        </p:blipFill>
        <p:spPr>
          <a:xfrm>
            <a:off x="3997094" y="1453700"/>
            <a:ext cx="9263062" cy="7772865"/>
          </a:xfrm>
          <a:prstGeom prst="rect">
            <a:avLst/>
          </a:prstGeom>
        </p:spPr>
      </p:pic>
    </p:spTree>
    <p:extLst>
      <p:ext uri="{BB962C8B-B14F-4D97-AF65-F5344CB8AC3E}">
        <p14:creationId xmlns:p14="http://schemas.microsoft.com/office/powerpoint/2010/main" val="3377602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EE3CA11A-47E9-4B84-C740-8300A05A7993}"/>
              </a:ext>
            </a:extLst>
          </p:cNvPr>
          <p:cNvSpPr txBox="1"/>
          <p:nvPr/>
        </p:nvSpPr>
        <p:spPr>
          <a:xfrm>
            <a:off x="381000" y="3390900"/>
            <a:ext cx="8382000" cy="2554545"/>
          </a:xfrm>
          <a:prstGeom prst="rect">
            <a:avLst/>
          </a:prstGeom>
          <a:noFill/>
        </p:spPr>
        <p:txBody>
          <a:bodyPr wrap="square">
            <a:spAutoFit/>
          </a:bodyPr>
          <a:lstStyle/>
          <a:p>
            <a:r>
              <a:rPr lang="en-US" sz="3200" dirty="0"/>
              <a:t>2- he placed agar blocks off center of tip seedling these plants bent away from the side with the chemical agar , as thought growing toward light. </a:t>
            </a:r>
          </a:p>
          <a:p>
            <a:r>
              <a:rPr lang="en-US" sz="3200" dirty="0"/>
              <a:t>3- control seedling with blank agar blocks have no effect. </a:t>
            </a:r>
            <a:endParaRPr lang="ar-SA" sz="3200" dirty="0"/>
          </a:p>
        </p:txBody>
      </p:sp>
      <p:pic>
        <p:nvPicPr>
          <p:cNvPr id="9" name="صورة 8">
            <a:extLst>
              <a:ext uri="{FF2B5EF4-FFF2-40B4-BE49-F238E27FC236}">
                <a16:creationId xmlns:a16="http://schemas.microsoft.com/office/drawing/2014/main" id="{9C486256-D7E1-60F6-5B65-F227370F16A3}"/>
              </a:ext>
            </a:extLst>
          </p:cNvPr>
          <p:cNvPicPr>
            <a:picLocks noChangeAspect="1"/>
          </p:cNvPicPr>
          <p:nvPr/>
        </p:nvPicPr>
        <p:blipFill>
          <a:blip r:embed="rId7"/>
          <a:stretch>
            <a:fillRect/>
          </a:stretch>
        </p:blipFill>
        <p:spPr>
          <a:xfrm>
            <a:off x="8763000" y="1566885"/>
            <a:ext cx="8724541" cy="6962753"/>
          </a:xfrm>
          <a:prstGeom prst="rect">
            <a:avLst/>
          </a:prstGeom>
        </p:spPr>
      </p:pic>
    </p:spTree>
    <p:extLst>
      <p:ext uri="{BB962C8B-B14F-4D97-AF65-F5344CB8AC3E}">
        <p14:creationId xmlns:p14="http://schemas.microsoft.com/office/powerpoint/2010/main" val="2117407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7"/>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FB743AF3-C50E-9AE8-0F5B-5EAFD4156C71}"/>
              </a:ext>
            </a:extLst>
          </p:cNvPr>
          <p:cNvSpPr txBox="1"/>
          <p:nvPr/>
        </p:nvSpPr>
        <p:spPr>
          <a:xfrm>
            <a:off x="6217079" y="1609814"/>
            <a:ext cx="3917521" cy="584775"/>
          </a:xfrm>
          <a:prstGeom prst="rect">
            <a:avLst/>
          </a:prstGeom>
          <a:noFill/>
        </p:spPr>
        <p:txBody>
          <a:bodyPr wrap="square">
            <a:spAutoFit/>
          </a:bodyPr>
          <a:lstStyle/>
          <a:p>
            <a:r>
              <a:rPr lang="en-US" sz="3200" dirty="0">
                <a:solidFill>
                  <a:srgbClr val="FF0000"/>
                </a:solidFill>
              </a:rPr>
              <a:t>Went concluded that </a:t>
            </a:r>
          </a:p>
        </p:txBody>
      </p:sp>
      <p:sp>
        <p:nvSpPr>
          <p:cNvPr id="5" name="مستطيل 4">
            <a:extLst>
              <a:ext uri="{FF2B5EF4-FFF2-40B4-BE49-F238E27FC236}">
                <a16:creationId xmlns:a16="http://schemas.microsoft.com/office/drawing/2014/main" id="{8962A5FB-5856-337A-26AE-97CE7EC929AA}"/>
              </a:ext>
            </a:extLst>
          </p:cNvPr>
          <p:cNvSpPr/>
          <p:nvPr/>
        </p:nvSpPr>
        <p:spPr>
          <a:xfrm>
            <a:off x="637230" y="4838700"/>
            <a:ext cx="4058132" cy="2338388"/>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en-US" sz="2800" dirty="0"/>
              <a:t>the agar block contained a chemical produced in the shoot tip</a:t>
            </a:r>
            <a:endParaRPr lang="ar-SA" sz="2800" dirty="0"/>
          </a:p>
        </p:txBody>
      </p:sp>
      <p:sp>
        <p:nvSpPr>
          <p:cNvPr id="12" name="مستطيل 11">
            <a:extLst>
              <a:ext uri="{FF2B5EF4-FFF2-40B4-BE49-F238E27FC236}">
                <a16:creationId xmlns:a16="http://schemas.microsoft.com/office/drawing/2014/main" id="{739EF33D-6437-4906-A6BF-781A06B6B722}"/>
              </a:ext>
            </a:extLst>
          </p:cNvPr>
          <p:cNvSpPr/>
          <p:nvPr/>
        </p:nvSpPr>
        <p:spPr>
          <a:xfrm>
            <a:off x="4906436" y="4836140"/>
            <a:ext cx="4058132" cy="2338388"/>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en-US" sz="2800" dirty="0"/>
              <a:t>this chemical stimulated growth as it passed down the shoot </a:t>
            </a:r>
          </a:p>
        </p:txBody>
      </p:sp>
      <p:sp>
        <p:nvSpPr>
          <p:cNvPr id="13" name="مستطيل 12">
            <a:extLst>
              <a:ext uri="{FF2B5EF4-FFF2-40B4-BE49-F238E27FC236}">
                <a16:creationId xmlns:a16="http://schemas.microsoft.com/office/drawing/2014/main" id="{81315E7D-CAFA-98DE-B9F5-02744B48AFA9}"/>
              </a:ext>
            </a:extLst>
          </p:cNvPr>
          <p:cNvSpPr/>
          <p:nvPr/>
        </p:nvSpPr>
        <p:spPr>
          <a:xfrm>
            <a:off x="9159798" y="4812950"/>
            <a:ext cx="4058132" cy="2338388"/>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en-US" sz="2400" dirty="0"/>
              <a:t>a shoot curved toward light because of a higher concentration of the growth-promoting chemical on the darker side. </a:t>
            </a:r>
          </a:p>
        </p:txBody>
      </p:sp>
      <p:sp>
        <p:nvSpPr>
          <p:cNvPr id="14" name="مستطيل 13">
            <a:extLst>
              <a:ext uri="{FF2B5EF4-FFF2-40B4-BE49-F238E27FC236}">
                <a16:creationId xmlns:a16="http://schemas.microsoft.com/office/drawing/2014/main" id="{06CC0A4F-0DCB-D2DE-C8AD-60B4ADA227DD}"/>
              </a:ext>
            </a:extLst>
          </p:cNvPr>
          <p:cNvSpPr/>
          <p:nvPr/>
        </p:nvSpPr>
        <p:spPr>
          <a:xfrm>
            <a:off x="13413160" y="4775473"/>
            <a:ext cx="4058132" cy="2338388"/>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en-US" sz="2800" dirty="0"/>
              <a:t>The chemical signal responsible for phototropism is a hormone he called </a:t>
            </a:r>
            <a:r>
              <a:rPr lang="en-US" sz="2800" b="1" dirty="0">
                <a:solidFill>
                  <a:srgbClr val="FF0000"/>
                </a:solidFill>
              </a:rPr>
              <a:t>auxin</a:t>
            </a:r>
            <a:r>
              <a:rPr lang="en-US" sz="2800" dirty="0"/>
              <a:t>.</a:t>
            </a:r>
          </a:p>
        </p:txBody>
      </p:sp>
      <p:cxnSp>
        <p:nvCxnSpPr>
          <p:cNvPr id="16" name="رابط كسهم مستقيم 15">
            <a:extLst>
              <a:ext uri="{FF2B5EF4-FFF2-40B4-BE49-F238E27FC236}">
                <a16:creationId xmlns:a16="http://schemas.microsoft.com/office/drawing/2014/main" id="{6936D7A9-02E7-E212-4166-378D4BD39D40}"/>
              </a:ext>
            </a:extLst>
          </p:cNvPr>
          <p:cNvCxnSpPr>
            <a:cxnSpLocks/>
          </p:cNvCxnSpPr>
          <p:nvPr/>
        </p:nvCxnSpPr>
        <p:spPr>
          <a:xfrm>
            <a:off x="9982200" y="2319243"/>
            <a:ext cx="4419600" cy="2103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a:extLst>
              <a:ext uri="{FF2B5EF4-FFF2-40B4-BE49-F238E27FC236}">
                <a16:creationId xmlns:a16="http://schemas.microsoft.com/office/drawing/2014/main" id="{BCF7CB95-D897-016E-914B-26510A480D12}"/>
              </a:ext>
            </a:extLst>
          </p:cNvPr>
          <p:cNvCxnSpPr>
            <a:cxnSpLocks/>
          </p:cNvCxnSpPr>
          <p:nvPr/>
        </p:nvCxnSpPr>
        <p:spPr>
          <a:xfrm>
            <a:off x="9169323" y="2779781"/>
            <a:ext cx="1889202" cy="1833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a:extLst>
              <a:ext uri="{FF2B5EF4-FFF2-40B4-BE49-F238E27FC236}">
                <a16:creationId xmlns:a16="http://schemas.microsoft.com/office/drawing/2014/main" id="{069D11C5-D618-ABED-8322-B0019F16987B}"/>
              </a:ext>
            </a:extLst>
          </p:cNvPr>
          <p:cNvCxnSpPr>
            <a:cxnSpLocks/>
          </p:cNvCxnSpPr>
          <p:nvPr/>
        </p:nvCxnSpPr>
        <p:spPr>
          <a:xfrm flipH="1">
            <a:off x="6194062" y="2779781"/>
            <a:ext cx="1273538" cy="18740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رابط كسهم مستقيم 22">
            <a:extLst>
              <a:ext uri="{FF2B5EF4-FFF2-40B4-BE49-F238E27FC236}">
                <a16:creationId xmlns:a16="http://schemas.microsoft.com/office/drawing/2014/main" id="{D820D1EE-7288-70AA-B19E-B4C24F29A0B8}"/>
              </a:ext>
            </a:extLst>
          </p:cNvPr>
          <p:cNvCxnSpPr>
            <a:cxnSpLocks/>
          </p:cNvCxnSpPr>
          <p:nvPr/>
        </p:nvCxnSpPr>
        <p:spPr>
          <a:xfrm flipH="1">
            <a:off x="2761407" y="2354638"/>
            <a:ext cx="3573609" cy="24208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044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31BD7D1A-0775-D294-061F-4A2C13E61B44}"/>
              </a:ext>
            </a:extLst>
          </p:cNvPr>
          <p:cNvSpPr txBox="1"/>
          <p:nvPr/>
        </p:nvSpPr>
        <p:spPr>
          <a:xfrm>
            <a:off x="2598045" y="1604070"/>
            <a:ext cx="12540342" cy="3539430"/>
          </a:xfrm>
          <a:prstGeom prst="rect">
            <a:avLst/>
          </a:prstGeom>
          <a:noFill/>
        </p:spPr>
        <p:txBody>
          <a:bodyPr wrap="square">
            <a:spAutoFit/>
          </a:bodyPr>
          <a:lstStyle/>
          <a:p>
            <a:r>
              <a:rPr lang="en-US" sz="3200" dirty="0"/>
              <a:t>• Based on these early experiments, botanists hypothesized that an uneven distribution of auxin moving down from the shoot tip causes cells on the darker side to elongate faster than cells on the brighter side. </a:t>
            </a:r>
          </a:p>
          <a:p>
            <a:r>
              <a:rPr lang="en-US" sz="3200" dirty="0"/>
              <a:t>• But studies with plants other than grass shoots do not always support this hypothesis. </a:t>
            </a:r>
          </a:p>
          <a:p>
            <a:r>
              <a:rPr lang="en-US" sz="3200" dirty="0"/>
              <a:t>• There is, however, a greater concentration of substances that may act as growth inhibitors on the lighted side of a stem.</a:t>
            </a:r>
            <a:endParaRPr lang="ar-SA" sz="3200" dirty="0"/>
          </a:p>
        </p:txBody>
      </p:sp>
      <p:pic>
        <p:nvPicPr>
          <p:cNvPr id="7" name="صورة 6">
            <a:extLst>
              <a:ext uri="{FF2B5EF4-FFF2-40B4-BE49-F238E27FC236}">
                <a16:creationId xmlns:a16="http://schemas.microsoft.com/office/drawing/2014/main" id="{BF051A94-070B-458E-1F85-34615DADE8C5}"/>
              </a:ext>
            </a:extLst>
          </p:cNvPr>
          <p:cNvPicPr>
            <a:picLocks noChangeAspect="1"/>
          </p:cNvPicPr>
          <p:nvPr/>
        </p:nvPicPr>
        <p:blipFill rotWithShape="1">
          <a:blip r:embed="rId7"/>
          <a:srcRect l="-1105" r="-1" b="8616"/>
          <a:stretch/>
        </p:blipFill>
        <p:spPr>
          <a:xfrm>
            <a:off x="11160197" y="4838700"/>
            <a:ext cx="4870249" cy="495505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55822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graphicFrame>
        <p:nvGraphicFramePr>
          <p:cNvPr id="5" name="جدول 6">
            <a:extLst>
              <a:ext uri="{FF2B5EF4-FFF2-40B4-BE49-F238E27FC236}">
                <a16:creationId xmlns:a16="http://schemas.microsoft.com/office/drawing/2014/main" id="{23DC6327-9D87-94FC-A47B-27485E781E0F}"/>
              </a:ext>
            </a:extLst>
          </p:cNvPr>
          <p:cNvGraphicFramePr>
            <a:graphicFrameLocks noGrp="1"/>
          </p:cNvGraphicFramePr>
          <p:nvPr>
            <p:extLst>
              <p:ext uri="{D42A27DB-BD31-4B8C-83A1-F6EECF244321}">
                <p14:modId xmlns:p14="http://schemas.microsoft.com/office/powerpoint/2010/main" val="3350784838"/>
              </p:ext>
            </p:extLst>
          </p:nvPr>
        </p:nvGraphicFramePr>
        <p:xfrm>
          <a:off x="3048000" y="1079500"/>
          <a:ext cx="12192000" cy="7315200"/>
        </p:xfrm>
        <a:graphic>
          <a:graphicData uri="http://schemas.openxmlformats.org/drawingml/2006/table">
            <a:tbl>
              <a:tblPr rtl="1" firstRow="1" bandRow="1">
                <a:tableStyleId>{7DF18680-E054-41AD-8BC1-D1AEF772440D}</a:tableStyleId>
              </a:tblPr>
              <a:tblGrid>
                <a:gridCol w="4064000">
                  <a:extLst>
                    <a:ext uri="{9D8B030D-6E8A-4147-A177-3AD203B41FA5}">
                      <a16:colId xmlns:a16="http://schemas.microsoft.com/office/drawing/2014/main" val="44486651"/>
                    </a:ext>
                  </a:extLst>
                </a:gridCol>
                <a:gridCol w="4064000">
                  <a:extLst>
                    <a:ext uri="{9D8B030D-6E8A-4147-A177-3AD203B41FA5}">
                      <a16:colId xmlns:a16="http://schemas.microsoft.com/office/drawing/2014/main" val="1984524882"/>
                    </a:ext>
                  </a:extLst>
                </a:gridCol>
                <a:gridCol w="4064000">
                  <a:extLst>
                    <a:ext uri="{9D8B030D-6E8A-4147-A177-3AD203B41FA5}">
                      <a16:colId xmlns:a16="http://schemas.microsoft.com/office/drawing/2014/main" val="3205972194"/>
                    </a:ext>
                  </a:extLst>
                </a:gridCol>
              </a:tblGrid>
              <a:tr h="370840">
                <a:tc>
                  <a:txBody>
                    <a:bodyPr/>
                    <a:lstStyle/>
                    <a:p>
                      <a:pPr algn="l" rtl="1"/>
                      <a:r>
                        <a:rPr lang="en-US" dirty="0"/>
                        <a:t>Conclusion</a:t>
                      </a:r>
                      <a:endParaRPr lang="ar-SA" dirty="0"/>
                    </a:p>
                  </a:txBody>
                  <a:tcPr/>
                </a:tc>
                <a:tc>
                  <a:txBody>
                    <a:bodyPr/>
                    <a:lstStyle/>
                    <a:p>
                      <a:pPr algn="l" rtl="1"/>
                      <a:r>
                        <a:rPr lang="en-US" dirty="0"/>
                        <a:t>The Experience</a:t>
                      </a:r>
                      <a:endParaRPr lang="ar-SA" dirty="0"/>
                    </a:p>
                  </a:txBody>
                  <a:tcPr/>
                </a:tc>
                <a:tc>
                  <a:txBody>
                    <a:bodyPr/>
                    <a:lstStyle/>
                    <a:p>
                      <a:pPr algn="l" rtl="1"/>
                      <a:r>
                        <a:rPr lang="en-US" dirty="0"/>
                        <a:t>Scientist name</a:t>
                      </a:r>
                    </a:p>
                    <a:p>
                      <a:pPr algn="l" rtl="1"/>
                      <a:endParaRPr lang="ar-SA" dirty="0"/>
                    </a:p>
                  </a:txBody>
                  <a:tcPr/>
                </a:tc>
                <a:extLst>
                  <a:ext uri="{0D108BD9-81ED-4DB2-BD59-A6C34878D82A}">
                    <a16:rowId xmlns:a16="http://schemas.microsoft.com/office/drawing/2014/main" val="3615769901"/>
                  </a:ext>
                </a:extLst>
              </a:tr>
              <a:tr h="370840">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2000" dirty="0">
                          <a:solidFill>
                            <a:schemeClr val="tx1"/>
                          </a:solidFill>
                        </a:rPr>
                        <a:t>1- The tip of the shoot was responsible for sensing light. </a:t>
                      </a:r>
                    </a:p>
                    <a:p>
                      <a:pPr rtl="1"/>
                      <a:r>
                        <a:rPr lang="en-US" sz="2000" dirty="0">
                          <a:solidFill>
                            <a:schemeClr val="tx1"/>
                          </a:solidFill>
                        </a:rPr>
                        <a:t>2-chemical signal must be transmitted from the tip downward to the growth region of the shoot.</a:t>
                      </a:r>
                      <a:endParaRPr lang="ar-SA" sz="2000" dirty="0">
                        <a:solidFill>
                          <a:schemeClr val="tx1"/>
                        </a:solidFill>
                      </a:endParaRPr>
                    </a:p>
                  </a:txBody>
                  <a:tcPr/>
                </a:tc>
                <a:tc>
                  <a:txBody>
                    <a:bodyPr/>
                    <a:lstStyle/>
                    <a:p>
                      <a:pPr rtl="1"/>
                      <a:r>
                        <a:rPr lang="en-US" sz="2000" dirty="0">
                          <a:solidFill>
                            <a:schemeClr val="tx1"/>
                          </a:solidFill>
                        </a:rPr>
                        <a:t>He performed different procedures on five grass seedlings</a:t>
                      </a:r>
                      <a:endParaRPr lang="ar-SA" sz="2000" dirty="0">
                        <a:solidFill>
                          <a:schemeClr val="tx1"/>
                        </a:solidFill>
                      </a:endParaRPr>
                    </a:p>
                  </a:txBody>
                  <a:tcPr/>
                </a:tc>
                <a:tc>
                  <a:txBody>
                    <a:bodyPr/>
                    <a:lstStyle/>
                    <a:p>
                      <a:pPr rtl="1"/>
                      <a:r>
                        <a:rPr lang="en-US" sz="2000" b="1" dirty="0">
                          <a:solidFill>
                            <a:schemeClr val="accent2"/>
                          </a:solidFill>
                        </a:rPr>
                        <a:t>Charles Darwin and Francis </a:t>
                      </a:r>
                      <a:endParaRPr lang="ar-SA" sz="2000" dirty="0">
                        <a:solidFill>
                          <a:schemeClr val="accent2"/>
                        </a:solidFill>
                      </a:endParaRPr>
                    </a:p>
                  </a:txBody>
                  <a:tcPr/>
                </a:tc>
                <a:extLst>
                  <a:ext uri="{0D108BD9-81ED-4DB2-BD59-A6C34878D82A}">
                    <a16:rowId xmlns:a16="http://schemas.microsoft.com/office/drawing/2014/main" val="23293572"/>
                  </a:ext>
                </a:extLst>
              </a:tr>
              <a:tr h="411480">
                <a:tc>
                  <a:txBody>
                    <a:bodyPr/>
                    <a:lstStyle/>
                    <a:p>
                      <a:pPr rtl="1"/>
                      <a:r>
                        <a:rPr lang="en-US" sz="2000" dirty="0">
                          <a:solidFill>
                            <a:schemeClr val="tx1"/>
                          </a:solidFill>
                        </a:rPr>
                        <a:t>These experiment supported the hypothesis that the signal for phototropism is a chemical that diffuses through the plant body. </a:t>
                      </a:r>
                      <a:endParaRPr lang="ar-SA" sz="2000" dirty="0">
                        <a:solidFill>
                          <a:schemeClr val="tx1"/>
                        </a:solidFill>
                      </a:endParaRPr>
                    </a:p>
                  </a:txBody>
                  <a:tcPr/>
                </a:tc>
                <a:tc>
                  <a:txBody>
                    <a:bodyPr/>
                    <a:lstStyle/>
                    <a:p>
                      <a:pPr rtl="1"/>
                      <a:r>
                        <a:rPr lang="en-US" sz="2000" dirty="0">
                          <a:solidFill>
                            <a:schemeClr val="tx1"/>
                          </a:solidFill>
                        </a:rPr>
                        <a:t>Show the transfer of the chemical signal from the shoot tip to the lower part of the plant By inserting a gelatin block in one seedling and a mica block in another seedling.</a:t>
                      </a:r>
                      <a:endParaRPr lang="ar-SA" sz="2000" dirty="0">
                        <a:solidFill>
                          <a:schemeClr val="tx1"/>
                        </a:solidFill>
                      </a:endParaRPr>
                    </a:p>
                  </a:txBody>
                  <a:tcPr/>
                </a:tc>
                <a:tc>
                  <a:txBody>
                    <a:bodyPr/>
                    <a:lstStyle/>
                    <a:p>
                      <a:pPr rtl="1"/>
                      <a:r>
                        <a:rPr lang="en-US" sz="2000" b="1" dirty="0">
                          <a:solidFill>
                            <a:schemeClr val="accent2"/>
                          </a:solidFill>
                        </a:rPr>
                        <a:t>Peter Boysen-Jensen</a:t>
                      </a:r>
                      <a:r>
                        <a:rPr lang="en-US" sz="2000" dirty="0">
                          <a:solidFill>
                            <a:schemeClr val="accent2"/>
                          </a:solidFill>
                        </a:rPr>
                        <a:t> </a:t>
                      </a:r>
                      <a:endParaRPr lang="ar-SA" sz="2000" dirty="0">
                        <a:solidFill>
                          <a:schemeClr val="accent2"/>
                        </a:solidFill>
                      </a:endParaRPr>
                    </a:p>
                  </a:txBody>
                  <a:tcPr/>
                </a:tc>
                <a:extLst>
                  <a:ext uri="{0D108BD9-81ED-4DB2-BD59-A6C34878D82A}">
                    <a16:rowId xmlns:a16="http://schemas.microsoft.com/office/drawing/2014/main" val="1662210300"/>
                  </a:ext>
                </a:extLst>
              </a:tr>
              <a:tr h="370840">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2000" dirty="0">
                          <a:solidFill>
                            <a:schemeClr val="tx1"/>
                          </a:solidFill>
                        </a:rPr>
                        <a:t>1- the agar block contained a chemical produced in the shoot tip</a:t>
                      </a:r>
                      <a:endParaRPr lang="ar-SA" sz="2000" dirty="0">
                        <a:solidFill>
                          <a:schemeClr val="tx1"/>
                        </a:solidFill>
                      </a:endParaRPr>
                    </a:p>
                    <a:p>
                      <a:pPr marL="0" marR="0" lvl="0" indent="0" algn="l" defTabSz="914400" rtl="1" eaLnBrk="1" fontAlgn="auto" latinLnBrk="0" hangingPunct="1">
                        <a:lnSpc>
                          <a:spcPct val="100000"/>
                        </a:lnSpc>
                        <a:spcBef>
                          <a:spcPts val="0"/>
                        </a:spcBef>
                        <a:spcAft>
                          <a:spcPts val="0"/>
                        </a:spcAft>
                        <a:buClrTx/>
                        <a:buSzTx/>
                        <a:buFontTx/>
                        <a:buNone/>
                        <a:tabLst/>
                        <a:defRPr/>
                      </a:pPr>
                      <a:r>
                        <a:rPr lang="en-US" sz="2000" dirty="0">
                          <a:solidFill>
                            <a:schemeClr val="tx1"/>
                          </a:solidFill>
                        </a:rPr>
                        <a:t>2-this chemical stimulated growth as it passed down the shoot </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2000" dirty="0">
                          <a:solidFill>
                            <a:schemeClr val="tx1"/>
                          </a:solidFill>
                        </a:rPr>
                        <a:t>3-a shoot curved toward light because of a higher concentration of the growth-promoting chemical on the darker side. </a:t>
                      </a:r>
                    </a:p>
                    <a:p>
                      <a:pPr rtl="1"/>
                      <a:r>
                        <a:rPr lang="en-US" sz="2000" dirty="0">
                          <a:solidFill>
                            <a:schemeClr val="tx1"/>
                          </a:solidFill>
                        </a:rPr>
                        <a:t>4-The chemical signal responsible for phototropism is a hormone he called </a:t>
                      </a:r>
                      <a:r>
                        <a:rPr lang="en-US" sz="2000" b="1" dirty="0">
                          <a:solidFill>
                            <a:schemeClr val="tx1"/>
                          </a:solidFill>
                        </a:rPr>
                        <a:t>auxin</a:t>
                      </a:r>
                      <a:endParaRPr lang="en-US" sz="2000" dirty="0">
                        <a:solidFill>
                          <a:schemeClr val="tx1"/>
                        </a:solidFill>
                      </a:endParaRPr>
                    </a:p>
                  </a:txBody>
                  <a:tcPr/>
                </a:tc>
                <a:tc>
                  <a:txBody>
                    <a:bodyPr/>
                    <a:lstStyle/>
                    <a:p>
                      <a:pPr algn="l" rtl="1"/>
                      <a:r>
                        <a:rPr lang="en-US" sz="2000" dirty="0">
                          <a:solidFill>
                            <a:schemeClr val="tx1"/>
                          </a:solidFill>
                        </a:rPr>
                        <a:t>1-He placed the shoot tips on the agar blocks</a:t>
                      </a:r>
                    </a:p>
                    <a:p>
                      <a:pPr algn="l" rtl="1"/>
                      <a:r>
                        <a:rPr lang="en-US" sz="2000" dirty="0">
                          <a:solidFill>
                            <a:schemeClr val="tx1"/>
                          </a:solidFill>
                        </a:rPr>
                        <a:t>2- he put the agar blocks on seedlings without a tips</a:t>
                      </a:r>
                    </a:p>
                    <a:p>
                      <a:pPr algn="l" rtl="0"/>
                      <a:r>
                        <a:rPr lang="en-US" sz="2000" dirty="0">
                          <a:solidFill>
                            <a:schemeClr val="tx1"/>
                          </a:solidFill>
                        </a:rPr>
                        <a:t>3- he put the agar blocks on one side of </a:t>
                      </a:r>
                      <a:r>
                        <a:rPr lang="ar-SA" sz="2000" dirty="0" err="1">
                          <a:solidFill>
                            <a:schemeClr val="tx1"/>
                          </a:solidFill>
                        </a:rPr>
                        <a:t>the</a:t>
                      </a:r>
                      <a:r>
                        <a:rPr lang="ar-SA" sz="2000" dirty="0">
                          <a:solidFill>
                            <a:schemeClr val="tx1"/>
                          </a:solidFill>
                        </a:rPr>
                        <a:t> </a:t>
                      </a:r>
                      <a:r>
                        <a:rPr lang="en-US" sz="2000" dirty="0">
                          <a:solidFill>
                            <a:schemeClr val="tx1"/>
                          </a:solidFill>
                        </a:rPr>
                        <a:t>other seedlings without a tips</a:t>
                      </a:r>
                    </a:p>
                    <a:p>
                      <a:pPr algn="l" rtl="1"/>
                      <a:r>
                        <a:rPr lang="en-US" sz="2000" dirty="0">
                          <a:solidFill>
                            <a:schemeClr val="tx1"/>
                          </a:solidFill>
                        </a:rPr>
                        <a:t>4- He compared the results and wrote the conclusion.</a:t>
                      </a:r>
                      <a:endParaRPr lang="ar-SA" sz="2000" dirty="0">
                        <a:solidFill>
                          <a:schemeClr val="tx1"/>
                        </a:solidFill>
                      </a:endParaRPr>
                    </a:p>
                  </a:txBody>
                  <a:tcPr/>
                </a:tc>
                <a:tc>
                  <a:txBody>
                    <a:bodyPr/>
                    <a:lstStyle/>
                    <a:p>
                      <a:pPr rtl="1"/>
                      <a:r>
                        <a:rPr lang="en-US" sz="2000" b="1" dirty="0">
                          <a:solidFill>
                            <a:schemeClr val="accent2"/>
                          </a:solidFill>
                        </a:rPr>
                        <a:t>Frits Went </a:t>
                      </a:r>
                      <a:endParaRPr lang="ar-SA" sz="2000" dirty="0">
                        <a:solidFill>
                          <a:schemeClr val="accent2"/>
                        </a:solidFill>
                      </a:endParaRPr>
                    </a:p>
                  </a:txBody>
                  <a:tcPr/>
                </a:tc>
                <a:extLst>
                  <a:ext uri="{0D108BD9-81ED-4DB2-BD59-A6C34878D82A}">
                    <a16:rowId xmlns:a16="http://schemas.microsoft.com/office/drawing/2014/main" val="4028419651"/>
                  </a:ext>
                </a:extLst>
              </a:tr>
            </a:tbl>
          </a:graphicData>
        </a:graphic>
      </p:graphicFrame>
    </p:spTree>
    <p:extLst>
      <p:ext uri="{BB962C8B-B14F-4D97-AF65-F5344CB8AC3E}">
        <p14:creationId xmlns:p14="http://schemas.microsoft.com/office/powerpoint/2010/main" val="707394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5C418B42-7515-1564-C809-7799F3A81F3F}"/>
              </a:ext>
            </a:extLst>
          </p:cNvPr>
          <p:cNvSpPr txBox="1"/>
          <p:nvPr/>
        </p:nvSpPr>
        <p:spPr>
          <a:xfrm>
            <a:off x="3733800" y="3162300"/>
            <a:ext cx="9665494" cy="3539430"/>
          </a:xfrm>
          <a:prstGeom prst="rect">
            <a:avLst/>
          </a:prstGeom>
          <a:noFill/>
        </p:spPr>
        <p:txBody>
          <a:bodyPr wrap="square">
            <a:spAutoFit/>
          </a:bodyPr>
          <a:lstStyle/>
          <a:p>
            <a:r>
              <a:rPr lang="en-US" sz="3200" dirty="0"/>
              <a:t>• Plant hormones are produced in very low concentrations, but in a tiny amount can have a profound effect on growth and development. </a:t>
            </a:r>
          </a:p>
          <a:p>
            <a:r>
              <a:rPr lang="en-US" sz="3200" dirty="0"/>
              <a:t>• The binding of hormones to a specific cell-surface receptor triggers a signal transduction pathway that </a:t>
            </a:r>
          </a:p>
          <a:p>
            <a:r>
              <a:rPr lang="en-US" sz="3200" dirty="0"/>
              <a:t>that amplifies the hormonal signal and leads to one or more responses within the cell. </a:t>
            </a:r>
            <a:endParaRPr lang="ar-SA" sz="3200" dirty="0"/>
          </a:p>
        </p:txBody>
      </p:sp>
      <p:sp>
        <p:nvSpPr>
          <p:cNvPr id="7" name="مربع نص 6">
            <a:extLst>
              <a:ext uri="{FF2B5EF4-FFF2-40B4-BE49-F238E27FC236}">
                <a16:creationId xmlns:a16="http://schemas.microsoft.com/office/drawing/2014/main" id="{24A84420-C1A6-7D66-B9EB-B66BC099A08B}"/>
              </a:ext>
            </a:extLst>
          </p:cNvPr>
          <p:cNvSpPr txBox="1"/>
          <p:nvPr/>
        </p:nvSpPr>
        <p:spPr>
          <a:xfrm>
            <a:off x="2703815" y="1788998"/>
            <a:ext cx="11491913" cy="584775"/>
          </a:xfrm>
          <a:prstGeom prst="rect">
            <a:avLst/>
          </a:prstGeom>
          <a:noFill/>
        </p:spPr>
        <p:txBody>
          <a:bodyPr wrap="square">
            <a:spAutoFit/>
          </a:bodyPr>
          <a:lstStyle/>
          <a:p>
            <a:r>
              <a:rPr lang="en-US" sz="3200" dirty="0"/>
              <a:t>33.2 Botanists have identified several major types of hormones </a:t>
            </a:r>
          </a:p>
        </p:txBody>
      </p:sp>
    </p:spTree>
    <p:extLst>
      <p:ext uri="{BB962C8B-B14F-4D97-AF65-F5344CB8AC3E}">
        <p14:creationId xmlns:p14="http://schemas.microsoft.com/office/powerpoint/2010/main" val="333235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F9F3AEE5-F608-740C-CE5C-C9660A417129}"/>
              </a:ext>
            </a:extLst>
          </p:cNvPr>
          <p:cNvSpPr txBox="1"/>
          <p:nvPr/>
        </p:nvSpPr>
        <p:spPr>
          <a:xfrm>
            <a:off x="3429000" y="2196295"/>
            <a:ext cx="11049000" cy="1077218"/>
          </a:xfrm>
          <a:prstGeom prst="rect">
            <a:avLst/>
          </a:prstGeom>
          <a:noFill/>
        </p:spPr>
        <p:txBody>
          <a:bodyPr wrap="square">
            <a:spAutoFit/>
          </a:bodyPr>
          <a:lstStyle/>
          <a:p>
            <a:r>
              <a:rPr lang="en-US" sz="3200" dirty="0"/>
              <a:t>• In general, plant hormones control whole-body activities such as growth and development by affecting the </a:t>
            </a:r>
          </a:p>
        </p:txBody>
      </p:sp>
      <p:pic>
        <p:nvPicPr>
          <p:cNvPr id="2050" name="Picture 2">
            <a:extLst>
              <a:ext uri="{FF2B5EF4-FFF2-40B4-BE49-F238E27FC236}">
                <a16:creationId xmlns:a16="http://schemas.microsoft.com/office/drawing/2014/main" id="{6FD923D9-5AF4-B808-B104-8D9BF76AA6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114" t="3880" r="1647" b="9202"/>
          <a:stretch/>
        </p:blipFill>
        <p:spPr bwMode="auto">
          <a:xfrm>
            <a:off x="5913635" y="4791772"/>
            <a:ext cx="4953001" cy="373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702DFA6D-75CB-68DC-3DE5-CC3A767DF754}"/>
              </a:ext>
            </a:extLst>
          </p:cNvPr>
          <p:cNvSpPr txBox="1"/>
          <p:nvPr/>
        </p:nvSpPr>
        <p:spPr>
          <a:xfrm>
            <a:off x="6925477" y="4271042"/>
            <a:ext cx="9765506" cy="584775"/>
          </a:xfrm>
          <a:prstGeom prst="rect">
            <a:avLst/>
          </a:prstGeom>
          <a:noFill/>
        </p:spPr>
        <p:txBody>
          <a:bodyPr wrap="square">
            <a:spAutoFit/>
          </a:bodyPr>
          <a:lstStyle/>
          <a:p>
            <a:r>
              <a:rPr lang="en-US" sz="3200" dirty="0"/>
              <a:t>elongation</a:t>
            </a:r>
            <a:endParaRPr lang="ar-SA" sz="3200" dirty="0"/>
          </a:p>
        </p:txBody>
      </p:sp>
      <p:sp>
        <p:nvSpPr>
          <p:cNvPr id="9" name="مربع نص 8">
            <a:extLst>
              <a:ext uri="{FF2B5EF4-FFF2-40B4-BE49-F238E27FC236}">
                <a16:creationId xmlns:a16="http://schemas.microsoft.com/office/drawing/2014/main" id="{FC6AA263-93BE-B857-34F0-52D6A5438BEE}"/>
              </a:ext>
            </a:extLst>
          </p:cNvPr>
          <p:cNvSpPr txBox="1"/>
          <p:nvPr/>
        </p:nvSpPr>
        <p:spPr>
          <a:xfrm>
            <a:off x="5791200" y="8637951"/>
            <a:ext cx="9765506" cy="369332"/>
          </a:xfrm>
          <a:prstGeom prst="rect">
            <a:avLst/>
          </a:prstGeom>
          <a:noFill/>
        </p:spPr>
        <p:txBody>
          <a:bodyPr wrap="square">
            <a:spAutoFit/>
          </a:bodyPr>
          <a:lstStyle/>
          <a:p>
            <a:r>
              <a:rPr lang="en-US" dirty="0"/>
              <a:t>Ref:</a:t>
            </a:r>
            <a:r>
              <a:rPr lang="ar-SA" dirty="0"/>
              <a:t>https://shortest.link/6Mou</a:t>
            </a:r>
          </a:p>
        </p:txBody>
      </p:sp>
      <p:pic>
        <p:nvPicPr>
          <p:cNvPr id="11" name="صورة 10">
            <a:extLst>
              <a:ext uri="{FF2B5EF4-FFF2-40B4-BE49-F238E27FC236}">
                <a16:creationId xmlns:a16="http://schemas.microsoft.com/office/drawing/2014/main" id="{7D9BC4D1-BDCA-A7D3-C360-136570D6235C}"/>
              </a:ext>
            </a:extLst>
          </p:cNvPr>
          <p:cNvPicPr>
            <a:picLocks noChangeAspect="1"/>
          </p:cNvPicPr>
          <p:nvPr/>
        </p:nvPicPr>
        <p:blipFill>
          <a:blip r:embed="rId8"/>
          <a:stretch>
            <a:fillRect/>
          </a:stretch>
        </p:blipFill>
        <p:spPr>
          <a:xfrm>
            <a:off x="11347541" y="4930012"/>
            <a:ext cx="5667375" cy="3257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مربع نص 12">
            <a:extLst>
              <a:ext uri="{FF2B5EF4-FFF2-40B4-BE49-F238E27FC236}">
                <a16:creationId xmlns:a16="http://schemas.microsoft.com/office/drawing/2014/main" id="{80B7D2FB-311A-B75D-3078-1E8C4275E647}"/>
              </a:ext>
            </a:extLst>
          </p:cNvPr>
          <p:cNvSpPr txBox="1"/>
          <p:nvPr/>
        </p:nvSpPr>
        <p:spPr>
          <a:xfrm>
            <a:off x="12132163" y="4402250"/>
            <a:ext cx="9765506" cy="584775"/>
          </a:xfrm>
          <a:prstGeom prst="rect">
            <a:avLst/>
          </a:prstGeom>
          <a:noFill/>
        </p:spPr>
        <p:txBody>
          <a:bodyPr wrap="square">
            <a:spAutoFit/>
          </a:bodyPr>
          <a:lstStyle/>
          <a:p>
            <a:r>
              <a:rPr lang="en-US" sz="3200" dirty="0"/>
              <a:t>differentiation of cells.</a:t>
            </a:r>
            <a:endParaRPr lang="ar-SA" sz="3200" dirty="0"/>
          </a:p>
        </p:txBody>
      </p:sp>
      <p:sp>
        <p:nvSpPr>
          <p:cNvPr id="15" name="مربع نص 14">
            <a:extLst>
              <a:ext uri="{FF2B5EF4-FFF2-40B4-BE49-F238E27FC236}">
                <a16:creationId xmlns:a16="http://schemas.microsoft.com/office/drawing/2014/main" id="{731BFD35-B4DD-F40D-2036-A4B8B7D4020A}"/>
              </a:ext>
            </a:extLst>
          </p:cNvPr>
          <p:cNvSpPr txBox="1"/>
          <p:nvPr/>
        </p:nvSpPr>
        <p:spPr>
          <a:xfrm>
            <a:off x="11347541" y="8269093"/>
            <a:ext cx="10951368" cy="369332"/>
          </a:xfrm>
          <a:prstGeom prst="rect">
            <a:avLst/>
          </a:prstGeom>
          <a:noFill/>
        </p:spPr>
        <p:txBody>
          <a:bodyPr wrap="square">
            <a:spAutoFit/>
          </a:bodyPr>
          <a:lstStyle/>
          <a:p>
            <a:r>
              <a:rPr lang="en-US" dirty="0"/>
              <a:t>Ref:</a:t>
            </a:r>
            <a:r>
              <a:rPr lang="ar-SA" dirty="0"/>
              <a:t>https://shortest.link/6tao</a:t>
            </a:r>
          </a:p>
        </p:txBody>
      </p:sp>
      <p:pic>
        <p:nvPicPr>
          <p:cNvPr id="17" name="صورة 16">
            <a:extLst>
              <a:ext uri="{FF2B5EF4-FFF2-40B4-BE49-F238E27FC236}">
                <a16:creationId xmlns:a16="http://schemas.microsoft.com/office/drawing/2014/main" id="{A62DFDF8-4F4E-A053-35AC-69473297D163}"/>
              </a:ext>
            </a:extLst>
          </p:cNvPr>
          <p:cNvPicPr>
            <a:picLocks noChangeAspect="1"/>
          </p:cNvPicPr>
          <p:nvPr/>
        </p:nvPicPr>
        <p:blipFill>
          <a:blip r:embed="rId9"/>
          <a:stretch>
            <a:fillRect/>
          </a:stretch>
        </p:blipFill>
        <p:spPr>
          <a:xfrm>
            <a:off x="287850" y="5044184"/>
            <a:ext cx="5343525" cy="3228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مربع نص 18">
            <a:extLst>
              <a:ext uri="{FF2B5EF4-FFF2-40B4-BE49-F238E27FC236}">
                <a16:creationId xmlns:a16="http://schemas.microsoft.com/office/drawing/2014/main" id="{738A8EA2-6461-5EB8-4DD9-62B49BAF89A4}"/>
              </a:ext>
            </a:extLst>
          </p:cNvPr>
          <p:cNvSpPr txBox="1"/>
          <p:nvPr/>
        </p:nvSpPr>
        <p:spPr>
          <a:xfrm>
            <a:off x="1828800" y="4459409"/>
            <a:ext cx="11165680" cy="584775"/>
          </a:xfrm>
          <a:prstGeom prst="rect">
            <a:avLst/>
          </a:prstGeom>
          <a:noFill/>
        </p:spPr>
        <p:txBody>
          <a:bodyPr wrap="square">
            <a:spAutoFit/>
          </a:bodyPr>
          <a:lstStyle/>
          <a:p>
            <a:r>
              <a:rPr lang="en-US" sz="3200" dirty="0"/>
              <a:t>division</a:t>
            </a:r>
            <a:endParaRPr lang="ar-SA" sz="3200" dirty="0"/>
          </a:p>
        </p:txBody>
      </p:sp>
      <p:sp>
        <p:nvSpPr>
          <p:cNvPr id="21" name="مربع نص 20">
            <a:extLst>
              <a:ext uri="{FF2B5EF4-FFF2-40B4-BE49-F238E27FC236}">
                <a16:creationId xmlns:a16="http://schemas.microsoft.com/office/drawing/2014/main" id="{8308867D-2653-65F5-3624-CDF573B6FC1C}"/>
              </a:ext>
            </a:extLst>
          </p:cNvPr>
          <p:cNvSpPr txBox="1"/>
          <p:nvPr/>
        </p:nvSpPr>
        <p:spPr>
          <a:xfrm>
            <a:off x="268917" y="8431058"/>
            <a:ext cx="11165680" cy="369332"/>
          </a:xfrm>
          <a:prstGeom prst="rect">
            <a:avLst/>
          </a:prstGeom>
          <a:noFill/>
        </p:spPr>
        <p:txBody>
          <a:bodyPr wrap="square">
            <a:spAutoFit/>
          </a:bodyPr>
          <a:lstStyle/>
          <a:p>
            <a:r>
              <a:rPr lang="en-US" dirty="0"/>
              <a:t>Ref:</a:t>
            </a:r>
            <a:r>
              <a:rPr lang="ar-SA" dirty="0"/>
              <a:t>https://shortest.link/6MpS</a:t>
            </a:r>
          </a:p>
        </p:txBody>
      </p:sp>
    </p:spTree>
    <p:extLst>
      <p:ext uri="{BB962C8B-B14F-4D97-AF65-F5344CB8AC3E}">
        <p14:creationId xmlns:p14="http://schemas.microsoft.com/office/powerpoint/2010/main" val="3162044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BC43ABDF-7810-547B-1ABE-12F3305AFF6E}"/>
              </a:ext>
            </a:extLst>
          </p:cNvPr>
          <p:cNvSpPr txBox="1"/>
          <p:nvPr/>
        </p:nvSpPr>
        <p:spPr>
          <a:xfrm>
            <a:off x="3505200" y="3543300"/>
            <a:ext cx="10394156" cy="3539430"/>
          </a:xfrm>
          <a:prstGeom prst="rect">
            <a:avLst/>
          </a:prstGeom>
          <a:noFill/>
        </p:spPr>
        <p:txBody>
          <a:bodyPr wrap="square">
            <a:spAutoFit/>
          </a:bodyPr>
          <a:lstStyle/>
          <a:p>
            <a:r>
              <a:rPr lang="en-US" sz="3200" dirty="0"/>
              <a:t>• Plant biologists have identified five major types of plant hormones, all of which stimulate or inhibit cell division and elongation, thereby influencing growth. </a:t>
            </a:r>
          </a:p>
          <a:p>
            <a:r>
              <a:rPr lang="en-US" sz="3200" dirty="0"/>
              <a:t>• We also know that there are important plant hormones beyond those listed in the table. For example, </a:t>
            </a:r>
            <a:r>
              <a:rPr lang="en-US" sz="3200" b="1" dirty="0"/>
              <a:t>brassinosteroids</a:t>
            </a:r>
            <a:r>
              <a:rPr lang="en-US" sz="3200" dirty="0"/>
              <a:t> induce cell elongation and division in stems ad seedlings. Their effect is similar to auxin.</a:t>
            </a:r>
            <a:endParaRPr lang="ar-SA" sz="3200" dirty="0"/>
          </a:p>
        </p:txBody>
      </p:sp>
    </p:spTree>
    <p:extLst>
      <p:ext uri="{BB962C8B-B14F-4D97-AF65-F5344CB8AC3E}">
        <p14:creationId xmlns:p14="http://schemas.microsoft.com/office/powerpoint/2010/main" val="4276495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229443" y="109471"/>
            <a:ext cx="2105391" cy="1609814"/>
          </a:xfrm>
          <a:prstGeom prst="rect">
            <a:avLst/>
          </a:prstGeom>
        </p:spPr>
      </p:pic>
      <p:pic>
        <p:nvPicPr>
          <p:cNvPr id="7" name="صورة 6">
            <a:extLst>
              <a:ext uri="{FF2B5EF4-FFF2-40B4-BE49-F238E27FC236}">
                <a16:creationId xmlns:a16="http://schemas.microsoft.com/office/drawing/2014/main" id="{9A335291-909E-E6B4-97B5-75DFA45F1594}"/>
              </a:ext>
            </a:extLst>
          </p:cNvPr>
          <p:cNvPicPr>
            <a:picLocks noChangeAspect="1"/>
          </p:cNvPicPr>
          <p:nvPr/>
        </p:nvPicPr>
        <p:blipFill rotWithShape="1">
          <a:blip r:embed="rId7"/>
          <a:srcRect l="1877" t="2615" r="2405" b="7603"/>
          <a:stretch/>
        </p:blipFill>
        <p:spPr>
          <a:xfrm>
            <a:off x="2133600" y="2171700"/>
            <a:ext cx="14097000" cy="5105400"/>
          </a:xfrm>
          <a:prstGeom prst="rect">
            <a:avLst/>
          </a:prstGeom>
        </p:spPr>
      </p:pic>
    </p:spTree>
    <p:extLst>
      <p:ext uri="{BB962C8B-B14F-4D97-AF65-F5344CB8AC3E}">
        <p14:creationId xmlns:p14="http://schemas.microsoft.com/office/powerpoint/2010/main" val="4259021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191665" y="166621"/>
            <a:ext cx="2105391" cy="1609814"/>
          </a:xfrm>
          <a:prstGeom prst="rect">
            <a:avLst/>
          </a:prstGeom>
        </p:spPr>
      </p:pic>
      <p:sp>
        <p:nvSpPr>
          <p:cNvPr id="10" name="مربع نص 9">
            <a:extLst>
              <a:ext uri="{FF2B5EF4-FFF2-40B4-BE49-F238E27FC236}">
                <a16:creationId xmlns:a16="http://schemas.microsoft.com/office/drawing/2014/main" id="{23AAE2F4-BCBF-7892-2F4C-E587AAEA081F}"/>
              </a:ext>
            </a:extLst>
          </p:cNvPr>
          <p:cNvSpPr txBox="1"/>
          <p:nvPr/>
        </p:nvSpPr>
        <p:spPr>
          <a:xfrm>
            <a:off x="3657600" y="3162977"/>
            <a:ext cx="11372850" cy="2554545"/>
          </a:xfrm>
          <a:prstGeom prst="rect">
            <a:avLst/>
          </a:prstGeom>
          <a:noFill/>
        </p:spPr>
        <p:txBody>
          <a:bodyPr wrap="square">
            <a:spAutoFit/>
          </a:bodyPr>
          <a:lstStyle/>
          <a:p>
            <a:r>
              <a:rPr lang="en-US" sz="3200" dirty="0"/>
              <a:t>• As Table 33.2 indicates, each hormone can produce a variety of effects, depending on </a:t>
            </a:r>
          </a:p>
          <a:p>
            <a:r>
              <a:rPr lang="en-US" sz="3200" dirty="0"/>
              <a:t>• its site of action, </a:t>
            </a:r>
          </a:p>
          <a:p>
            <a:r>
              <a:rPr lang="en-US" sz="3200" dirty="0"/>
              <a:t>• its concentration, and </a:t>
            </a:r>
          </a:p>
          <a:p>
            <a:r>
              <a:rPr lang="en-US" sz="3200" dirty="0"/>
              <a:t>• the developmental stage of the plant.</a:t>
            </a:r>
            <a:endParaRPr lang="ar-SA" sz="3200" dirty="0"/>
          </a:p>
        </p:txBody>
      </p:sp>
    </p:spTree>
    <p:extLst>
      <p:ext uri="{BB962C8B-B14F-4D97-AF65-F5344CB8AC3E}">
        <p14:creationId xmlns:p14="http://schemas.microsoft.com/office/powerpoint/2010/main" val="585118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551705A8-80A2-58BE-9A2D-16D21239B13B}"/>
              </a:ext>
            </a:extLst>
          </p:cNvPr>
          <p:cNvSpPr txBox="1"/>
          <p:nvPr/>
        </p:nvSpPr>
        <p:spPr>
          <a:xfrm>
            <a:off x="762000" y="2571173"/>
            <a:ext cx="8077200" cy="2554545"/>
          </a:xfrm>
          <a:prstGeom prst="rect">
            <a:avLst/>
          </a:prstGeom>
          <a:noFill/>
        </p:spPr>
        <p:txBody>
          <a:bodyPr wrap="square">
            <a:spAutoFit/>
          </a:bodyPr>
          <a:lstStyle/>
          <a:p>
            <a:r>
              <a:rPr lang="en-US" sz="3200" dirty="0"/>
              <a:t>• In most situations, no single hormone acts alone. Instead, it is usually the balance of several hormones (their relative concentrations) that controls the growth and development of a plant</a:t>
            </a:r>
            <a:r>
              <a:rPr lang="en-US" dirty="0"/>
              <a:t>. </a:t>
            </a:r>
            <a:endParaRPr lang="ar-SA" dirty="0"/>
          </a:p>
        </p:txBody>
      </p:sp>
      <p:pic>
        <p:nvPicPr>
          <p:cNvPr id="1026" name="Picture 2">
            <a:extLst>
              <a:ext uri="{FF2B5EF4-FFF2-40B4-BE49-F238E27FC236}">
                <a16:creationId xmlns:a16="http://schemas.microsoft.com/office/drawing/2014/main" id="{9A692E18-75A7-A070-E4F7-C32495A44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8226" y="391596"/>
            <a:ext cx="7620000" cy="8491716"/>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C53EA948-E945-3974-A09D-0EF3C54F65A4}"/>
              </a:ext>
            </a:extLst>
          </p:cNvPr>
          <p:cNvSpPr txBox="1"/>
          <p:nvPr/>
        </p:nvSpPr>
        <p:spPr>
          <a:xfrm>
            <a:off x="8418226" y="8883312"/>
            <a:ext cx="3124200" cy="369332"/>
          </a:xfrm>
          <a:prstGeom prst="rect">
            <a:avLst/>
          </a:prstGeom>
          <a:noFill/>
        </p:spPr>
        <p:txBody>
          <a:bodyPr wrap="square">
            <a:spAutoFit/>
          </a:bodyPr>
          <a:lstStyle/>
          <a:p>
            <a:r>
              <a:rPr lang="en-US" dirty="0"/>
              <a:t>Ref: https://shortest.link/6LXc</a:t>
            </a:r>
            <a:endParaRPr lang="ar-SA" dirty="0"/>
          </a:p>
        </p:txBody>
      </p:sp>
    </p:spTree>
    <p:extLst>
      <p:ext uri="{BB962C8B-B14F-4D97-AF65-F5344CB8AC3E}">
        <p14:creationId xmlns:p14="http://schemas.microsoft.com/office/powerpoint/2010/main" val="3323252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2C7C137E-A4E0-2308-8F80-6F2F2D4E0D46}"/>
              </a:ext>
            </a:extLst>
          </p:cNvPr>
          <p:cNvSpPr txBox="1"/>
          <p:nvPr/>
        </p:nvSpPr>
        <p:spPr>
          <a:xfrm>
            <a:off x="2018862" y="3162303"/>
            <a:ext cx="12540342" cy="2062103"/>
          </a:xfrm>
          <a:prstGeom prst="rect">
            <a:avLst/>
          </a:prstGeom>
          <a:noFill/>
        </p:spPr>
        <p:txBody>
          <a:bodyPr wrap="square">
            <a:spAutoFit/>
          </a:bodyPr>
          <a:lstStyle/>
          <a:p>
            <a:r>
              <a:rPr lang="en-US" sz="3200" dirty="0"/>
              <a:t>• </a:t>
            </a:r>
            <a:r>
              <a:rPr lang="en-US" sz="3200" b="1" dirty="0">
                <a:solidFill>
                  <a:schemeClr val="accent4"/>
                </a:solidFill>
              </a:rPr>
              <a:t>Auxin</a:t>
            </a:r>
            <a:r>
              <a:rPr lang="en-US" sz="3200" dirty="0"/>
              <a:t> is the term for any chemical substance that promotes seedling elongation (although auxins have multiple functions in flowering plants). </a:t>
            </a:r>
          </a:p>
          <a:p>
            <a:r>
              <a:rPr lang="en-US" sz="3200" dirty="0"/>
              <a:t>• Indoleacetic acid (IAA) is the major natural auxin found in plants and </a:t>
            </a:r>
          </a:p>
          <a:p>
            <a:r>
              <a:rPr lang="en-US" sz="3200" dirty="0"/>
              <a:t>• Auxin is produced in apical meristems at the tips of shoots.</a:t>
            </a:r>
            <a:endParaRPr lang="ar-SA" sz="3200" dirty="0"/>
          </a:p>
        </p:txBody>
      </p:sp>
      <p:sp>
        <p:nvSpPr>
          <p:cNvPr id="9" name="مربع نص 8">
            <a:extLst>
              <a:ext uri="{FF2B5EF4-FFF2-40B4-BE49-F238E27FC236}">
                <a16:creationId xmlns:a16="http://schemas.microsoft.com/office/drawing/2014/main" id="{EA77A9D2-E6CD-D427-5DD5-2A39D8437965}"/>
              </a:ext>
            </a:extLst>
          </p:cNvPr>
          <p:cNvSpPr txBox="1"/>
          <p:nvPr/>
        </p:nvSpPr>
        <p:spPr>
          <a:xfrm>
            <a:off x="2209800" y="1593485"/>
            <a:ext cx="12540342" cy="584775"/>
          </a:xfrm>
          <a:prstGeom prst="rect">
            <a:avLst/>
          </a:prstGeom>
          <a:noFill/>
        </p:spPr>
        <p:txBody>
          <a:bodyPr wrap="square">
            <a:spAutoFit/>
          </a:bodyPr>
          <a:lstStyle/>
          <a:p>
            <a:r>
              <a:rPr lang="en-US" sz="3200" dirty="0"/>
              <a:t>33.3 Auxin stimulates the elongation of cells in young shoots </a:t>
            </a:r>
          </a:p>
        </p:txBody>
      </p:sp>
    </p:spTree>
    <p:extLst>
      <p:ext uri="{BB962C8B-B14F-4D97-AF65-F5344CB8AC3E}">
        <p14:creationId xmlns:p14="http://schemas.microsoft.com/office/powerpoint/2010/main" val="3662711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66AD8C25-AAA7-8A3D-21A6-01DCFAE0DC36}"/>
              </a:ext>
            </a:extLst>
          </p:cNvPr>
          <p:cNvSpPr txBox="1"/>
          <p:nvPr/>
        </p:nvSpPr>
        <p:spPr>
          <a:xfrm>
            <a:off x="2000250" y="3467100"/>
            <a:ext cx="10058400" cy="3046988"/>
          </a:xfrm>
          <a:prstGeom prst="rect">
            <a:avLst/>
          </a:prstGeom>
          <a:noFill/>
        </p:spPr>
        <p:txBody>
          <a:bodyPr wrap="square">
            <a:spAutoFit/>
          </a:bodyPr>
          <a:lstStyle/>
          <a:p>
            <a:r>
              <a:rPr lang="en-US" sz="3200" dirty="0"/>
              <a:t>• Figure 33.3A shows the effect of auxin on a mustard plant called Arabidopsis thaliana. </a:t>
            </a:r>
          </a:p>
          <a:p>
            <a:r>
              <a:rPr lang="en-US" sz="3200" dirty="0"/>
              <a:t>• The plant on the right is a wild-type Arabidopsis. </a:t>
            </a:r>
          </a:p>
          <a:p>
            <a:r>
              <a:rPr lang="en-US" sz="3200" dirty="0"/>
              <a:t>• The plant on the left contains a mutation in the auxin gene. The result of this mutation is a lack of auxin protein, which in turn results in stunted growth</a:t>
            </a:r>
            <a:endParaRPr lang="ar-SA" sz="3200" dirty="0"/>
          </a:p>
        </p:txBody>
      </p:sp>
      <p:pic>
        <p:nvPicPr>
          <p:cNvPr id="7" name="صورة 6">
            <a:extLst>
              <a:ext uri="{FF2B5EF4-FFF2-40B4-BE49-F238E27FC236}">
                <a16:creationId xmlns:a16="http://schemas.microsoft.com/office/drawing/2014/main" id="{79A63C47-9D58-526B-FDEA-F46495907F1C}"/>
              </a:ext>
            </a:extLst>
          </p:cNvPr>
          <p:cNvPicPr>
            <a:picLocks noChangeAspect="1"/>
          </p:cNvPicPr>
          <p:nvPr/>
        </p:nvPicPr>
        <p:blipFill>
          <a:blip r:embed="rId7"/>
          <a:stretch>
            <a:fillRect/>
          </a:stretch>
        </p:blipFill>
        <p:spPr>
          <a:xfrm>
            <a:off x="12039600" y="2037096"/>
            <a:ext cx="4371975" cy="6212807"/>
          </a:xfrm>
          <a:prstGeom prst="rect">
            <a:avLst/>
          </a:prstGeom>
        </p:spPr>
      </p:pic>
      <p:pic>
        <p:nvPicPr>
          <p:cNvPr id="8" name="صورة 7">
            <a:extLst>
              <a:ext uri="{FF2B5EF4-FFF2-40B4-BE49-F238E27FC236}">
                <a16:creationId xmlns:a16="http://schemas.microsoft.com/office/drawing/2014/main" id="{24424C3E-EAA4-635D-19F9-2C7DBD9CBEC9}"/>
              </a:ext>
            </a:extLst>
          </p:cNvPr>
          <p:cNvPicPr>
            <a:picLocks noChangeAspect="1"/>
          </p:cNvPicPr>
          <p:nvPr/>
        </p:nvPicPr>
        <p:blipFill>
          <a:blip r:embed="rId8"/>
          <a:stretch>
            <a:fillRect/>
          </a:stretch>
        </p:blipFill>
        <p:spPr>
          <a:xfrm>
            <a:off x="12015787" y="8211803"/>
            <a:ext cx="4371976" cy="1397229"/>
          </a:xfrm>
          <a:prstGeom prst="rect">
            <a:avLst/>
          </a:prstGeom>
        </p:spPr>
      </p:pic>
    </p:spTree>
    <p:extLst>
      <p:ext uri="{BB962C8B-B14F-4D97-AF65-F5344CB8AC3E}">
        <p14:creationId xmlns:p14="http://schemas.microsoft.com/office/powerpoint/2010/main" val="3221014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F43478CA-3E6F-65B3-25F9-202E177529AD}"/>
              </a:ext>
            </a:extLst>
          </p:cNvPr>
          <p:cNvSpPr txBox="1"/>
          <p:nvPr/>
        </p:nvSpPr>
        <p:spPr>
          <a:xfrm>
            <a:off x="3962400" y="2705100"/>
            <a:ext cx="10210800" cy="4524315"/>
          </a:xfrm>
          <a:prstGeom prst="rect">
            <a:avLst/>
          </a:prstGeom>
          <a:noFill/>
        </p:spPr>
        <p:txBody>
          <a:bodyPr wrap="square">
            <a:spAutoFit/>
          </a:bodyPr>
          <a:lstStyle/>
          <a:p>
            <a:r>
              <a:rPr lang="en-US" sz="3200" dirty="0"/>
              <a:t>• Auxin stimulating cell elongation and causing stems and roots to length. </a:t>
            </a:r>
          </a:p>
          <a:p>
            <a:r>
              <a:rPr lang="en-US" sz="3200" dirty="0"/>
              <a:t>• Auxin induces cell division. </a:t>
            </a:r>
          </a:p>
          <a:p>
            <a:r>
              <a:rPr lang="en-US" sz="3200" dirty="0"/>
              <a:t>• Auxin produced in shoot tips helps control the overall branching of growing plant. </a:t>
            </a:r>
          </a:p>
          <a:p>
            <a:r>
              <a:rPr lang="en-US" sz="3200" dirty="0"/>
              <a:t>• A commercially important effect of auxin is the promotion of fruit development. </a:t>
            </a:r>
          </a:p>
          <a:p>
            <a:r>
              <a:rPr lang="en-US" sz="3200" dirty="0"/>
              <a:t>• A natural auxin called indolebutyric acid (IBA) is used to promote the development of roots during transplantation. </a:t>
            </a:r>
            <a:endParaRPr lang="ar-SA" sz="3200" dirty="0"/>
          </a:p>
        </p:txBody>
      </p:sp>
    </p:spTree>
    <p:extLst>
      <p:ext uri="{BB962C8B-B14F-4D97-AF65-F5344CB8AC3E}">
        <p14:creationId xmlns:p14="http://schemas.microsoft.com/office/powerpoint/2010/main" val="2999338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pic>
        <p:nvPicPr>
          <p:cNvPr id="8" name="صورة 7">
            <a:extLst>
              <a:ext uri="{FF2B5EF4-FFF2-40B4-BE49-F238E27FC236}">
                <a16:creationId xmlns:a16="http://schemas.microsoft.com/office/drawing/2014/main" id="{D8E50BA5-F935-10A6-D3A1-B0C3A033A2E2}"/>
              </a:ext>
            </a:extLst>
          </p:cNvPr>
          <p:cNvPicPr>
            <a:picLocks noChangeAspect="1"/>
          </p:cNvPicPr>
          <p:nvPr/>
        </p:nvPicPr>
        <p:blipFill>
          <a:blip r:embed="rId7"/>
          <a:stretch>
            <a:fillRect/>
          </a:stretch>
        </p:blipFill>
        <p:spPr>
          <a:xfrm>
            <a:off x="5027843" y="1246434"/>
            <a:ext cx="6632370" cy="8290463"/>
          </a:xfrm>
          <a:prstGeom prst="rect">
            <a:avLst/>
          </a:prstGeom>
        </p:spPr>
      </p:pic>
    </p:spTree>
    <p:extLst>
      <p:ext uri="{BB962C8B-B14F-4D97-AF65-F5344CB8AC3E}">
        <p14:creationId xmlns:p14="http://schemas.microsoft.com/office/powerpoint/2010/main" val="3308215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229443" y="109471"/>
            <a:ext cx="2105391" cy="1609814"/>
          </a:xfrm>
          <a:prstGeom prst="rect">
            <a:avLst/>
          </a:prstGeom>
        </p:spPr>
      </p:pic>
      <p:sp>
        <p:nvSpPr>
          <p:cNvPr id="10" name="مربع نص 9">
            <a:extLst>
              <a:ext uri="{FF2B5EF4-FFF2-40B4-BE49-F238E27FC236}">
                <a16:creationId xmlns:a16="http://schemas.microsoft.com/office/drawing/2014/main" id="{3CA7E249-393D-357C-BF13-DB3D46679690}"/>
              </a:ext>
            </a:extLst>
          </p:cNvPr>
          <p:cNvSpPr txBox="1"/>
          <p:nvPr/>
        </p:nvSpPr>
        <p:spPr>
          <a:xfrm>
            <a:off x="3457575" y="3127563"/>
            <a:ext cx="11372850" cy="4031873"/>
          </a:xfrm>
          <a:prstGeom prst="rect">
            <a:avLst/>
          </a:prstGeom>
          <a:noFill/>
        </p:spPr>
        <p:txBody>
          <a:bodyPr wrap="square">
            <a:spAutoFit/>
          </a:bodyPr>
          <a:lstStyle/>
          <a:p>
            <a:r>
              <a:rPr lang="en-US" sz="3200" dirty="0"/>
              <a:t>• Auxin promotes cell elongation </a:t>
            </a:r>
            <a:r>
              <a:rPr lang="en-US" sz="3200" b="1" u="sng" dirty="0">
                <a:solidFill>
                  <a:schemeClr val="accent4"/>
                </a:solidFill>
              </a:rPr>
              <a:t>in stems only </a:t>
            </a:r>
            <a:r>
              <a:rPr lang="en-US" sz="3200" dirty="0"/>
              <a:t>within a certain concentration range. </a:t>
            </a:r>
          </a:p>
          <a:p>
            <a:r>
              <a:rPr lang="en-US" sz="3200" dirty="0"/>
              <a:t>• Concentration of auxin and site of activity are important to auxin’s effects </a:t>
            </a:r>
          </a:p>
          <a:p>
            <a:r>
              <a:rPr lang="en-US" sz="3200" dirty="0"/>
              <a:t>• In moderate concentrations, auxin promotes cell elongation in stems </a:t>
            </a:r>
          </a:p>
          <a:p>
            <a:r>
              <a:rPr lang="en-US" sz="3200" dirty="0"/>
              <a:t>• In high concentrations, auxin reduces cell elongation in stems </a:t>
            </a:r>
          </a:p>
          <a:p>
            <a:r>
              <a:rPr lang="en-US" sz="3200" dirty="0"/>
              <a:t>• Auxins affects cell elongation in roots at lower concentrations</a:t>
            </a:r>
            <a:endParaRPr lang="ar-SA" sz="3200" dirty="0"/>
          </a:p>
        </p:txBody>
      </p:sp>
    </p:spTree>
    <p:extLst>
      <p:ext uri="{BB962C8B-B14F-4D97-AF65-F5344CB8AC3E}">
        <p14:creationId xmlns:p14="http://schemas.microsoft.com/office/powerpoint/2010/main" val="4202765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191665" y="166621"/>
            <a:ext cx="2105391" cy="1609814"/>
          </a:xfrm>
          <a:prstGeom prst="rect">
            <a:avLst/>
          </a:prstGeom>
        </p:spPr>
      </p:pic>
      <p:pic>
        <p:nvPicPr>
          <p:cNvPr id="7" name="صورة 6">
            <a:extLst>
              <a:ext uri="{FF2B5EF4-FFF2-40B4-BE49-F238E27FC236}">
                <a16:creationId xmlns:a16="http://schemas.microsoft.com/office/drawing/2014/main" id="{158A19C0-3AC9-EDBB-6AC2-7C3ECE12E86C}"/>
              </a:ext>
            </a:extLst>
          </p:cNvPr>
          <p:cNvPicPr>
            <a:picLocks noChangeAspect="1"/>
          </p:cNvPicPr>
          <p:nvPr/>
        </p:nvPicPr>
        <p:blipFill>
          <a:blip r:embed="rId7"/>
          <a:stretch>
            <a:fillRect/>
          </a:stretch>
        </p:blipFill>
        <p:spPr>
          <a:xfrm>
            <a:off x="2743200" y="1566862"/>
            <a:ext cx="12524641" cy="7153275"/>
          </a:xfrm>
          <a:prstGeom prst="rect">
            <a:avLst/>
          </a:prstGeom>
        </p:spPr>
      </p:pic>
    </p:spTree>
    <p:extLst>
      <p:ext uri="{BB962C8B-B14F-4D97-AF65-F5344CB8AC3E}">
        <p14:creationId xmlns:p14="http://schemas.microsoft.com/office/powerpoint/2010/main" val="757006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46CD48F3-1D10-DF1D-BCC7-7F11D068A6A4}"/>
              </a:ext>
            </a:extLst>
          </p:cNvPr>
          <p:cNvSpPr txBox="1"/>
          <p:nvPr/>
        </p:nvSpPr>
        <p:spPr>
          <a:xfrm>
            <a:off x="3124200" y="1539299"/>
            <a:ext cx="9965530" cy="3046988"/>
          </a:xfrm>
          <a:prstGeom prst="rect">
            <a:avLst/>
          </a:prstGeom>
          <a:noFill/>
        </p:spPr>
        <p:txBody>
          <a:bodyPr wrap="square">
            <a:spAutoFit/>
          </a:bodyPr>
          <a:lstStyle/>
          <a:p>
            <a:r>
              <a:rPr lang="en-US" sz="3200" dirty="0"/>
              <a:t>hypothesis for the action of auxin –Auxins stimulate proteins within the plasma membrane to pump protons</a:t>
            </a:r>
          </a:p>
          <a:p>
            <a:r>
              <a:rPr lang="en-US" sz="3200" dirty="0"/>
              <a:t> (H ions) into the cell wall. This lower the pH, which in turn activates enzyme that weaken connections between cellulose fibers. More water can enter the cell wall causing it to elongate.</a:t>
            </a:r>
            <a:endParaRPr lang="ar-SA" sz="3200" dirty="0"/>
          </a:p>
        </p:txBody>
      </p:sp>
      <p:pic>
        <p:nvPicPr>
          <p:cNvPr id="5" name="صورة 4">
            <a:extLst>
              <a:ext uri="{FF2B5EF4-FFF2-40B4-BE49-F238E27FC236}">
                <a16:creationId xmlns:a16="http://schemas.microsoft.com/office/drawing/2014/main" id="{54332ED3-9A29-8180-FD84-20BDC3A8DE79}"/>
              </a:ext>
            </a:extLst>
          </p:cNvPr>
          <p:cNvPicPr>
            <a:picLocks noChangeAspect="1"/>
          </p:cNvPicPr>
          <p:nvPr/>
        </p:nvPicPr>
        <p:blipFill rotWithShape="1">
          <a:blip r:embed="rId7"/>
          <a:srcRect l="5081" t="11070" r="2601" b="2590"/>
          <a:stretch/>
        </p:blipFill>
        <p:spPr>
          <a:xfrm>
            <a:off x="3872095" y="4586287"/>
            <a:ext cx="10543809" cy="5334418"/>
          </a:xfrm>
          <a:prstGeom prst="rect">
            <a:avLst/>
          </a:prstGeom>
        </p:spPr>
      </p:pic>
      <p:sp>
        <p:nvSpPr>
          <p:cNvPr id="13" name="مربع نص 12">
            <a:extLst>
              <a:ext uri="{FF2B5EF4-FFF2-40B4-BE49-F238E27FC236}">
                <a16:creationId xmlns:a16="http://schemas.microsoft.com/office/drawing/2014/main" id="{1D1FA4E4-EBC9-2CEB-8374-22A16AC00F2B}"/>
              </a:ext>
            </a:extLst>
          </p:cNvPr>
          <p:cNvSpPr txBox="1"/>
          <p:nvPr/>
        </p:nvSpPr>
        <p:spPr>
          <a:xfrm>
            <a:off x="3133725" y="819194"/>
            <a:ext cx="9965530" cy="523220"/>
          </a:xfrm>
          <a:prstGeom prst="rect">
            <a:avLst/>
          </a:prstGeom>
          <a:noFill/>
        </p:spPr>
        <p:txBody>
          <a:bodyPr wrap="square">
            <a:spAutoFit/>
          </a:bodyPr>
          <a:lstStyle/>
          <a:p>
            <a:r>
              <a:rPr lang="ar-SA" sz="2800" b="1" dirty="0" err="1">
                <a:solidFill>
                  <a:srgbClr val="FF0000"/>
                </a:solidFill>
              </a:rPr>
              <a:t>How</a:t>
            </a:r>
            <a:r>
              <a:rPr lang="ar-SA" sz="2800" b="1" dirty="0">
                <a:solidFill>
                  <a:srgbClr val="FF0000"/>
                </a:solidFill>
              </a:rPr>
              <a:t> </a:t>
            </a:r>
            <a:r>
              <a:rPr lang="ar-SA" sz="2800" b="1" dirty="0" err="1">
                <a:solidFill>
                  <a:srgbClr val="FF0000"/>
                </a:solidFill>
              </a:rPr>
              <a:t>does</a:t>
            </a:r>
            <a:r>
              <a:rPr lang="ar-SA" sz="2800" b="1" dirty="0">
                <a:solidFill>
                  <a:srgbClr val="FF0000"/>
                </a:solidFill>
              </a:rPr>
              <a:t> </a:t>
            </a:r>
            <a:r>
              <a:rPr lang="ar-SA" sz="2800" b="1" dirty="0" err="1">
                <a:solidFill>
                  <a:srgbClr val="FF0000"/>
                </a:solidFill>
              </a:rPr>
              <a:t>auxin</a:t>
            </a:r>
            <a:r>
              <a:rPr lang="ar-SA" sz="2800" b="1" dirty="0">
                <a:solidFill>
                  <a:srgbClr val="FF0000"/>
                </a:solidFill>
              </a:rPr>
              <a:t> </a:t>
            </a:r>
            <a:r>
              <a:rPr lang="ar-SA" sz="2800" b="1" dirty="0" err="1">
                <a:solidFill>
                  <a:srgbClr val="FF0000"/>
                </a:solidFill>
              </a:rPr>
              <a:t>make</a:t>
            </a:r>
            <a:r>
              <a:rPr lang="ar-SA" sz="2800" b="1" dirty="0">
                <a:solidFill>
                  <a:srgbClr val="FF0000"/>
                </a:solidFill>
              </a:rPr>
              <a:t> </a:t>
            </a:r>
            <a:r>
              <a:rPr lang="ar-SA" sz="2800" b="1" dirty="0" err="1">
                <a:solidFill>
                  <a:srgbClr val="FF0000"/>
                </a:solidFill>
              </a:rPr>
              <a:t>plant</a:t>
            </a:r>
            <a:r>
              <a:rPr lang="ar-SA" sz="2800" b="1" dirty="0">
                <a:solidFill>
                  <a:srgbClr val="FF0000"/>
                </a:solidFill>
              </a:rPr>
              <a:t> </a:t>
            </a:r>
            <a:r>
              <a:rPr lang="ar-SA" sz="2800" b="1" dirty="0" err="1">
                <a:solidFill>
                  <a:srgbClr val="FF0000"/>
                </a:solidFill>
              </a:rPr>
              <a:t>cells</a:t>
            </a:r>
            <a:r>
              <a:rPr lang="ar-SA" sz="2800" b="1" dirty="0">
                <a:solidFill>
                  <a:srgbClr val="FF0000"/>
                </a:solidFill>
              </a:rPr>
              <a:t> </a:t>
            </a:r>
            <a:r>
              <a:rPr lang="ar-SA" sz="2800" b="1" dirty="0" err="1">
                <a:solidFill>
                  <a:srgbClr val="FF0000"/>
                </a:solidFill>
              </a:rPr>
              <a:t>elongate</a:t>
            </a:r>
            <a:r>
              <a:rPr lang="ar-SA" sz="2800" b="1" dirty="0">
                <a:solidFill>
                  <a:srgbClr val="FF0000"/>
                </a:solidFill>
              </a:rPr>
              <a:t>?</a:t>
            </a:r>
          </a:p>
        </p:txBody>
      </p:sp>
    </p:spTree>
    <p:extLst>
      <p:ext uri="{BB962C8B-B14F-4D97-AF65-F5344CB8AC3E}">
        <p14:creationId xmlns:p14="http://schemas.microsoft.com/office/powerpoint/2010/main" val="3486035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046BD586-913C-1BC3-5D7E-493B2E6AF5DD}"/>
              </a:ext>
            </a:extLst>
          </p:cNvPr>
          <p:cNvSpPr txBox="1"/>
          <p:nvPr/>
        </p:nvSpPr>
        <p:spPr>
          <a:xfrm>
            <a:off x="3657600" y="3086100"/>
            <a:ext cx="9665494" cy="4031873"/>
          </a:xfrm>
          <a:prstGeom prst="rect">
            <a:avLst/>
          </a:prstGeom>
          <a:noFill/>
        </p:spPr>
        <p:txBody>
          <a:bodyPr wrap="square">
            <a:spAutoFit/>
          </a:bodyPr>
          <a:lstStyle/>
          <a:p>
            <a:r>
              <a:rPr lang="en-US" sz="3200" b="1" dirty="0">
                <a:solidFill>
                  <a:schemeClr val="accent4"/>
                </a:solidFill>
              </a:rPr>
              <a:t>Cytokinins </a:t>
            </a:r>
          </a:p>
          <a:p>
            <a:r>
              <a:rPr lang="en-US" sz="3200" dirty="0"/>
              <a:t>• are hormones produced in actively growing organs such as roots, embryos, and fruits. that promote cytokinesis, or cell division and cell differentiation. </a:t>
            </a:r>
          </a:p>
          <a:p>
            <a:r>
              <a:rPr lang="en-US" sz="3200" dirty="0"/>
              <a:t>• They also retard the aging of leaves and flowers by inhibiting protein breakdown. </a:t>
            </a:r>
          </a:p>
          <a:p>
            <a:r>
              <a:rPr lang="en-US" sz="3200" dirty="0"/>
              <a:t>• are made in the roots and reach target tissues in stems by moving upward in xylem sap.</a:t>
            </a:r>
            <a:endParaRPr lang="ar-SA" sz="3200" dirty="0"/>
          </a:p>
        </p:txBody>
      </p:sp>
      <p:sp>
        <p:nvSpPr>
          <p:cNvPr id="7" name="مربع نص 6">
            <a:extLst>
              <a:ext uri="{FF2B5EF4-FFF2-40B4-BE49-F238E27FC236}">
                <a16:creationId xmlns:a16="http://schemas.microsoft.com/office/drawing/2014/main" id="{6A509822-A762-CD17-8BE8-496A2DD73DE2}"/>
              </a:ext>
            </a:extLst>
          </p:cNvPr>
          <p:cNvSpPr txBox="1"/>
          <p:nvPr/>
        </p:nvSpPr>
        <p:spPr>
          <a:xfrm>
            <a:off x="3505200" y="1485900"/>
            <a:ext cx="9665494" cy="584775"/>
          </a:xfrm>
          <a:prstGeom prst="rect">
            <a:avLst/>
          </a:prstGeom>
          <a:noFill/>
        </p:spPr>
        <p:txBody>
          <a:bodyPr wrap="square">
            <a:spAutoFit/>
          </a:bodyPr>
          <a:lstStyle/>
          <a:p>
            <a:r>
              <a:rPr lang="en-US" sz="3200" dirty="0"/>
              <a:t>33.4 Cytokinins stimulate cell division </a:t>
            </a:r>
          </a:p>
        </p:txBody>
      </p:sp>
    </p:spTree>
    <p:extLst>
      <p:ext uri="{BB962C8B-B14F-4D97-AF65-F5344CB8AC3E}">
        <p14:creationId xmlns:p14="http://schemas.microsoft.com/office/powerpoint/2010/main" val="4242608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6C687101-10AD-11BE-C56F-B10204F8754D}"/>
              </a:ext>
            </a:extLst>
          </p:cNvPr>
          <p:cNvSpPr txBox="1"/>
          <p:nvPr/>
        </p:nvSpPr>
        <p:spPr>
          <a:xfrm>
            <a:off x="3581400" y="2283205"/>
            <a:ext cx="10591800" cy="1569660"/>
          </a:xfrm>
          <a:prstGeom prst="rect">
            <a:avLst/>
          </a:prstGeom>
          <a:noFill/>
        </p:spPr>
        <p:txBody>
          <a:bodyPr wrap="square">
            <a:spAutoFit/>
          </a:bodyPr>
          <a:lstStyle/>
          <a:p>
            <a:r>
              <a:rPr lang="en-US" sz="3200" dirty="0"/>
              <a:t>• Cytokinins and auxins (antagonistically) interact in the control of apical dominance, the ability of the terminal bud of a shoot to suppress the growth of the axillary buds.</a:t>
            </a:r>
            <a:endParaRPr lang="ar-SA" sz="3200" dirty="0"/>
          </a:p>
        </p:txBody>
      </p:sp>
      <p:pic>
        <p:nvPicPr>
          <p:cNvPr id="7" name="صورة 6">
            <a:extLst>
              <a:ext uri="{FF2B5EF4-FFF2-40B4-BE49-F238E27FC236}">
                <a16:creationId xmlns:a16="http://schemas.microsoft.com/office/drawing/2014/main" id="{39B848B0-E243-B934-1611-5C7075555ADA}"/>
              </a:ext>
            </a:extLst>
          </p:cNvPr>
          <p:cNvPicPr>
            <a:picLocks noChangeAspect="1"/>
          </p:cNvPicPr>
          <p:nvPr/>
        </p:nvPicPr>
        <p:blipFill>
          <a:blip r:embed="rId7"/>
          <a:stretch>
            <a:fillRect/>
          </a:stretch>
        </p:blipFill>
        <p:spPr>
          <a:xfrm>
            <a:off x="4800600" y="4381500"/>
            <a:ext cx="7398962" cy="4572000"/>
          </a:xfrm>
          <a:prstGeom prst="rect">
            <a:avLst/>
          </a:prstGeom>
        </p:spPr>
      </p:pic>
      <p:sp>
        <p:nvSpPr>
          <p:cNvPr id="9" name="مربع نص 8">
            <a:extLst>
              <a:ext uri="{FF2B5EF4-FFF2-40B4-BE49-F238E27FC236}">
                <a16:creationId xmlns:a16="http://schemas.microsoft.com/office/drawing/2014/main" id="{71C932C2-3F5E-0ADD-7E9D-F71EBB6C89A6}"/>
              </a:ext>
            </a:extLst>
          </p:cNvPr>
          <p:cNvSpPr txBox="1"/>
          <p:nvPr/>
        </p:nvSpPr>
        <p:spPr>
          <a:xfrm>
            <a:off x="5027845" y="8584168"/>
            <a:ext cx="9762564" cy="369332"/>
          </a:xfrm>
          <a:prstGeom prst="rect">
            <a:avLst/>
          </a:prstGeom>
          <a:noFill/>
        </p:spPr>
        <p:txBody>
          <a:bodyPr wrap="square">
            <a:spAutoFit/>
          </a:bodyPr>
          <a:lstStyle/>
          <a:p>
            <a:r>
              <a:rPr lang="en-US" dirty="0"/>
              <a:t>Ref:</a:t>
            </a:r>
            <a:r>
              <a:rPr lang="ar-SA" dirty="0"/>
              <a:t>https://shortest.link/6Fb2</a:t>
            </a:r>
          </a:p>
        </p:txBody>
      </p:sp>
    </p:spTree>
    <p:extLst>
      <p:ext uri="{BB962C8B-B14F-4D97-AF65-F5344CB8AC3E}">
        <p14:creationId xmlns:p14="http://schemas.microsoft.com/office/powerpoint/2010/main" val="3203076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28B4E107-E0E7-93C7-FCCC-FFA8F9F8DC6D}"/>
              </a:ext>
            </a:extLst>
          </p:cNvPr>
          <p:cNvSpPr txBox="1"/>
          <p:nvPr/>
        </p:nvSpPr>
        <p:spPr>
          <a:xfrm>
            <a:off x="838200" y="3314700"/>
            <a:ext cx="10394156" cy="3046988"/>
          </a:xfrm>
          <a:prstGeom prst="rect">
            <a:avLst/>
          </a:prstGeom>
          <a:noFill/>
        </p:spPr>
        <p:txBody>
          <a:bodyPr wrap="square">
            <a:spAutoFit/>
          </a:bodyPr>
          <a:lstStyle/>
          <a:p>
            <a:r>
              <a:rPr lang="en-US" sz="3200" dirty="0"/>
              <a:t>• In the plant on the left apical dominance inhibited the growth of the axillary buds. As a result the shoot grew in height but did not branch. </a:t>
            </a:r>
          </a:p>
          <a:p>
            <a:r>
              <a:rPr lang="en-US" sz="3200" dirty="0"/>
              <a:t>• In the plant on the right, the lack of terminal bud resulted in the activation of the axillary buds making the plant grow branches</a:t>
            </a:r>
            <a:endParaRPr lang="ar-SA" sz="3200" dirty="0"/>
          </a:p>
        </p:txBody>
      </p:sp>
      <p:pic>
        <p:nvPicPr>
          <p:cNvPr id="9" name="صورة 8">
            <a:extLst>
              <a:ext uri="{FF2B5EF4-FFF2-40B4-BE49-F238E27FC236}">
                <a16:creationId xmlns:a16="http://schemas.microsoft.com/office/drawing/2014/main" id="{6E4EE2E9-3AC1-D921-FACA-E4B375788270}"/>
              </a:ext>
            </a:extLst>
          </p:cNvPr>
          <p:cNvPicPr>
            <a:picLocks noChangeAspect="1"/>
          </p:cNvPicPr>
          <p:nvPr/>
        </p:nvPicPr>
        <p:blipFill>
          <a:blip r:embed="rId7"/>
          <a:stretch>
            <a:fillRect/>
          </a:stretch>
        </p:blipFill>
        <p:spPr>
          <a:xfrm>
            <a:off x="11280674" y="2171700"/>
            <a:ext cx="5893610" cy="6843713"/>
          </a:xfrm>
          <a:prstGeom prst="rect">
            <a:avLst/>
          </a:prstGeom>
        </p:spPr>
      </p:pic>
    </p:spTree>
    <p:extLst>
      <p:ext uri="{BB962C8B-B14F-4D97-AF65-F5344CB8AC3E}">
        <p14:creationId xmlns:p14="http://schemas.microsoft.com/office/powerpoint/2010/main" val="286959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229443" y="109471"/>
            <a:ext cx="2105391" cy="1609814"/>
          </a:xfrm>
          <a:prstGeom prst="rect">
            <a:avLst/>
          </a:prstGeom>
        </p:spPr>
      </p:pic>
      <p:sp>
        <p:nvSpPr>
          <p:cNvPr id="10" name="مربع نص 9">
            <a:extLst>
              <a:ext uri="{FF2B5EF4-FFF2-40B4-BE49-F238E27FC236}">
                <a16:creationId xmlns:a16="http://schemas.microsoft.com/office/drawing/2014/main" id="{3F06881E-83C0-F955-9001-E77016B93D6E}"/>
              </a:ext>
            </a:extLst>
          </p:cNvPr>
          <p:cNvSpPr txBox="1"/>
          <p:nvPr/>
        </p:nvSpPr>
        <p:spPr>
          <a:xfrm>
            <a:off x="3124200" y="4494118"/>
            <a:ext cx="11372850" cy="4031873"/>
          </a:xfrm>
          <a:prstGeom prst="rect">
            <a:avLst/>
          </a:prstGeom>
          <a:noFill/>
        </p:spPr>
        <p:txBody>
          <a:bodyPr wrap="square">
            <a:spAutoFit/>
          </a:bodyPr>
          <a:lstStyle/>
          <a:p>
            <a:r>
              <a:rPr lang="en-US" sz="3200" dirty="0"/>
              <a:t>• </a:t>
            </a:r>
            <a:r>
              <a:rPr lang="en-US" sz="3200" b="1" dirty="0">
                <a:solidFill>
                  <a:schemeClr val="accent4"/>
                </a:solidFill>
              </a:rPr>
              <a:t>Gibberellins</a:t>
            </a:r>
            <a:r>
              <a:rPr lang="en-US" sz="3200" dirty="0"/>
              <a:t>: young roots and leaves are major sites of gibberellins production. </a:t>
            </a:r>
          </a:p>
          <a:p>
            <a:r>
              <a:rPr lang="en-US" sz="3200" dirty="0"/>
              <a:t>• one of the main effects is stimulate cell elongation and cell division in stems and leaves. </a:t>
            </a:r>
          </a:p>
          <a:p>
            <a:r>
              <a:rPr lang="en-US" sz="3200" dirty="0"/>
              <a:t>• More than 100 different gibberellins have been identified in plants, although any particular species uses only a few. </a:t>
            </a:r>
          </a:p>
          <a:p>
            <a:r>
              <a:rPr lang="en-US" sz="3200" dirty="0"/>
              <a:t>• Certain dwarf plant varieties grow to normal height after treatment with gibberellin.</a:t>
            </a:r>
            <a:endParaRPr lang="ar-SA" sz="3200" dirty="0"/>
          </a:p>
        </p:txBody>
      </p:sp>
      <p:sp>
        <p:nvSpPr>
          <p:cNvPr id="7" name="مربع نص 6">
            <a:extLst>
              <a:ext uri="{FF2B5EF4-FFF2-40B4-BE49-F238E27FC236}">
                <a16:creationId xmlns:a16="http://schemas.microsoft.com/office/drawing/2014/main" id="{3189DA2D-29C4-24EC-3E70-9BF86E4EE86B}"/>
              </a:ext>
            </a:extLst>
          </p:cNvPr>
          <p:cNvSpPr txBox="1"/>
          <p:nvPr/>
        </p:nvSpPr>
        <p:spPr>
          <a:xfrm>
            <a:off x="2334834" y="1647318"/>
            <a:ext cx="12420600" cy="584775"/>
          </a:xfrm>
          <a:prstGeom prst="rect">
            <a:avLst/>
          </a:prstGeom>
          <a:noFill/>
        </p:spPr>
        <p:txBody>
          <a:bodyPr wrap="square">
            <a:spAutoFit/>
          </a:bodyPr>
          <a:lstStyle/>
          <a:p>
            <a:r>
              <a:rPr lang="en-US" sz="3200" dirty="0"/>
              <a:t>33.5 Gibberellins affect stem elongation and have numerous other effects </a:t>
            </a:r>
            <a:endParaRPr lang="ar-SA" sz="3200" dirty="0"/>
          </a:p>
        </p:txBody>
      </p:sp>
      <p:sp>
        <p:nvSpPr>
          <p:cNvPr id="13" name="مربع نص 12">
            <a:extLst>
              <a:ext uri="{FF2B5EF4-FFF2-40B4-BE49-F238E27FC236}">
                <a16:creationId xmlns:a16="http://schemas.microsoft.com/office/drawing/2014/main" id="{D1F8AEB8-6FAC-B977-DBD9-F148B5E804EF}"/>
              </a:ext>
            </a:extLst>
          </p:cNvPr>
          <p:cNvSpPr txBox="1"/>
          <p:nvPr/>
        </p:nvSpPr>
        <p:spPr>
          <a:xfrm>
            <a:off x="2971800" y="2869648"/>
            <a:ext cx="11375136" cy="1569660"/>
          </a:xfrm>
          <a:prstGeom prst="rect">
            <a:avLst/>
          </a:prstGeom>
          <a:noFill/>
        </p:spPr>
        <p:txBody>
          <a:bodyPr wrap="square">
            <a:spAutoFit/>
          </a:bodyPr>
          <a:lstStyle/>
          <a:p>
            <a:r>
              <a:rPr lang="en-US" sz="3200" dirty="0"/>
              <a:t>• Gibberellins were named for a genus of fungi that caused rice seedlings to grow so tall and spindly that they toppled over before producing grain. </a:t>
            </a:r>
          </a:p>
        </p:txBody>
      </p:sp>
      <p:pic>
        <p:nvPicPr>
          <p:cNvPr id="1026" name="Picture 2">
            <a:extLst>
              <a:ext uri="{FF2B5EF4-FFF2-40B4-BE49-F238E27FC236}">
                <a16:creationId xmlns:a16="http://schemas.microsoft.com/office/drawing/2014/main" id="{DF759A08-AF1D-46B6-7AE8-B1F7282F48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51330" y="3127563"/>
            <a:ext cx="3012949" cy="4031873"/>
          </a:xfrm>
          <a:prstGeom prst="rect">
            <a:avLst/>
          </a:prstGeom>
          <a:noFill/>
          <a:extLst>
            <a:ext uri="{909E8E84-426E-40DD-AFC4-6F175D3DCCD1}">
              <a14:hiddenFill xmlns:a14="http://schemas.microsoft.com/office/drawing/2010/main">
                <a:solidFill>
                  <a:srgbClr val="FFFFFF"/>
                </a:solidFill>
              </a14:hiddenFill>
            </a:ext>
          </a:extLst>
        </p:spPr>
      </p:pic>
      <p:sp>
        <p:nvSpPr>
          <p:cNvPr id="15" name="مربع نص 14">
            <a:extLst>
              <a:ext uri="{FF2B5EF4-FFF2-40B4-BE49-F238E27FC236}">
                <a16:creationId xmlns:a16="http://schemas.microsoft.com/office/drawing/2014/main" id="{E92D3C59-1CD8-1883-D267-E7EE763AD28D}"/>
              </a:ext>
            </a:extLst>
          </p:cNvPr>
          <p:cNvSpPr txBox="1"/>
          <p:nvPr/>
        </p:nvSpPr>
        <p:spPr>
          <a:xfrm>
            <a:off x="14451330" y="7610784"/>
            <a:ext cx="11376660" cy="369332"/>
          </a:xfrm>
          <a:prstGeom prst="rect">
            <a:avLst/>
          </a:prstGeom>
          <a:noFill/>
        </p:spPr>
        <p:txBody>
          <a:bodyPr wrap="square">
            <a:spAutoFit/>
          </a:bodyPr>
          <a:lstStyle/>
          <a:p>
            <a:r>
              <a:rPr lang="ar-SA" dirty="0"/>
              <a:t>https://shortest.link/6Zvv</a:t>
            </a:r>
          </a:p>
        </p:txBody>
      </p:sp>
      <p:sp>
        <p:nvSpPr>
          <p:cNvPr id="17" name="مربع نص 16">
            <a:extLst>
              <a:ext uri="{FF2B5EF4-FFF2-40B4-BE49-F238E27FC236}">
                <a16:creationId xmlns:a16="http://schemas.microsoft.com/office/drawing/2014/main" id="{714213CA-B682-C3F2-82AC-9411EFC5C302}"/>
              </a:ext>
            </a:extLst>
          </p:cNvPr>
          <p:cNvSpPr txBox="1"/>
          <p:nvPr/>
        </p:nvSpPr>
        <p:spPr>
          <a:xfrm>
            <a:off x="14346936" y="7159436"/>
            <a:ext cx="13487400" cy="369332"/>
          </a:xfrm>
          <a:prstGeom prst="rect">
            <a:avLst/>
          </a:prstGeom>
          <a:noFill/>
        </p:spPr>
        <p:txBody>
          <a:bodyPr wrap="square">
            <a:spAutoFit/>
          </a:bodyPr>
          <a:lstStyle/>
          <a:p>
            <a:r>
              <a:rPr lang="en-US" b="0" i="0" dirty="0" err="1">
                <a:effectLst/>
                <a:latin typeface="Arial" panose="020B0604020202020204" pitchFamily="34" charset="0"/>
              </a:rPr>
              <a:t>Bakanae</a:t>
            </a:r>
            <a:r>
              <a:rPr lang="en-US" b="0" i="0" dirty="0">
                <a:effectLst/>
                <a:latin typeface="Arial" panose="020B0604020202020204" pitchFamily="34" charset="0"/>
              </a:rPr>
              <a:t> Disease of rice</a:t>
            </a:r>
            <a:endParaRPr lang="ar-SA" dirty="0"/>
          </a:p>
        </p:txBody>
      </p:sp>
    </p:spTree>
    <p:extLst>
      <p:ext uri="{BB962C8B-B14F-4D97-AF65-F5344CB8AC3E}">
        <p14:creationId xmlns:p14="http://schemas.microsoft.com/office/powerpoint/2010/main" val="4243338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191665" y="166621"/>
            <a:ext cx="2105391" cy="1609814"/>
          </a:xfrm>
          <a:prstGeom prst="rect">
            <a:avLst/>
          </a:prstGeom>
        </p:spPr>
      </p:pic>
      <p:pic>
        <p:nvPicPr>
          <p:cNvPr id="7" name="صورة 6">
            <a:extLst>
              <a:ext uri="{FF2B5EF4-FFF2-40B4-BE49-F238E27FC236}">
                <a16:creationId xmlns:a16="http://schemas.microsoft.com/office/drawing/2014/main" id="{0A46287D-4FA8-C782-62CA-094443822B70}"/>
              </a:ext>
            </a:extLst>
          </p:cNvPr>
          <p:cNvPicPr>
            <a:picLocks noChangeAspect="1"/>
          </p:cNvPicPr>
          <p:nvPr/>
        </p:nvPicPr>
        <p:blipFill>
          <a:blip r:embed="rId7"/>
          <a:stretch>
            <a:fillRect/>
          </a:stretch>
        </p:blipFill>
        <p:spPr>
          <a:xfrm>
            <a:off x="5410200" y="600051"/>
            <a:ext cx="6600825" cy="7389319"/>
          </a:xfrm>
          <a:prstGeom prst="rect">
            <a:avLst/>
          </a:prstGeom>
        </p:spPr>
      </p:pic>
      <p:pic>
        <p:nvPicPr>
          <p:cNvPr id="10" name="صورة 9">
            <a:extLst>
              <a:ext uri="{FF2B5EF4-FFF2-40B4-BE49-F238E27FC236}">
                <a16:creationId xmlns:a16="http://schemas.microsoft.com/office/drawing/2014/main" id="{52288D5A-B62C-5F6E-683E-5F74161DFF5C}"/>
              </a:ext>
            </a:extLst>
          </p:cNvPr>
          <p:cNvPicPr>
            <a:picLocks noChangeAspect="1"/>
          </p:cNvPicPr>
          <p:nvPr/>
        </p:nvPicPr>
        <p:blipFill>
          <a:blip r:embed="rId8"/>
          <a:stretch>
            <a:fillRect/>
          </a:stretch>
        </p:blipFill>
        <p:spPr>
          <a:xfrm>
            <a:off x="6515100" y="8013183"/>
            <a:ext cx="3041782" cy="787917"/>
          </a:xfrm>
          <a:prstGeom prst="rect">
            <a:avLst/>
          </a:prstGeom>
        </p:spPr>
      </p:pic>
    </p:spTree>
    <p:extLst>
      <p:ext uri="{BB962C8B-B14F-4D97-AF65-F5344CB8AC3E}">
        <p14:creationId xmlns:p14="http://schemas.microsoft.com/office/powerpoint/2010/main" val="3319370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003B0C95-8CC2-A3D6-26D1-3D9E44FAA2F6}"/>
              </a:ext>
            </a:extLst>
          </p:cNvPr>
          <p:cNvSpPr txBox="1"/>
          <p:nvPr/>
        </p:nvSpPr>
        <p:spPr>
          <a:xfrm>
            <a:off x="2971799" y="2705100"/>
            <a:ext cx="10833497" cy="1077218"/>
          </a:xfrm>
          <a:prstGeom prst="rect">
            <a:avLst/>
          </a:prstGeom>
          <a:noFill/>
        </p:spPr>
        <p:txBody>
          <a:bodyPr wrap="square">
            <a:spAutoFit/>
          </a:bodyPr>
          <a:lstStyle/>
          <a:p>
            <a:r>
              <a:rPr lang="en-US" sz="3200" dirty="0"/>
              <a:t>• Gibberellin-induced stem elongation can also cause bolting, the rapid growth of a floral stalk.</a:t>
            </a:r>
            <a:endParaRPr lang="ar-SA" sz="3200" dirty="0"/>
          </a:p>
        </p:txBody>
      </p:sp>
      <p:pic>
        <p:nvPicPr>
          <p:cNvPr id="7" name="صورة 6">
            <a:extLst>
              <a:ext uri="{FF2B5EF4-FFF2-40B4-BE49-F238E27FC236}">
                <a16:creationId xmlns:a16="http://schemas.microsoft.com/office/drawing/2014/main" id="{3F46A173-FF95-DC1A-7231-8CBBC87A90EA}"/>
              </a:ext>
            </a:extLst>
          </p:cNvPr>
          <p:cNvPicPr>
            <a:picLocks noChangeAspect="1"/>
          </p:cNvPicPr>
          <p:nvPr/>
        </p:nvPicPr>
        <p:blipFill>
          <a:blip r:embed="rId7"/>
          <a:stretch>
            <a:fillRect/>
          </a:stretch>
        </p:blipFill>
        <p:spPr>
          <a:xfrm>
            <a:off x="4267200" y="4403280"/>
            <a:ext cx="7411690" cy="4869308"/>
          </a:xfrm>
          <a:prstGeom prst="rect">
            <a:avLst/>
          </a:prstGeom>
        </p:spPr>
      </p:pic>
      <p:sp>
        <p:nvSpPr>
          <p:cNvPr id="8" name="مستطيل 7">
            <a:extLst>
              <a:ext uri="{FF2B5EF4-FFF2-40B4-BE49-F238E27FC236}">
                <a16:creationId xmlns:a16="http://schemas.microsoft.com/office/drawing/2014/main" id="{A29C998E-0B3E-4412-0F8C-63187BD9471D}"/>
              </a:ext>
            </a:extLst>
          </p:cNvPr>
          <p:cNvSpPr/>
          <p:nvPr/>
        </p:nvSpPr>
        <p:spPr>
          <a:xfrm>
            <a:off x="9029700" y="4468590"/>
            <a:ext cx="2819400" cy="33119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a:solidFill>
                  <a:schemeClr val="bg1"/>
                </a:solidFill>
              </a:ln>
              <a:solidFill>
                <a:schemeClr val="bg1"/>
              </a:solidFill>
            </a:endParaRPr>
          </a:p>
        </p:txBody>
      </p:sp>
      <p:sp>
        <p:nvSpPr>
          <p:cNvPr id="9" name="مستطيل 8">
            <a:extLst>
              <a:ext uri="{FF2B5EF4-FFF2-40B4-BE49-F238E27FC236}">
                <a16:creationId xmlns:a16="http://schemas.microsoft.com/office/drawing/2014/main" id="{ECDB924C-A3E2-29D1-7A54-53CFDA4F7B2E}"/>
              </a:ext>
            </a:extLst>
          </p:cNvPr>
          <p:cNvSpPr/>
          <p:nvPr/>
        </p:nvSpPr>
        <p:spPr>
          <a:xfrm>
            <a:off x="8388548" y="7551960"/>
            <a:ext cx="838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887576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4C74E86B-553E-3339-071A-AD5009BAE71F}"/>
              </a:ext>
            </a:extLst>
          </p:cNvPr>
          <p:cNvSpPr txBox="1"/>
          <p:nvPr/>
        </p:nvSpPr>
        <p:spPr>
          <a:xfrm>
            <a:off x="2708578" y="2177440"/>
            <a:ext cx="9665494" cy="5016758"/>
          </a:xfrm>
          <a:prstGeom prst="rect">
            <a:avLst/>
          </a:prstGeom>
          <a:noFill/>
        </p:spPr>
        <p:txBody>
          <a:bodyPr wrap="square">
            <a:spAutoFit/>
          </a:bodyPr>
          <a:lstStyle/>
          <a:p>
            <a:r>
              <a:rPr lang="en-US" sz="3200" dirty="0"/>
              <a:t>• In many plants, both auxins and gibberellins must be present for fruit to develop. </a:t>
            </a:r>
          </a:p>
          <a:p>
            <a:r>
              <a:rPr lang="en-US" sz="3200" dirty="0"/>
              <a:t>• The most important commercial application of gibberellins is in the production of the Thompson variety of seedless grapes. </a:t>
            </a:r>
          </a:p>
          <a:p>
            <a:r>
              <a:rPr lang="en-US" sz="3200" dirty="0"/>
              <a:t>• Gibberellins cause internodes to elongate. </a:t>
            </a:r>
          </a:p>
          <a:p>
            <a:r>
              <a:rPr lang="en-US" sz="3200" dirty="0"/>
              <a:t>• As a result, the grapes treated with gibberellins grow larger and farther apart in a cluster (which increases air flow and decreases rotting), traits desired by most consumers.</a:t>
            </a:r>
            <a:endParaRPr lang="ar-SA" sz="3200" dirty="0"/>
          </a:p>
        </p:txBody>
      </p:sp>
      <p:pic>
        <p:nvPicPr>
          <p:cNvPr id="2050" name="Picture 2" descr="Difference Between Node and Internode | Compare the Difference Between  Similar Terms">
            <a:extLst>
              <a:ext uri="{FF2B5EF4-FFF2-40B4-BE49-F238E27FC236}">
                <a16:creationId xmlns:a16="http://schemas.microsoft.com/office/drawing/2014/main" id="{1A6DD3EA-3683-3335-4F60-30E78574E1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0" y="4991100"/>
            <a:ext cx="5267325" cy="3905250"/>
          </a:xfrm>
          <a:prstGeom prst="rect">
            <a:avLst/>
          </a:prstGeom>
          <a:noFill/>
          <a:extLst>
            <a:ext uri="{909E8E84-426E-40DD-AFC4-6F175D3DCCD1}">
              <a14:hiddenFill xmlns:a14="http://schemas.microsoft.com/office/drawing/2010/main">
                <a:solidFill>
                  <a:srgbClr val="FFFFFF"/>
                </a:solidFill>
              </a14:hiddenFill>
            </a:ext>
          </a:extLst>
        </p:spPr>
      </p:pic>
      <p:sp>
        <p:nvSpPr>
          <p:cNvPr id="10" name="مربع نص 9">
            <a:extLst>
              <a:ext uri="{FF2B5EF4-FFF2-40B4-BE49-F238E27FC236}">
                <a16:creationId xmlns:a16="http://schemas.microsoft.com/office/drawing/2014/main" id="{34C5EC67-9D6E-1332-E385-41C907746F13}"/>
              </a:ext>
            </a:extLst>
          </p:cNvPr>
          <p:cNvSpPr txBox="1"/>
          <p:nvPr/>
        </p:nvSpPr>
        <p:spPr>
          <a:xfrm>
            <a:off x="12039600" y="8896350"/>
            <a:ext cx="9669780" cy="369332"/>
          </a:xfrm>
          <a:prstGeom prst="rect">
            <a:avLst/>
          </a:prstGeom>
          <a:noFill/>
        </p:spPr>
        <p:txBody>
          <a:bodyPr wrap="square">
            <a:spAutoFit/>
          </a:bodyPr>
          <a:lstStyle/>
          <a:p>
            <a:r>
              <a:rPr lang="en-US" dirty="0"/>
              <a:t>Ref:</a:t>
            </a:r>
            <a:r>
              <a:rPr lang="ar-SA" dirty="0"/>
              <a:t>https://shortest.link/6HNh</a:t>
            </a:r>
          </a:p>
        </p:txBody>
      </p:sp>
    </p:spTree>
    <p:extLst>
      <p:ext uri="{BB962C8B-B14F-4D97-AF65-F5344CB8AC3E}">
        <p14:creationId xmlns:p14="http://schemas.microsoft.com/office/powerpoint/2010/main" val="651646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8" name="صورة 7">
            <a:extLst>
              <a:ext uri="{FF2B5EF4-FFF2-40B4-BE49-F238E27FC236}">
                <a16:creationId xmlns:a16="http://schemas.microsoft.com/office/drawing/2014/main" id="{1A59BCFC-BF56-3156-11D1-268449AB5135}"/>
              </a:ext>
            </a:extLst>
          </p:cNvPr>
          <p:cNvPicPr>
            <a:picLocks noChangeAspect="1"/>
          </p:cNvPicPr>
          <p:nvPr/>
        </p:nvPicPr>
        <p:blipFill>
          <a:blip r:embed="rId7"/>
          <a:stretch>
            <a:fillRect/>
          </a:stretch>
        </p:blipFill>
        <p:spPr>
          <a:xfrm>
            <a:off x="4267200" y="1150395"/>
            <a:ext cx="7924800" cy="7127002"/>
          </a:xfrm>
          <a:prstGeom prst="rect">
            <a:avLst/>
          </a:prstGeom>
        </p:spPr>
      </p:pic>
      <p:sp>
        <p:nvSpPr>
          <p:cNvPr id="9" name="مستطيل 8">
            <a:extLst>
              <a:ext uri="{FF2B5EF4-FFF2-40B4-BE49-F238E27FC236}">
                <a16:creationId xmlns:a16="http://schemas.microsoft.com/office/drawing/2014/main" id="{19672600-D3A7-9C2E-AC8E-BBE48162C1E0}"/>
              </a:ext>
            </a:extLst>
          </p:cNvPr>
          <p:cNvSpPr/>
          <p:nvPr/>
        </p:nvSpPr>
        <p:spPr>
          <a:xfrm>
            <a:off x="3739803" y="7815192"/>
            <a:ext cx="4642197"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819686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4042345" y="774186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95B11A2D-6B8C-FD9E-2A45-399D9A9B4C0B}"/>
              </a:ext>
            </a:extLst>
          </p:cNvPr>
          <p:cNvSpPr txBox="1"/>
          <p:nvPr/>
        </p:nvSpPr>
        <p:spPr>
          <a:xfrm>
            <a:off x="2971800" y="2248912"/>
            <a:ext cx="10591800" cy="3046988"/>
          </a:xfrm>
          <a:prstGeom prst="rect">
            <a:avLst/>
          </a:prstGeom>
          <a:noFill/>
        </p:spPr>
        <p:txBody>
          <a:bodyPr wrap="square">
            <a:spAutoFit/>
          </a:bodyPr>
          <a:lstStyle/>
          <a:p>
            <a:r>
              <a:rPr lang="en-US" sz="3200" dirty="0"/>
              <a:t>• Gibberellins also promote seed germination in many plants. • Gibberellins in seeds are probably the link between environment and growth. </a:t>
            </a:r>
          </a:p>
          <a:p>
            <a:r>
              <a:rPr lang="en-US" sz="3200" dirty="0"/>
              <a:t>• For example, when water becomes available to grass seed ,it causes the embryo in the seed to release gibberellins, which promote germination.</a:t>
            </a:r>
            <a:endParaRPr lang="ar-SA" sz="3200" dirty="0"/>
          </a:p>
        </p:txBody>
      </p:sp>
      <p:sp>
        <p:nvSpPr>
          <p:cNvPr id="36" name="مربع نص 35">
            <a:extLst>
              <a:ext uri="{FF2B5EF4-FFF2-40B4-BE49-F238E27FC236}">
                <a16:creationId xmlns:a16="http://schemas.microsoft.com/office/drawing/2014/main" id="{47C5EAF0-8254-31CB-D75B-3C5D9CBB9EF5}"/>
              </a:ext>
            </a:extLst>
          </p:cNvPr>
          <p:cNvSpPr txBox="1"/>
          <p:nvPr/>
        </p:nvSpPr>
        <p:spPr>
          <a:xfrm>
            <a:off x="11192920" y="8815388"/>
            <a:ext cx="10393680" cy="369332"/>
          </a:xfrm>
          <a:prstGeom prst="rect">
            <a:avLst/>
          </a:prstGeom>
          <a:noFill/>
        </p:spPr>
        <p:txBody>
          <a:bodyPr wrap="square">
            <a:spAutoFit/>
          </a:bodyPr>
          <a:lstStyle/>
          <a:p>
            <a:r>
              <a:rPr lang="en-US" dirty="0"/>
              <a:t>Ref:</a:t>
            </a:r>
            <a:r>
              <a:rPr lang="ar-SA" dirty="0"/>
              <a:t>https://shortest.link/72aQ</a:t>
            </a:r>
          </a:p>
        </p:txBody>
      </p:sp>
      <p:sp>
        <p:nvSpPr>
          <p:cNvPr id="37" name="AutoShape 8">
            <a:extLst>
              <a:ext uri="{FF2B5EF4-FFF2-40B4-BE49-F238E27FC236}">
                <a16:creationId xmlns:a16="http://schemas.microsoft.com/office/drawing/2014/main" id="{F1FBDC92-1075-17E8-A1BB-4EAC163FAB84}"/>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39" name="صورة 38">
            <a:extLst>
              <a:ext uri="{FF2B5EF4-FFF2-40B4-BE49-F238E27FC236}">
                <a16:creationId xmlns:a16="http://schemas.microsoft.com/office/drawing/2014/main" id="{5FB0C305-86EB-D985-6231-C98BDB56C34E}"/>
              </a:ext>
            </a:extLst>
          </p:cNvPr>
          <p:cNvPicPr>
            <a:picLocks noChangeAspect="1"/>
          </p:cNvPicPr>
          <p:nvPr/>
        </p:nvPicPr>
        <p:blipFill>
          <a:blip r:embed="rId7"/>
          <a:stretch>
            <a:fillRect/>
          </a:stretch>
        </p:blipFill>
        <p:spPr>
          <a:xfrm>
            <a:off x="11192920" y="4991100"/>
            <a:ext cx="5951837" cy="3729038"/>
          </a:xfrm>
          <a:prstGeom prst="rect">
            <a:avLst/>
          </a:prstGeom>
        </p:spPr>
      </p:pic>
    </p:spTree>
    <p:extLst>
      <p:ext uri="{BB962C8B-B14F-4D97-AF65-F5344CB8AC3E}">
        <p14:creationId xmlns:p14="http://schemas.microsoft.com/office/powerpoint/2010/main" val="4909258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191665" y="166621"/>
            <a:ext cx="2105391" cy="1609814"/>
          </a:xfrm>
          <a:prstGeom prst="rect">
            <a:avLst/>
          </a:prstGeom>
        </p:spPr>
      </p:pic>
      <p:sp>
        <p:nvSpPr>
          <p:cNvPr id="10" name="مربع نص 9">
            <a:extLst>
              <a:ext uri="{FF2B5EF4-FFF2-40B4-BE49-F238E27FC236}">
                <a16:creationId xmlns:a16="http://schemas.microsoft.com/office/drawing/2014/main" id="{EC3D50AE-92E2-AA54-FCC2-379584B889D5}"/>
              </a:ext>
            </a:extLst>
          </p:cNvPr>
          <p:cNvSpPr txBox="1"/>
          <p:nvPr/>
        </p:nvSpPr>
        <p:spPr>
          <a:xfrm>
            <a:off x="3457575" y="3238500"/>
            <a:ext cx="11372850" cy="4031873"/>
          </a:xfrm>
          <a:prstGeom prst="rect">
            <a:avLst/>
          </a:prstGeom>
          <a:noFill/>
        </p:spPr>
        <p:txBody>
          <a:bodyPr wrap="square">
            <a:spAutoFit/>
          </a:bodyPr>
          <a:lstStyle/>
          <a:p>
            <a:r>
              <a:rPr lang="en-US" sz="3200" b="1" dirty="0">
                <a:solidFill>
                  <a:schemeClr val="accent4"/>
                </a:solidFill>
              </a:rPr>
              <a:t>• Abscisic acid (ABA) </a:t>
            </a:r>
            <a:r>
              <a:rPr lang="en-US" sz="3200" dirty="0"/>
              <a:t>is a plant hormone that slows growth. </a:t>
            </a:r>
          </a:p>
          <a:p>
            <a:r>
              <a:rPr lang="en-US" sz="3200" dirty="0"/>
              <a:t>• High concentrations of ABA promote seed dormancy. </a:t>
            </a:r>
          </a:p>
          <a:p>
            <a:r>
              <a:rPr lang="en-US" sz="3200" dirty="0"/>
              <a:t>• ABA must be removed or inactivated for germination to occur. </a:t>
            </a:r>
          </a:p>
          <a:p>
            <a:r>
              <a:rPr lang="en-US" sz="3200" dirty="0"/>
              <a:t>• For many plants, the ratio of ABA to gibberellins therefore determines whether the seed will remain dormant or germinate (antagonistically interact). </a:t>
            </a:r>
          </a:p>
          <a:p>
            <a:r>
              <a:rPr lang="en-US" sz="3200" dirty="0"/>
              <a:t>• ABA is also the primary internal signal that enables plants to withstand drought.</a:t>
            </a:r>
            <a:endParaRPr lang="ar-SA" sz="3200" dirty="0"/>
          </a:p>
        </p:txBody>
      </p:sp>
      <p:sp>
        <p:nvSpPr>
          <p:cNvPr id="7" name="مربع نص 6">
            <a:extLst>
              <a:ext uri="{FF2B5EF4-FFF2-40B4-BE49-F238E27FC236}">
                <a16:creationId xmlns:a16="http://schemas.microsoft.com/office/drawing/2014/main" id="{63E703AC-61CC-BA98-C546-9E57601A5897}"/>
              </a:ext>
            </a:extLst>
          </p:cNvPr>
          <p:cNvSpPr txBox="1"/>
          <p:nvPr/>
        </p:nvSpPr>
        <p:spPr>
          <a:xfrm>
            <a:off x="3048000" y="1181996"/>
            <a:ext cx="11372850" cy="584775"/>
          </a:xfrm>
          <a:prstGeom prst="rect">
            <a:avLst/>
          </a:prstGeom>
          <a:noFill/>
        </p:spPr>
        <p:txBody>
          <a:bodyPr wrap="square">
            <a:spAutoFit/>
          </a:bodyPr>
          <a:lstStyle/>
          <a:p>
            <a:r>
              <a:rPr lang="en-US" sz="3200" dirty="0"/>
              <a:t>33.6 Abscisic acid inhibits many plant processes</a:t>
            </a:r>
            <a:endParaRPr lang="ar-SA" sz="3200" dirty="0"/>
          </a:p>
        </p:txBody>
      </p:sp>
    </p:spTree>
    <p:extLst>
      <p:ext uri="{BB962C8B-B14F-4D97-AF65-F5344CB8AC3E}">
        <p14:creationId xmlns:p14="http://schemas.microsoft.com/office/powerpoint/2010/main" val="3323430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6" name="صورة 5">
            <a:extLst>
              <a:ext uri="{FF2B5EF4-FFF2-40B4-BE49-F238E27FC236}">
                <a16:creationId xmlns:a16="http://schemas.microsoft.com/office/drawing/2014/main" id="{CD7B3E4B-99B6-FED0-261A-C513D036E916}"/>
              </a:ext>
            </a:extLst>
          </p:cNvPr>
          <p:cNvPicPr>
            <a:picLocks noChangeAspect="1"/>
          </p:cNvPicPr>
          <p:nvPr/>
        </p:nvPicPr>
        <p:blipFill>
          <a:blip r:embed="rId7"/>
          <a:stretch>
            <a:fillRect/>
          </a:stretch>
        </p:blipFill>
        <p:spPr>
          <a:xfrm>
            <a:off x="1666982" y="3571875"/>
            <a:ext cx="12962947" cy="4619625"/>
          </a:xfrm>
          <a:prstGeom prst="rect">
            <a:avLst/>
          </a:prstGeom>
        </p:spPr>
      </p:pic>
      <p:pic>
        <p:nvPicPr>
          <p:cNvPr id="8" name="صورة 7">
            <a:extLst>
              <a:ext uri="{FF2B5EF4-FFF2-40B4-BE49-F238E27FC236}">
                <a16:creationId xmlns:a16="http://schemas.microsoft.com/office/drawing/2014/main" id="{30CF7487-4E64-F578-C7D2-80216E4C52DF}"/>
              </a:ext>
            </a:extLst>
          </p:cNvPr>
          <p:cNvPicPr>
            <a:picLocks noChangeAspect="1"/>
          </p:cNvPicPr>
          <p:nvPr/>
        </p:nvPicPr>
        <p:blipFill>
          <a:blip r:embed="rId8"/>
          <a:stretch>
            <a:fillRect/>
          </a:stretch>
        </p:blipFill>
        <p:spPr>
          <a:xfrm>
            <a:off x="1666982" y="8343900"/>
            <a:ext cx="6235305" cy="511489"/>
          </a:xfrm>
          <a:prstGeom prst="rect">
            <a:avLst/>
          </a:prstGeom>
        </p:spPr>
      </p:pic>
    </p:spTree>
    <p:extLst>
      <p:ext uri="{BB962C8B-B14F-4D97-AF65-F5344CB8AC3E}">
        <p14:creationId xmlns:p14="http://schemas.microsoft.com/office/powerpoint/2010/main" val="21565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8B97A042-A694-595E-A9BB-760C02B0DB04}"/>
              </a:ext>
            </a:extLst>
          </p:cNvPr>
          <p:cNvSpPr txBox="1"/>
          <p:nvPr/>
        </p:nvSpPr>
        <p:spPr>
          <a:xfrm>
            <a:off x="3349227" y="3162300"/>
            <a:ext cx="9965530" cy="2554545"/>
          </a:xfrm>
          <a:prstGeom prst="rect">
            <a:avLst/>
          </a:prstGeom>
          <a:noFill/>
        </p:spPr>
        <p:txBody>
          <a:bodyPr wrap="square">
            <a:spAutoFit/>
          </a:bodyPr>
          <a:lstStyle/>
          <a:p>
            <a:r>
              <a:rPr lang="en-US" sz="3200" b="1" dirty="0">
                <a:solidFill>
                  <a:schemeClr val="accent4"/>
                </a:solidFill>
              </a:rPr>
              <a:t>•Ethylene </a:t>
            </a:r>
          </a:p>
          <a:p>
            <a:r>
              <a:rPr lang="en-US" sz="3200" dirty="0"/>
              <a:t>• Plants produce ethylene, which triggers </a:t>
            </a:r>
          </a:p>
          <a:p>
            <a:r>
              <a:rPr lang="en-US" sz="3200" dirty="0"/>
              <a:t>1- fruit ripening and programmed cell death. </a:t>
            </a:r>
          </a:p>
          <a:p>
            <a:r>
              <a:rPr lang="en-US" sz="3200" dirty="0"/>
              <a:t>2-Ethylene is also produced in response to stresses such as drought, flooding, injury, or infection.</a:t>
            </a:r>
            <a:endParaRPr lang="ar-SA" sz="3200" dirty="0"/>
          </a:p>
        </p:txBody>
      </p:sp>
      <p:sp>
        <p:nvSpPr>
          <p:cNvPr id="7" name="مربع نص 6">
            <a:extLst>
              <a:ext uri="{FF2B5EF4-FFF2-40B4-BE49-F238E27FC236}">
                <a16:creationId xmlns:a16="http://schemas.microsoft.com/office/drawing/2014/main" id="{E80AF64D-B8D9-7F99-39BA-3EACCA177D0F}"/>
              </a:ext>
            </a:extLst>
          </p:cNvPr>
          <p:cNvSpPr txBox="1"/>
          <p:nvPr/>
        </p:nvSpPr>
        <p:spPr>
          <a:xfrm>
            <a:off x="2889051" y="1317426"/>
            <a:ext cx="12509897" cy="584775"/>
          </a:xfrm>
          <a:prstGeom prst="rect">
            <a:avLst/>
          </a:prstGeom>
          <a:noFill/>
        </p:spPr>
        <p:txBody>
          <a:bodyPr wrap="square">
            <a:spAutoFit/>
          </a:bodyPr>
          <a:lstStyle/>
          <a:p>
            <a:r>
              <a:rPr lang="en-US" sz="3200" dirty="0"/>
              <a:t>33.7 Ethylene triggers fruit ripening and other aging processes </a:t>
            </a:r>
          </a:p>
        </p:txBody>
      </p:sp>
    </p:spTree>
    <p:extLst>
      <p:ext uri="{BB962C8B-B14F-4D97-AF65-F5344CB8AC3E}">
        <p14:creationId xmlns:p14="http://schemas.microsoft.com/office/powerpoint/2010/main" val="2074106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148D59F1-106E-17A7-EBC9-9FEAB3E39C04}"/>
              </a:ext>
            </a:extLst>
          </p:cNvPr>
          <p:cNvSpPr txBox="1"/>
          <p:nvPr/>
        </p:nvSpPr>
        <p:spPr>
          <a:xfrm>
            <a:off x="3176181" y="3771900"/>
            <a:ext cx="12540342" cy="1569660"/>
          </a:xfrm>
          <a:prstGeom prst="rect">
            <a:avLst/>
          </a:prstGeom>
          <a:noFill/>
        </p:spPr>
        <p:txBody>
          <a:bodyPr wrap="square">
            <a:spAutoFit/>
          </a:bodyPr>
          <a:lstStyle/>
          <a:p>
            <a:r>
              <a:rPr lang="en-US" sz="3200" dirty="0"/>
              <a:t>• The ripening process includes the enzymatic breakdown of cell walls, which softens the fruit and conversion of starches and acids to sugars which makes the fruit sweet. </a:t>
            </a:r>
            <a:endParaRPr lang="ar-SA" sz="3200" dirty="0"/>
          </a:p>
        </p:txBody>
      </p:sp>
      <p:pic>
        <p:nvPicPr>
          <p:cNvPr id="1026" name="Picture 2" descr="stages of apple ripening with white background, from seed to apple Stock  Photo | Adobe Stock">
            <a:extLst>
              <a:ext uri="{FF2B5EF4-FFF2-40B4-BE49-F238E27FC236}">
                <a16:creationId xmlns:a16="http://schemas.microsoft.com/office/drawing/2014/main" id="{6E30D6B1-8C62-0350-A6A2-EF95590E49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97052" y="5188497"/>
            <a:ext cx="5219471" cy="3481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303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E785878D-608C-C654-A4EF-83BE8D8CD13F}"/>
              </a:ext>
            </a:extLst>
          </p:cNvPr>
          <p:cNvSpPr txBox="1"/>
          <p:nvPr/>
        </p:nvSpPr>
        <p:spPr>
          <a:xfrm>
            <a:off x="1981200" y="3196791"/>
            <a:ext cx="10138187" cy="3539430"/>
          </a:xfrm>
          <a:prstGeom prst="rect">
            <a:avLst/>
          </a:prstGeom>
          <a:noFill/>
        </p:spPr>
        <p:txBody>
          <a:bodyPr wrap="square">
            <a:spAutoFit/>
          </a:bodyPr>
          <a:lstStyle/>
          <a:p>
            <a:r>
              <a:rPr lang="en-US" sz="3200" dirty="0"/>
              <a:t>• You can make some fruits ripen faster if you store them in a bag so that the ethylene gas accumulates. </a:t>
            </a:r>
          </a:p>
          <a:p>
            <a:r>
              <a:rPr lang="en-US" sz="3200" dirty="0"/>
              <a:t>• Figure 33.7A shows two unripe bananas that were stored for the same time period in bags under different conditions: alone and with an ethylene releasing peach. </a:t>
            </a:r>
          </a:p>
          <a:p>
            <a:r>
              <a:rPr lang="en-US" sz="3200" dirty="0"/>
              <a:t>• The ethylene released by the ripening peach resulted in a riper (darker) banana </a:t>
            </a:r>
            <a:endParaRPr lang="ar-SA" sz="3200" dirty="0"/>
          </a:p>
        </p:txBody>
      </p:sp>
      <p:pic>
        <p:nvPicPr>
          <p:cNvPr id="7" name="صورة 6">
            <a:extLst>
              <a:ext uri="{FF2B5EF4-FFF2-40B4-BE49-F238E27FC236}">
                <a16:creationId xmlns:a16="http://schemas.microsoft.com/office/drawing/2014/main" id="{D0A2621D-94CE-5A3B-A2A8-50156BB63FD2}"/>
              </a:ext>
            </a:extLst>
          </p:cNvPr>
          <p:cNvPicPr>
            <a:picLocks noChangeAspect="1"/>
          </p:cNvPicPr>
          <p:nvPr/>
        </p:nvPicPr>
        <p:blipFill rotWithShape="1">
          <a:blip r:embed="rId7"/>
          <a:srcRect r="38462" b="14926"/>
          <a:stretch/>
        </p:blipFill>
        <p:spPr>
          <a:xfrm>
            <a:off x="13030200" y="1790700"/>
            <a:ext cx="4457700" cy="7447467"/>
          </a:xfrm>
          <a:prstGeom prst="rect">
            <a:avLst/>
          </a:prstGeom>
        </p:spPr>
      </p:pic>
      <p:sp>
        <p:nvSpPr>
          <p:cNvPr id="8" name="مثلث متساوي الساقين 7">
            <a:extLst>
              <a:ext uri="{FF2B5EF4-FFF2-40B4-BE49-F238E27FC236}">
                <a16:creationId xmlns:a16="http://schemas.microsoft.com/office/drawing/2014/main" id="{287A9728-28FE-0B23-13E1-C2B6AEF4F929}"/>
              </a:ext>
            </a:extLst>
          </p:cNvPr>
          <p:cNvSpPr/>
          <p:nvPr/>
        </p:nvSpPr>
        <p:spPr>
          <a:xfrm>
            <a:off x="16473487" y="7913316"/>
            <a:ext cx="762000" cy="116596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117039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94DC0971-212A-0E5F-7A52-5FBD97041098}"/>
              </a:ext>
            </a:extLst>
          </p:cNvPr>
          <p:cNvSpPr txBox="1"/>
          <p:nvPr/>
        </p:nvSpPr>
        <p:spPr>
          <a:xfrm>
            <a:off x="3200400" y="3178505"/>
            <a:ext cx="12039600" cy="3046988"/>
          </a:xfrm>
          <a:prstGeom prst="rect">
            <a:avLst/>
          </a:prstGeom>
          <a:noFill/>
        </p:spPr>
        <p:txBody>
          <a:bodyPr wrap="square">
            <a:spAutoFit/>
          </a:bodyPr>
          <a:lstStyle/>
          <a:p>
            <a:r>
              <a:rPr lang="en-US" sz="3200" dirty="0"/>
              <a:t>• On a commercial scale, many kinds of fruit— tomatoes, for instance—are often picked green and then ripened in huge storage bins into which ethylene gas is piped. </a:t>
            </a:r>
          </a:p>
          <a:p>
            <a:r>
              <a:rPr lang="en-US" sz="3200" dirty="0"/>
              <a:t>• In other cases, growers take measures to slow down fruit ripening. Stored apples are often flushed with CO2, which </a:t>
            </a:r>
          </a:p>
          <a:p>
            <a:r>
              <a:rPr lang="en-US" sz="3200" dirty="0"/>
              <a:t>• inhibits ethylene synthesis and prevents ethylene from accumulating.</a:t>
            </a:r>
            <a:endParaRPr lang="ar-SA" sz="3200" dirty="0"/>
          </a:p>
        </p:txBody>
      </p:sp>
    </p:spTree>
    <p:extLst>
      <p:ext uri="{BB962C8B-B14F-4D97-AF65-F5344CB8AC3E}">
        <p14:creationId xmlns:p14="http://schemas.microsoft.com/office/powerpoint/2010/main" val="1766510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8" name="Picture 8"/>
          <p:cNvPicPr>
            <a:picLocks noChangeAspect="1"/>
          </p:cNvPicPr>
          <p:nvPr/>
        </p:nvPicPr>
        <p:blipFill>
          <a:blip r:embed="rId4"/>
          <a:srcRect t="16708" r="7756" b="12901"/>
          <a:stretch>
            <a:fillRect/>
          </a:stretch>
        </p:blipFill>
        <p:spPr>
          <a:xfrm>
            <a:off x="229443" y="109471"/>
            <a:ext cx="2105391" cy="1609814"/>
          </a:xfrm>
          <a:prstGeom prst="rect">
            <a:avLst/>
          </a:prstGeom>
        </p:spPr>
      </p:pic>
      <p:sp>
        <p:nvSpPr>
          <p:cNvPr id="10" name="مربع نص 9">
            <a:extLst>
              <a:ext uri="{FF2B5EF4-FFF2-40B4-BE49-F238E27FC236}">
                <a16:creationId xmlns:a16="http://schemas.microsoft.com/office/drawing/2014/main" id="{F37892D0-854B-0523-BC34-6531FE50CE86}"/>
              </a:ext>
            </a:extLst>
          </p:cNvPr>
          <p:cNvSpPr txBox="1"/>
          <p:nvPr/>
        </p:nvSpPr>
        <p:spPr>
          <a:xfrm>
            <a:off x="685800" y="2635121"/>
            <a:ext cx="8599584" cy="5016758"/>
          </a:xfrm>
          <a:prstGeom prst="rect">
            <a:avLst/>
          </a:prstGeom>
          <a:noFill/>
        </p:spPr>
        <p:txBody>
          <a:bodyPr wrap="square">
            <a:spAutoFit/>
          </a:bodyPr>
          <a:lstStyle/>
          <a:p>
            <a:r>
              <a:rPr lang="en-US" sz="3200" dirty="0"/>
              <a:t>• A changing ratio of auxin to ethylene, triggered mainly by shorter days, probably causes </a:t>
            </a:r>
          </a:p>
          <a:p>
            <a:r>
              <a:rPr lang="en-US" sz="3200" dirty="0"/>
              <a:t>• autumn color changes and </a:t>
            </a:r>
          </a:p>
          <a:p>
            <a:r>
              <a:rPr lang="en-US" sz="3200" dirty="0"/>
              <a:t>• the loss of leaves from deciduous trees. </a:t>
            </a:r>
          </a:p>
          <a:p>
            <a:r>
              <a:rPr lang="en-US" sz="3200" dirty="0"/>
              <a:t>• When an autumn leaf falls, the base of the leaf separates from the stem. </a:t>
            </a:r>
          </a:p>
          <a:p>
            <a:r>
              <a:rPr lang="en-US" sz="3200" dirty="0"/>
              <a:t>• The separation region is called the abscission layer. </a:t>
            </a:r>
          </a:p>
          <a:p>
            <a:r>
              <a:rPr lang="en-US" sz="3200" dirty="0"/>
              <a:t>• The leaf drops off when its weight splits the abscission layer apart. </a:t>
            </a:r>
            <a:endParaRPr lang="ar-SA" sz="3200" dirty="0"/>
          </a:p>
        </p:txBody>
      </p:sp>
      <p:pic>
        <p:nvPicPr>
          <p:cNvPr id="7" name="صورة 6">
            <a:extLst>
              <a:ext uri="{FF2B5EF4-FFF2-40B4-BE49-F238E27FC236}">
                <a16:creationId xmlns:a16="http://schemas.microsoft.com/office/drawing/2014/main" id="{5E273CB4-CAED-18A0-CB7C-E7CC04A1A844}"/>
              </a:ext>
            </a:extLst>
          </p:cNvPr>
          <p:cNvPicPr>
            <a:picLocks noChangeAspect="1"/>
          </p:cNvPicPr>
          <p:nvPr/>
        </p:nvPicPr>
        <p:blipFill rotWithShape="1">
          <a:blip r:embed="rId5"/>
          <a:srcRect l="1780" r="2754"/>
          <a:stretch/>
        </p:blipFill>
        <p:spPr>
          <a:xfrm>
            <a:off x="9056135" y="1562100"/>
            <a:ext cx="9217080" cy="6934200"/>
          </a:xfrm>
          <a:prstGeom prst="rect">
            <a:avLst/>
          </a:prstGeom>
        </p:spPr>
      </p:pic>
      <p:pic>
        <p:nvPicPr>
          <p:cNvPr id="9" name="صورة 8">
            <a:extLst>
              <a:ext uri="{FF2B5EF4-FFF2-40B4-BE49-F238E27FC236}">
                <a16:creationId xmlns:a16="http://schemas.microsoft.com/office/drawing/2014/main" id="{852BEFB6-D332-84C3-A4DE-41DC35D7BF60}"/>
              </a:ext>
            </a:extLst>
          </p:cNvPr>
          <p:cNvPicPr>
            <a:picLocks noChangeAspect="1"/>
          </p:cNvPicPr>
          <p:nvPr/>
        </p:nvPicPr>
        <p:blipFill>
          <a:blip r:embed="rId6"/>
          <a:stretch>
            <a:fillRect/>
          </a:stretch>
        </p:blipFill>
        <p:spPr>
          <a:xfrm>
            <a:off x="11019043" y="8717507"/>
            <a:ext cx="5291263" cy="456356"/>
          </a:xfrm>
          <a:prstGeom prst="rect">
            <a:avLst/>
          </a:prstGeom>
        </p:spPr>
      </p:pic>
    </p:spTree>
    <p:extLst>
      <p:ext uri="{BB962C8B-B14F-4D97-AF65-F5344CB8AC3E}">
        <p14:creationId xmlns:p14="http://schemas.microsoft.com/office/powerpoint/2010/main" val="13774162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DC4FA5A2-1C45-659D-ADDA-E62F44623C51}"/>
              </a:ext>
            </a:extLst>
          </p:cNvPr>
          <p:cNvSpPr txBox="1"/>
          <p:nvPr/>
        </p:nvSpPr>
        <p:spPr>
          <a:xfrm>
            <a:off x="4572000" y="4820334"/>
            <a:ext cx="9665494" cy="707886"/>
          </a:xfrm>
          <a:prstGeom prst="rect">
            <a:avLst/>
          </a:prstGeom>
          <a:noFill/>
        </p:spPr>
        <p:txBody>
          <a:bodyPr wrap="square">
            <a:spAutoFit/>
          </a:bodyPr>
          <a:lstStyle/>
          <a:p>
            <a:pPr algn="ctr"/>
            <a:r>
              <a:rPr lang="en-US" sz="4000" dirty="0"/>
              <a:t>RESPONSES TO STIMULI</a:t>
            </a:r>
            <a:endParaRPr lang="ar-SA" sz="4000" dirty="0"/>
          </a:p>
        </p:txBody>
      </p:sp>
    </p:spTree>
    <p:extLst>
      <p:ext uri="{BB962C8B-B14F-4D97-AF65-F5344CB8AC3E}">
        <p14:creationId xmlns:p14="http://schemas.microsoft.com/office/powerpoint/2010/main" val="1548106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468F0CA8-B51B-18D1-7BC0-46ACCEB7642B}"/>
              </a:ext>
            </a:extLst>
          </p:cNvPr>
          <p:cNvSpPr txBox="1"/>
          <p:nvPr/>
        </p:nvSpPr>
        <p:spPr>
          <a:xfrm>
            <a:off x="3962400" y="2465338"/>
            <a:ext cx="9765506" cy="5016758"/>
          </a:xfrm>
          <a:prstGeom prst="rect">
            <a:avLst/>
          </a:prstGeom>
          <a:noFill/>
        </p:spPr>
        <p:txBody>
          <a:bodyPr wrap="square">
            <a:spAutoFit/>
          </a:bodyPr>
          <a:lstStyle/>
          <a:p>
            <a:r>
              <a:rPr lang="en-US" sz="3200" dirty="0"/>
              <a:t>• </a:t>
            </a:r>
            <a:r>
              <a:rPr lang="en-US" sz="3200" b="1" u="sng" dirty="0">
                <a:solidFill>
                  <a:schemeClr val="accent2"/>
                </a:solidFill>
              </a:rPr>
              <a:t>Tropisms</a:t>
            </a:r>
            <a:r>
              <a:rPr lang="en-US" sz="3200" dirty="0"/>
              <a:t> are responses that cause plants to grow in response to environmental stimuli </a:t>
            </a:r>
          </a:p>
          <a:p>
            <a:r>
              <a:rPr lang="en-US" sz="3200" dirty="0"/>
              <a:t>• </a:t>
            </a:r>
            <a:r>
              <a:rPr lang="en-US" sz="3200" b="1" u="sng" dirty="0">
                <a:solidFill>
                  <a:schemeClr val="accent6"/>
                </a:solidFill>
              </a:rPr>
              <a:t>Positive tropisms </a:t>
            </a:r>
            <a:r>
              <a:rPr lang="en-US" sz="3200" dirty="0"/>
              <a:t>cause plants to grow toward a stimulus </a:t>
            </a:r>
          </a:p>
          <a:p>
            <a:r>
              <a:rPr lang="en-US" sz="3200" dirty="0"/>
              <a:t>• </a:t>
            </a:r>
            <a:r>
              <a:rPr lang="en-US" sz="3200" b="1" u="sng" dirty="0">
                <a:solidFill>
                  <a:schemeClr val="accent6"/>
                </a:solidFill>
              </a:rPr>
              <a:t>Negative tropisms </a:t>
            </a:r>
            <a:r>
              <a:rPr lang="en-US" sz="3200" dirty="0"/>
              <a:t>cause plants to grow away from a stimulus </a:t>
            </a:r>
          </a:p>
          <a:p>
            <a:r>
              <a:rPr lang="en-US" sz="3200" dirty="0"/>
              <a:t>• Plants respond to various environmental stimuli. </a:t>
            </a:r>
          </a:p>
          <a:p>
            <a:r>
              <a:rPr lang="en-US" sz="3200" dirty="0"/>
              <a:t>• </a:t>
            </a:r>
            <a:r>
              <a:rPr lang="en-US" sz="3200" b="1" dirty="0">
                <a:solidFill>
                  <a:schemeClr val="accent4"/>
                </a:solidFill>
              </a:rPr>
              <a:t>Phototropism </a:t>
            </a:r>
            <a:r>
              <a:rPr lang="en-US" sz="3200" dirty="0"/>
              <a:t>is a response to light. </a:t>
            </a:r>
          </a:p>
          <a:p>
            <a:r>
              <a:rPr lang="en-US" sz="3200" dirty="0"/>
              <a:t>• </a:t>
            </a:r>
            <a:r>
              <a:rPr lang="en-US" sz="3200" b="1" dirty="0">
                <a:solidFill>
                  <a:schemeClr val="accent4"/>
                </a:solidFill>
              </a:rPr>
              <a:t>Gravitropism</a:t>
            </a:r>
            <a:r>
              <a:rPr lang="en-US" sz="3200" dirty="0"/>
              <a:t> is a response to gravity. </a:t>
            </a:r>
          </a:p>
          <a:p>
            <a:r>
              <a:rPr lang="en-US" sz="3200" dirty="0"/>
              <a:t>• </a:t>
            </a:r>
            <a:r>
              <a:rPr lang="en-US" sz="3200" b="1" dirty="0">
                <a:solidFill>
                  <a:schemeClr val="accent4"/>
                </a:solidFill>
              </a:rPr>
              <a:t>Thigmotropism</a:t>
            </a:r>
            <a:r>
              <a:rPr lang="en-US" sz="3200" dirty="0"/>
              <a:t> is a response to touch.</a:t>
            </a:r>
            <a:endParaRPr lang="ar-SA" sz="3200" dirty="0"/>
          </a:p>
        </p:txBody>
      </p:sp>
      <p:sp>
        <p:nvSpPr>
          <p:cNvPr id="7" name="مربع نص 6">
            <a:extLst>
              <a:ext uri="{FF2B5EF4-FFF2-40B4-BE49-F238E27FC236}">
                <a16:creationId xmlns:a16="http://schemas.microsoft.com/office/drawing/2014/main" id="{C620E458-A1BD-A965-D09A-8F44F69A30AD}"/>
              </a:ext>
            </a:extLst>
          </p:cNvPr>
          <p:cNvSpPr txBox="1"/>
          <p:nvPr/>
        </p:nvSpPr>
        <p:spPr>
          <a:xfrm>
            <a:off x="2743200" y="1071205"/>
            <a:ext cx="11506200" cy="1077218"/>
          </a:xfrm>
          <a:prstGeom prst="rect">
            <a:avLst/>
          </a:prstGeom>
          <a:noFill/>
        </p:spPr>
        <p:txBody>
          <a:bodyPr wrap="square">
            <a:spAutoFit/>
          </a:bodyPr>
          <a:lstStyle/>
          <a:p>
            <a:r>
              <a:rPr lang="en-US" sz="3200" dirty="0"/>
              <a:t>33.9 Tropisms orient plant growth toward or away from environmental stimuli</a:t>
            </a:r>
            <a:r>
              <a:rPr lang="en-US" sz="1800" dirty="0"/>
              <a:t> </a:t>
            </a:r>
          </a:p>
        </p:txBody>
      </p:sp>
    </p:spTree>
    <p:extLst>
      <p:ext uri="{BB962C8B-B14F-4D97-AF65-F5344CB8AC3E}">
        <p14:creationId xmlns:p14="http://schemas.microsoft.com/office/powerpoint/2010/main" val="2577131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5E55906D-D761-4085-449C-AFCAB9CF22CC}"/>
              </a:ext>
            </a:extLst>
          </p:cNvPr>
          <p:cNvSpPr txBox="1"/>
          <p:nvPr/>
        </p:nvSpPr>
        <p:spPr>
          <a:xfrm>
            <a:off x="1267670" y="3676370"/>
            <a:ext cx="10394156" cy="2554545"/>
          </a:xfrm>
          <a:prstGeom prst="rect">
            <a:avLst/>
          </a:prstGeom>
          <a:noFill/>
        </p:spPr>
        <p:txBody>
          <a:bodyPr wrap="square">
            <a:spAutoFit/>
          </a:bodyPr>
          <a:lstStyle/>
          <a:p>
            <a:r>
              <a:rPr lang="en-US" sz="3200" dirty="0"/>
              <a:t>Response to light </a:t>
            </a:r>
          </a:p>
          <a:p>
            <a:r>
              <a:rPr lang="en-US" sz="3200" dirty="0"/>
              <a:t>• The growth of plant shoot toward light is known positive phototropism. </a:t>
            </a:r>
          </a:p>
          <a:p>
            <a:r>
              <a:rPr lang="en-US" sz="3200" dirty="0"/>
              <a:t>• The mechanism for phototropism is grater rate of auxin cause cell elongation on the darker side of the stem.</a:t>
            </a:r>
            <a:endParaRPr lang="ar-SA" sz="3200" dirty="0"/>
          </a:p>
        </p:txBody>
      </p:sp>
      <p:pic>
        <p:nvPicPr>
          <p:cNvPr id="9" name="صورة 8">
            <a:extLst>
              <a:ext uri="{FF2B5EF4-FFF2-40B4-BE49-F238E27FC236}">
                <a16:creationId xmlns:a16="http://schemas.microsoft.com/office/drawing/2014/main" id="{47246F41-B9A9-CD70-ACE0-EF0530A4CFC2}"/>
              </a:ext>
            </a:extLst>
          </p:cNvPr>
          <p:cNvPicPr>
            <a:picLocks noChangeAspect="1"/>
          </p:cNvPicPr>
          <p:nvPr/>
        </p:nvPicPr>
        <p:blipFill>
          <a:blip r:embed="rId7"/>
          <a:stretch>
            <a:fillRect/>
          </a:stretch>
        </p:blipFill>
        <p:spPr>
          <a:xfrm>
            <a:off x="11201400" y="2744193"/>
            <a:ext cx="6235304" cy="5092919"/>
          </a:xfrm>
          <a:prstGeom prst="rect">
            <a:avLst/>
          </a:prstGeom>
        </p:spPr>
      </p:pic>
    </p:spTree>
    <p:extLst>
      <p:ext uri="{BB962C8B-B14F-4D97-AF65-F5344CB8AC3E}">
        <p14:creationId xmlns:p14="http://schemas.microsoft.com/office/powerpoint/2010/main" val="3568624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2746" y="8013183"/>
            <a:ext cx="5570599" cy="4547634"/>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88078" flipH="1">
            <a:off x="14532552" y="-1848120"/>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309902" y="-105258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99999" flipH="1">
            <a:off x="-1554908" y="9088547"/>
            <a:ext cx="5598538" cy="1455620"/>
          </a:xfrm>
          <a:prstGeom prst="rect">
            <a:avLst/>
          </a:prstGeom>
        </p:spPr>
      </p:pic>
      <p:pic>
        <p:nvPicPr>
          <p:cNvPr id="8" name="Picture 8"/>
          <p:cNvPicPr>
            <a:picLocks noChangeAspect="1"/>
          </p:cNvPicPr>
          <p:nvPr/>
        </p:nvPicPr>
        <p:blipFill>
          <a:blip r:embed="rId6"/>
          <a:srcRect t="16708" r="7756" b="12901"/>
          <a:stretch>
            <a:fillRect/>
          </a:stretch>
        </p:blipFill>
        <p:spPr>
          <a:xfrm>
            <a:off x="229443" y="109471"/>
            <a:ext cx="2105391" cy="1609814"/>
          </a:xfrm>
          <a:prstGeom prst="rect">
            <a:avLst/>
          </a:prstGeom>
        </p:spPr>
      </p:pic>
      <p:sp>
        <p:nvSpPr>
          <p:cNvPr id="10" name="مربع نص 9">
            <a:extLst>
              <a:ext uri="{FF2B5EF4-FFF2-40B4-BE49-F238E27FC236}">
                <a16:creationId xmlns:a16="http://schemas.microsoft.com/office/drawing/2014/main" id="{F0B99D2D-7371-F225-DD55-53CD30D26253}"/>
              </a:ext>
            </a:extLst>
          </p:cNvPr>
          <p:cNvSpPr txBox="1"/>
          <p:nvPr/>
        </p:nvSpPr>
        <p:spPr>
          <a:xfrm>
            <a:off x="3457575" y="3179171"/>
            <a:ext cx="11372850" cy="1569660"/>
          </a:xfrm>
          <a:prstGeom prst="rect">
            <a:avLst/>
          </a:prstGeom>
          <a:noFill/>
        </p:spPr>
        <p:txBody>
          <a:bodyPr wrap="square">
            <a:spAutoFit/>
          </a:bodyPr>
          <a:lstStyle/>
          <a:p>
            <a:r>
              <a:rPr lang="en-US" sz="3200" dirty="0"/>
              <a:t>The hypothesis </a:t>
            </a:r>
          </a:p>
          <a:p>
            <a:r>
              <a:rPr lang="en-US" sz="3200" dirty="0"/>
              <a:t>• illuminating a shoot from one side cause auxin to migrate across the shoot tip from the bright side to the dark side.</a:t>
            </a:r>
            <a:endParaRPr lang="ar-SA" sz="3200" dirty="0"/>
          </a:p>
        </p:txBody>
      </p:sp>
      <p:pic>
        <p:nvPicPr>
          <p:cNvPr id="6" name="صورة 5">
            <a:extLst>
              <a:ext uri="{FF2B5EF4-FFF2-40B4-BE49-F238E27FC236}">
                <a16:creationId xmlns:a16="http://schemas.microsoft.com/office/drawing/2014/main" id="{26A1B4A3-E04F-8CA7-79B1-0B6D4DFF7B05}"/>
              </a:ext>
            </a:extLst>
          </p:cNvPr>
          <p:cNvPicPr>
            <a:picLocks noChangeAspect="1"/>
          </p:cNvPicPr>
          <p:nvPr/>
        </p:nvPicPr>
        <p:blipFill>
          <a:blip r:embed="rId7"/>
          <a:stretch>
            <a:fillRect/>
          </a:stretch>
        </p:blipFill>
        <p:spPr>
          <a:xfrm>
            <a:off x="12227015" y="4748831"/>
            <a:ext cx="4357695" cy="490518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065924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6D84E824-41E1-75C6-234E-9C784F2E6871}"/>
              </a:ext>
            </a:extLst>
          </p:cNvPr>
          <p:cNvSpPr txBox="1"/>
          <p:nvPr/>
        </p:nvSpPr>
        <p:spPr>
          <a:xfrm>
            <a:off x="1752600" y="2781300"/>
            <a:ext cx="9965530" cy="3539430"/>
          </a:xfrm>
          <a:prstGeom prst="rect">
            <a:avLst/>
          </a:prstGeom>
          <a:noFill/>
        </p:spPr>
        <p:txBody>
          <a:bodyPr wrap="square">
            <a:spAutoFit/>
          </a:bodyPr>
          <a:lstStyle/>
          <a:p>
            <a:r>
              <a:rPr lang="en-US" sz="3200" dirty="0"/>
              <a:t>Response to gravity </a:t>
            </a:r>
          </a:p>
          <a:p>
            <a:r>
              <a:rPr lang="en-US" sz="3200" dirty="0"/>
              <a:t>• </a:t>
            </a:r>
            <a:r>
              <a:rPr lang="en-US" sz="3200" b="1" dirty="0">
                <a:solidFill>
                  <a:schemeClr val="accent4"/>
                </a:solidFill>
              </a:rPr>
              <a:t>Gravitropism</a:t>
            </a:r>
            <a:r>
              <a:rPr lang="en-US" sz="3200" dirty="0"/>
              <a:t>: the direction growth of plant in response to gravity. Shoots grow upward and roots grow downward • Results: the one on the left was untouched, on the right the shoot had turned back upward, exhibiting a negative response to gravity, and the root had turned down, exhibiting positive gravitropism.</a:t>
            </a:r>
            <a:endParaRPr lang="ar-SA" sz="3200" dirty="0"/>
          </a:p>
        </p:txBody>
      </p:sp>
      <p:pic>
        <p:nvPicPr>
          <p:cNvPr id="7" name="صورة 6">
            <a:extLst>
              <a:ext uri="{FF2B5EF4-FFF2-40B4-BE49-F238E27FC236}">
                <a16:creationId xmlns:a16="http://schemas.microsoft.com/office/drawing/2014/main" id="{5160BBFE-0893-A923-546C-8661BD7B0117}"/>
              </a:ext>
            </a:extLst>
          </p:cNvPr>
          <p:cNvPicPr>
            <a:picLocks noChangeAspect="1"/>
          </p:cNvPicPr>
          <p:nvPr/>
        </p:nvPicPr>
        <p:blipFill>
          <a:blip r:embed="rId7"/>
          <a:stretch>
            <a:fillRect/>
          </a:stretch>
        </p:blipFill>
        <p:spPr>
          <a:xfrm>
            <a:off x="12791525" y="1609814"/>
            <a:ext cx="4495800" cy="5562600"/>
          </a:xfrm>
          <a:prstGeom prst="rect">
            <a:avLst/>
          </a:prstGeom>
        </p:spPr>
      </p:pic>
      <p:pic>
        <p:nvPicPr>
          <p:cNvPr id="9" name="صورة 8">
            <a:extLst>
              <a:ext uri="{FF2B5EF4-FFF2-40B4-BE49-F238E27FC236}">
                <a16:creationId xmlns:a16="http://schemas.microsoft.com/office/drawing/2014/main" id="{587CCFC2-1AE7-EA78-CDA0-299A1FC2B426}"/>
              </a:ext>
            </a:extLst>
          </p:cNvPr>
          <p:cNvPicPr>
            <a:picLocks noChangeAspect="1"/>
          </p:cNvPicPr>
          <p:nvPr/>
        </p:nvPicPr>
        <p:blipFill>
          <a:blip r:embed="rId8"/>
          <a:stretch>
            <a:fillRect/>
          </a:stretch>
        </p:blipFill>
        <p:spPr>
          <a:xfrm>
            <a:off x="12791525" y="7172414"/>
            <a:ext cx="4767262" cy="502495"/>
          </a:xfrm>
          <a:prstGeom prst="rect">
            <a:avLst/>
          </a:prstGeom>
        </p:spPr>
      </p:pic>
    </p:spTree>
    <p:extLst>
      <p:ext uri="{BB962C8B-B14F-4D97-AF65-F5344CB8AC3E}">
        <p14:creationId xmlns:p14="http://schemas.microsoft.com/office/powerpoint/2010/main" val="36974288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27E1D1C7-82E1-36D1-92A0-DF88D7F2E575}"/>
              </a:ext>
            </a:extLst>
          </p:cNvPr>
          <p:cNvSpPr txBox="1"/>
          <p:nvPr/>
        </p:nvSpPr>
        <p:spPr>
          <a:xfrm>
            <a:off x="2873829" y="3127563"/>
            <a:ext cx="12540342" cy="4031873"/>
          </a:xfrm>
          <a:prstGeom prst="rect">
            <a:avLst/>
          </a:prstGeom>
          <a:noFill/>
        </p:spPr>
        <p:txBody>
          <a:bodyPr wrap="square">
            <a:spAutoFit/>
          </a:bodyPr>
          <a:lstStyle/>
          <a:p>
            <a:r>
              <a:rPr lang="en-US" sz="3200" dirty="0"/>
              <a:t>The hypothesis </a:t>
            </a:r>
          </a:p>
          <a:p>
            <a:r>
              <a:rPr lang="en-US" sz="3200" dirty="0"/>
              <a:t>• A higher auxin concentration on the lower side of a root inhibits cell elongation. As cells on the upper side continue to elongate, the root curves downward. This tropism continues until the root is growing straight down. (positive gravitropism). </a:t>
            </a:r>
          </a:p>
          <a:p>
            <a:r>
              <a:rPr lang="en-US" sz="3200" dirty="0"/>
              <a:t>• </a:t>
            </a:r>
            <a:r>
              <a:rPr lang="en-US" sz="3200" b="1" u="sng" dirty="0">
                <a:solidFill>
                  <a:schemeClr val="accent4"/>
                </a:solidFill>
              </a:rPr>
              <a:t>Gravitropism</a:t>
            </a:r>
            <a:r>
              <a:rPr lang="en-US" sz="3200" dirty="0"/>
              <a:t> is an important adaptation, making the shoot of a germinating plant grow upward into the light and the root grow into the soil.</a:t>
            </a:r>
            <a:endParaRPr lang="ar-SA" sz="3200" dirty="0"/>
          </a:p>
        </p:txBody>
      </p:sp>
    </p:spTree>
    <p:extLst>
      <p:ext uri="{BB962C8B-B14F-4D97-AF65-F5344CB8AC3E}">
        <p14:creationId xmlns:p14="http://schemas.microsoft.com/office/powerpoint/2010/main" val="3977355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pic>
        <p:nvPicPr>
          <p:cNvPr id="10" name="صورة 9">
            <a:extLst>
              <a:ext uri="{FF2B5EF4-FFF2-40B4-BE49-F238E27FC236}">
                <a16:creationId xmlns:a16="http://schemas.microsoft.com/office/drawing/2014/main" id="{B7DC5EB6-8AE0-9996-CD04-0782B151994F}"/>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2507483" y="2019300"/>
            <a:ext cx="3675126" cy="4819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صورة 11">
            <a:extLst>
              <a:ext uri="{FF2B5EF4-FFF2-40B4-BE49-F238E27FC236}">
                <a16:creationId xmlns:a16="http://schemas.microsoft.com/office/drawing/2014/main" id="{C3B4A2C8-DF35-146C-2641-9CECF7E92481}"/>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t="2593" b="2593"/>
          <a:stretch/>
        </p:blipFill>
        <p:spPr>
          <a:xfrm>
            <a:off x="6776795" y="2096068"/>
            <a:ext cx="4564680" cy="46662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صورة 15" descr="صورة تحتوي على نص&#10;&#10;تم إنشاء الوصف تلقائياً">
            <a:extLst>
              <a:ext uri="{FF2B5EF4-FFF2-40B4-BE49-F238E27FC236}">
                <a16:creationId xmlns:a16="http://schemas.microsoft.com/office/drawing/2014/main" id="{9A385532-54D6-51EB-5828-95C6E1C80E7C}"/>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l="31628" t="31482" r="8519" b="8518"/>
          <a:stretch/>
        </p:blipFill>
        <p:spPr>
          <a:xfrm>
            <a:off x="2270908" y="1967183"/>
            <a:ext cx="3675126" cy="4819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مربع نص 19">
            <a:extLst>
              <a:ext uri="{FF2B5EF4-FFF2-40B4-BE49-F238E27FC236}">
                <a16:creationId xmlns:a16="http://schemas.microsoft.com/office/drawing/2014/main" id="{DA7DF11B-0E05-C975-BB9C-34023746FB88}"/>
              </a:ext>
            </a:extLst>
          </p:cNvPr>
          <p:cNvSpPr txBox="1"/>
          <p:nvPr/>
        </p:nvSpPr>
        <p:spPr>
          <a:xfrm>
            <a:off x="13078277" y="9029701"/>
            <a:ext cx="4904923" cy="923330"/>
          </a:xfrm>
          <a:prstGeom prst="rect">
            <a:avLst/>
          </a:prstGeom>
          <a:noFill/>
        </p:spPr>
        <p:txBody>
          <a:bodyPr wrap="square">
            <a:spAutoFit/>
          </a:bodyPr>
          <a:lstStyle/>
          <a:p>
            <a:pPr algn="r" rtl="1"/>
            <a:r>
              <a:rPr lang="ar-SA" dirty="0"/>
              <a:t>المرجع: </a:t>
            </a:r>
            <a:r>
              <a:rPr lang="ar-SA" dirty="0" err="1"/>
              <a:t>باعـشـن</a:t>
            </a:r>
            <a:r>
              <a:rPr lang="ar-SA" dirty="0"/>
              <a:t>. نبيه عبـدالـرحـمـن</a:t>
            </a:r>
          </a:p>
          <a:p>
            <a:pPr algn="r" rtl="1"/>
            <a:r>
              <a:rPr lang="ar-SA" dirty="0"/>
              <a:t> مقدمة علم الحياة ج٢ / نبيه عبدالرحـمـن </a:t>
            </a:r>
            <a:r>
              <a:rPr lang="ar-SA" dirty="0" err="1"/>
              <a:t>بـاعـشـن</a:t>
            </a:r>
            <a:r>
              <a:rPr lang="ar-SA" dirty="0"/>
              <a:t>؛ أحمد نبيل أبـو خـطـوة؛ حـسـن فلمبان - جدة، ١٤٢٨هـ</a:t>
            </a:r>
          </a:p>
        </p:txBody>
      </p:sp>
    </p:spTree>
    <p:extLst>
      <p:ext uri="{BB962C8B-B14F-4D97-AF65-F5344CB8AC3E}">
        <p14:creationId xmlns:p14="http://schemas.microsoft.com/office/powerpoint/2010/main" val="1618017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851EDA8F-0A3C-1204-551F-AE2100B559F4}"/>
              </a:ext>
            </a:extLst>
          </p:cNvPr>
          <p:cNvSpPr txBox="1"/>
          <p:nvPr/>
        </p:nvSpPr>
        <p:spPr>
          <a:xfrm>
            <a:off x="3086282" y="2476500"/>
            <a:ext cx="10483247" cy="1077218"/>
          </a:xfrm>
          <a:prstGeom prst="rect">
            <a:avLst/>
          </a:prstGeom>
          <a:noFill/>
        </p:spPr>
        <p:txBody>
          <a:bodyPr wrap="square">
            <a:spAutoFit/>
          </a:bodyPr>
          <a:lstStyle/>
          <a:p>
            <a:r>
              <a:rPr lang="en-US" sz="3200" dirty="0"/>
              <a:t>Response to touch </a:t>
            </a:r>
          </a:p>
          <a:p>
            <a:r>
              <a:rPr lang="en-US" sz="3200" dirty="0"/>
              <a:t>• </a:t>
            </a:r>
            <a:r>
              <a:rPr lang="en-US" sz="3200" b="1" dirty="0">
                <a:solidFill>
                  <a:schemeClr val="accent4"/>
                </a:solidFill>
              </a:rPr>
              <a:t>Thigmotropism</a:t>
            </a:r>
            <a:r>
              <a:rPr lang="en-US" sz="3200" dirty="0"/>
              <a:t>: directional growth in response to touch</a:t>
            </a:r>
            <a:r>
              <a:rPr lang="en-US" dirty="0"/>
              <a:t>.</a:t>
            </a:r>
            <a:endParaRPr lang="ar-SA" dirty="0"/>
          </a:p>
        </p:txBody>
      </p:sp>
      <p:pic>
        <p:nvPicPr>
          <p:cNvPr id="7" name="صورة 6">
            <a:extLst>
              <a:ext uri="{FF2B5EF4-FFF2-40B4-BE49-F238E27FC236}">
                <a16:creationId xmlns:a16="http://schemas.microsoft.com/office/drawing/2014/main" id="{391A5F7B-B2D1-B1FB-D50B-BCA0B130DDD8}"/>
              </a:ext>
            </a:extLst>
          </p:cNvPr>
          <p:cNvPicPr>
            <a:picLocks noChangeAspect="1"/>
          </p:cNvPicPr>
          <p:nvPr/>
        </p:nvPicPr>
        <p:blipFill>
          <a:blip r:embed="rId7"/>
          <a:stretch>
            <a:fillRect/>
          </a:stretch>
        </p:blipFill>
        <p:spPr>
          <a:xfrm>
            <a:off x="2209800" y="3848100"/>
            <a:ext cx="11617055" cy="5067300"/>
          </a:xfrm>
          <a:prstGeom prst="rect">
            <a:avLst/>
          </a:prstGeom>
        </p:spPr>
      </p:pic>
    </p:spTree>
    <p:extLst>
      <p:ext uri="{BB962C8B-B14F-4D97-AF65-F5344CB8AC3E}">
        <p14:creationId xmlns:p14="http://schemas.microsoft.com/office/powerpoint/2010/main" val="2507447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50F1988D-AA67-AFB3-013D-706E2EF227F8}"/>
              </a:ext>
            </a:extLst>
          </p:cNvPr>
          <p:cNvSpPr txBox="1"/>
          <p:nvPr/>
        </p:nvSpPr>
        <p:spPr>
          <a:xfrm>
            <a:off x="2081396" y="2857500"/>
            <a:ext cx="9599590" cy="2554545"/>
          </a:xfrm>
          <a:prstGeom prst="rect">
            <a:avLst/>
          </a:prstGeom>
          <a:noFill/>
        </p:spPr>
        <p:txBody>
          <a:bodyPr wrap="square">
            <a:spAutoFit/>
          </a:bodyPr>
          <a:lstStyle/>
          <a:p>
            <a:r>
              <a:rPr lang="en-US" sz="3200" dirty="0"/>
              <a:t>The hypothesis </a:t>
            </a:r>
          </a:p>
          <a:p>
            <a:r>
              <a:rPr lang="en-US" sz="3200" dirty="0"/>
              <a:t>• The tendril grows straight until it touches an object. Contact stimulates the cell on opposite side to grow at different rates (slower in contact area) making the tendril coil around the support </a:t>
            </a:r>
            <a:endParaRPr lang="ar-SA" sz="3200" dirty="0"/>
          </a:p>
        </p:txBody>
      </p:sp>
      <p:pic>
        <p:nvPicPr>
          <p:cNvPr id="7" name="صورة 6">
            <a:extLst>
              <a:ext uri="{FF2B5EF4-FFF2-40B4-BE49-F238E27FC236}">
                <a16:creationId xmlns:a16="http://schemas.microsoft.com/office/drawing/2014/main" id="{1BD0AFDB-F41F-F71E-B5C8-C2DFB33872D8}"/>
              </a:ext>
            </a:extLst>
          </p:cNvPr>
          <p:cNvPicPr>
            <a:picLocks noChangeAspect="1"/>
          </p:cNvPicPr>
          <p:nvPr/>
        </p:nvPicPr>
        <p:blipFill>
          <a:blip r:embed="rId7"/>
          <a:stretch>
            <a:fillRect/>
          </a:stretch>
        </p:blipFill>
        <p:spPr>
          <a:xfrm>
            <a:off x="7543800" y="4992472"/>
            <a:ext cx="5711593" cy="5325094"/>
          </a:xfrm>
          <a:prstGeom prst="rect">
            <a:avLst/>
          </a:prstGeom>
        </p:spPr>
      </p:pic>
      <p:pic>
        <p:nvPicPr>
          <p:cNvPr id="9" name="صورة 8">
            <a:extLst>
              <a:ext uri="{FF2B5EF4-FFF2-40B4-BE49-F238E27FC236}">
                <a16:creationId xmlns:a16="http://schemas.microsoft.com/office/drawing/2014/main" id="{77B91C3F-8116-47F8-80F3-1D3D93B06413}"/>
              </a:ext>
            </a:extLst>
          </p:cNvPr>
          <p:cNvPicPr>
            <a:picLocks noChangeAspect="1"/>
          </p:cNvPicPr>
          <p:nvPr/>
        </p:nvPicPr>
        <p:blipFill>
          <a:blip r:embed="rId8"/>
          <a:stretch>
            <a:fillRect/>
          </a:stretch>
        </p:blipFill>
        <p:spPr>
          <a:xfrm>
            <a:off x="13792201" y="1076325"/>
            <a:ext cx="2585608" cy="4114968"/>
          </a:xfrm>
          <a:prstGeom prst="rect">
            <a:avLst/>
          </a:prstGeom>
        </p:spPr>
      </p:pic>
      <p:pic>
        <p:nvPicPr>
          <p:cNvPr id="11" name="صورة 10">
            <a:extLst>
              <a:ext uri="{FF2B5EF4-FFF2-40B4-BE49-F238E27FC236}">
                <a16:creationId xmlns:a16="http://schemas.microsoft.com/office/drawing/2014/main" id="{3E9C68EF-CD20-E4B0-8C19-82BECFDAE513}"/>
              </a:ext>
            </a:extLst>
          </p:cNvPr>
          <p:cNvPicPr>
            <a:picLocks noChangeAspect="1"/>
          </p:cNvPicPr>
          <p:nvPr/>
        </p:nvPicPr>
        <p:blipFill>
          <a:blip r:embed="rId9"/>
          <a:stretch>
            <a:fillRect/>
          </a:stretch>
        </p:blipFill>
        <p:spPr>
          <a:xfrm>
            <a:off x="13639800" y="5254464"/>
            <a:ext cx="3029164" cy="699038"/>
          </a:xfrm>
          <a:prstGeom prst="rect">
            <a:avLst/>
          </a:prstGeom>
        </p:spPr>
      </p:pic>
    </p:spTree>
    <p:extLst>
      <p:ext uri="{BB962C8B-B14F-4D97-AF65-F5344CB8AC3E}">
        <p14:creationId xmlns:p14="http://schemas.microsoft.com/office/powerpoint/2010/main" val="33634311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8" name="صورة 7">
            <a:extLst>
              <a:ext uri="{FF2B5EF4-FFF2-40B4-BE49-F238E27FC236}">
                <a16:creationId xmlns:a16="http://schemas.microsoft.com/office/drawing/2014/main" id="{93F06F6B-DE5B-5335-19B3-BBF3D417CB4D}"/>
              </a:ext>
            </a:extLst>
          </p:cNvPr>
          <p:cNvPicPr>
            <a:picLocks noChangeAspect="1"/>
          </p:cNvPicPr>
          <p:nvPr/>
        </p:nvPicPr>
        <p:blipFill>
          <a:blip r:embed="rId7"/>
          <a:stretch>
            <a:fillRect/>
          </a:stretch>
        </p:blipFill>
        <p:spPr>
          <a:xfrm>
            <a:off x="3610027" y="2562690"/>
            <a:ext cx="9999730" cy="4914900"/>
          </a:xfrm>
          <a:prstGeom prst="rect">
            <a:avLst/>
          </a:prstGeom>
        </p:spPr>
      </p:pic>
    </p:spTree>
    <p:extLst>
      <p:ext uri="{BB962C8B-B14F-4D97-AF65-F5344CB8AC3E}">
        <p14:creationId xmlns:p14="http://schemas.microsoft.com/office/powerpoint/2010/main" val="5279858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C99D27B1-96DB-4B49-6D0D-6119934C1C1A}"/>
              </a:ext>
            </a:extLst>
          </p:cNvPr>
          <p:cNvSpPr txBox="1"/>
          <p:nvPr/>
        </p:nvSpPr>
        <p:spPr>
          <a:xfrm>
            <a:off x="3467100" y="2638426"/>
            <a:ext cx="11087100" cy="3046988"/>
          </a:xfrm>
          <a:prstGeom prst="rect">
            <a:avLst/>
          </a:prstGeom>
          <a:noFill/>
        </p:spPr>
        <p:txBody>
          <a:bodyPr wrap="square">
            <a:spAutoFit/>
          </a:bodyPr>
          <a:lstStyle/>
          <a:p>
            <a:r>
              <a:rPr lang="en-US" sz="3200" dirty="0"/>
              <a:t>• Plants display rhythmic behavior, including the </a:t>
            </a:r>
          </a:p>
          <a:p>
            <a:r>
              <a:rPr lang="en-US" sz="3200" dirty="0"/>
              <a:t>• opening and closing of stomata </a:t>
            </a:r>
          </a:p>
          <a:p>
            <a:r>
              <a:rPr lang="en-US" sz="3200" dirty="0"/>
              <a:t>• folding and unfolding of leaves and flowers “sleep movements” </a:t>
            </a:r>
          </a:p>
          <a:p>
            <a:r>
              <a:rPr lang="en-US" sz="3200" dirty="0"/>
              <a:t>• Some of these cyclic variations continue even under artificially constant conditions, implying that plants have a built-in ability to sense time.</a:t>
            </a:r>
            <a:endParaRPr lang="ar-SA" sz="3200" dirty="0"/>
          </a:p>
        </p:txBody>
      </p:sp>
      <p:sp>
        <p:nvSpPr>
          <p:cNvPr id="9" name="مربع نص 8">
            <a:extLst>
              <a:ext uri="{FF2B5EF4-FFF2-40B4-BE49-F238E27FC236}">
                <a16:creationId xmlns:a16="http://schemas.microsoft.com/office/drawing/2014/main" id="{C6BA37B2-6715-1E27-7E28-43CCF6392255}"/>
              </a:ext>
            </a:extLst>
          </p:cNvPr>
          <p:cNvSpPr txBox="1"/>
          <p:nvPr/>
        </p:nvSpPr>
        <p:spPr>
          <a:xfrm>
            <a:off x="3505200" y="1566885"/>
            <a:ext cx="10394156" cy="584775"/>
          </a:xfrm>
          <a:prstGeom prst="rect">
            <a:avLst/>
          </a:prstGeom>
          <a:noFill/>
        </p:spPr>
        <p:txBody>
          <a:bodyPr wrap="square">
            <a:spAutoFit/>
          </a:bodyPr>
          <a:lstStyle/>
          <a:p>
            <a:r>
              <a:rPr lang="en-US" sz="3200" dirty="0"/>
              <a:t>33.10 Plants have internal clocks </a:t>
            </a:r>
          </a:p>
        </p:txBody>
      </p:sp>
      <p:pic>
        <p:nvPicPr>
          <p:cNvPr id="1026" name="Picture 2">
            <a:extLst>
              <a:ext uri="{FF2B5EF4-FFF2-40B4-BE49-F238E27FC236}">
                <a16:creationId xmlns:a16="http://schemas.microsoft.com/office/drawing/2014/main" id="{B675E07A-6EA7-48BB-43CE-37A2E0A050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7302" y="5372100"/>
            <a:ext cx="7620000" cy="3933825"/>
          </a:xfrm>
          <a:prstGeom prst="rect">
            <a:avLst/>
          </a:prstGeom>
          <a:noFill/>
          <a:extLst>
            <a:ext uri="{909E8E84-426E-40DD-AFC4-6F175D3DCCD1}">
              <a14:hiddenFill xmlns:a14="http://schemas.microsoft.com/office/drawing/2010/main">
                <a:solidFill>
                  <a:srgbClr val="FFFFFF"/>
                </a:solidFill>
              </a14:hiddenFill>
            </a:ext>
          </a:extLst>
        </p:spPr>
      </p:pic>
      <p:sp>
        <p:nvSpPr>
          <p:cNvPr id="7" name="شكل بيضاوي 6">
            <a:extLst>
              <a:ext uri="{FF2B5EF4-FFF2-40B4-BE49-F238E27FC236}">
                <a16:creationId xmlns:a16="http://schemas.microsoft.com/office/drawing/2014/main" id="{A570676B-1F8F-C987-CC4C-01765774C3F5}"/>
              </a:ext>
            </a:extLst>
          </p:cNvPr>
          <p:cNvSpPr/>
          <p:nvPr/>
        </p:nvSpPr>
        <p:spPr>
          <a:xfrm>
            <a:off x="12115800" y="72009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1" name="مربع نص 10">
            <a:extLst>
              <a:ext uri="{FF2B5EF4-FFF2-40B4-BE49-F238E27FC236}">
                <a16:creationId xmlns:a16="http://schemas.microsoft.com/office/drawing/2014/main" id="{AD2950B0-21EB-6656-F09E-AA61E9253A8F}"/>
              </a:ext>
            </a:extLst>
          </p:cNvPr>
          <p:cNvSpPr txBox="1"/>
          <p:nvPr/>
        </p:nvSpPr>
        <p:spPr>
          <a:xfrm>
            <a:off x="9677400" y="9258931"/>
            <a:ext cx="10394576" cy="369332"/>
          </a:xfrm>
          <a:prstGeom prst="rect">
            <a:avLst/>
          </a:prstGeom>
          <a:noFill/>
        </p:spPr>
        <p:txBody>
          <a:bodyPr wrap="square">
            <a:spAutoFit/>
          </a:bodyPr>
          <a:lstStyle/>
          <a:p>
            <a:r>
              <a:rPr lang="en-US" dirty="0"/>
              <a:t>Ref:</a:t>
            </a:r>
            <a:r>
              <a:rPr lang="ar-SA" dirty="0"/>
              <a:t>https://shortest.link/7r5a</a:t>
            </a:r>
          </a:p>
        </p:txBody>
      </p:sp>
      <p:pic>
        <p:nvPicPr>
          <p:cNvPr id="1028" name="Picture 4" descr="Stomata: Definition, Types, Structure, &amp; Function">
            <a:extLst>
              <a:ext uri="{FF2B5EF4-FFF2-40B4-BE49-F238E27FC236}">
                <a16:creationId xmlns:a16="http://schemas.microsoft.com/office/drawing/2014/main" id="{379B71B0-49BE-9F8A-7833-FD377BC7A2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1139" y="5981700"/>
            <a:ext cx="4631921" cy="3425137"/>
          </a:xfrm>
          <a:prstGeom prst="rect">
            <a:avLst/>
          </a:prstGeom>
          <a:noFill/>
          <a:extLst>
            <a:ext uri="{909E8E84-426E-40DD-AFC4-6F175D3DCCD1}">
              <a14:hiddenFill xmlns:a14="http://schemas.microsoft.com/office/drawing/2010/main">
                <a:solidFill>
                  <a:srgbClr val="FFFFFF"/>
                </a:solidFill>
              </a14:hiddenFill>
            </a:ext>
          </a:extLst>
        </p:spPr>
      </p:pic>
      <p:sp>
        <p:nvSpPr>
          <p:cNvPr id="13" name="مربع نص 12">
            <a:extLst>
              <a:ext uri="{FF2B5EF4-FFF2-40B4-BE49-F238E27FC236}">
                <a16:creationId xmlns:a16="http://schemas.microsoft.com/office/drawing/2014/main" id="{FEDE7977-2282-5FC5-83FD-01D3D6A3304E}"/>
              </a:ext>
            </a:extLst>
          </p:cNvPr>
          <p:cNvSpPr txBox="1"/>
          <p:nvPr/>
        </p:nvSpPr>
        <p:spPr>
          <a:xfrm>
            <a:off x="976525" y="9218002"/>
            <a:ext cx="10683688" cy="369332"/>
          </a:xfrm>
          <a:prstGeom prst="rect">
            <a:avLst/>
          </a:prstGeom>
          <a:noFill/>
        </p:spPr>
        <p:txBody>
          <a:bodyPr wrap="square">
            <a:spAutoFit/>
          </a:bodyPr>
          <a:lstStyle/>
          <a:p>
            <a:r>
              <a:rPr lang="en-US" dirty="0"/>
              <a:t>Ref:</a:t>
            </a:r>
            <a:r>
              <a:rPr lang="ar-SA" dirty="0"/>
              <a:t>https://shortest.link/75zS</a:t>
            </a:r>
          </a:p>
        </p:txBody>
      </p:sp>
    </p:spTree>
    <p:extLst>
      <p:ext uri="{BB962C8B-B14F-4D97-AF65-F5344CB8AC3E}">
        <p14:creationId xmlns:p14="http://schemas.microsoft.com/office/powerpoint/2010/main" val="39586847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B9916B72-EF94-D495-8C24-359D31766551}"/>
              </a:ext>
            </a:extLst>
          </p:cNvPr>
          <p:cNvSpPr txBox="1"/>
          <p:nvPr/>
        </p:nvSpPr>
        <p:spPr>
          <a:xfrm>
            <a:off x="4161235" y="2095500"/>
            <a:ext cx="9965530" cy="6494085"/>
          </a:xfrm>
          <a:prstGeom prst="rect">
            <a:avLst/>
          </a:prstGeom>
          <a:noFill/>
        </p:spPr>
        <p:txBody>
          <a:bodyPr wrap="square">
            <a:spAutoFit/>
          </a:bodyPr>
          <a:lstStyle/>
          <a:p>
            <a:r>
              <a:rPr lang="en-US" sz="3200" dirty="0"/>
              <a:t>• </a:t>
            </a:r>
            <a:r>
              <a:rPr lang="en-US" sz="3200" b="1" u="sng" dirty="0">
                <a:solidFill>
                  <a:schemeClr val="accent4"/>
                </a:solidFill>
              </a:rPr>
              <a:t>Circadian rhythms </a:t>
            </a:r>
            <a:r>
              <a:rPr lang="en-US" sz="3200" dirty="0"/>
              <a:t>are innate biological cycles of approximately 24 hours. </a:t>
            </a:r>
          </a:p>
          <a:p>
            <a:r>
              <a:rPr lang="en-US" sz="3200" dirty="0"/>
              <a:t>A circadian rhythm persists even when an organism is sheltered from environmental cues.</a:t>
            </a:r>
          </a:p>
          <a:p>
            <a:r>
              <a:rPr lang="en-US" sz="3200" dirty="0"/>
              <a:t>• </a:t>
            </a:r>
            <a:r>
              <a:rPr lang="en-US" sz="3200" b="1" u="sng" dirty="0">
                <a:solidFill>
                  <a:srgbClr val="00B050"/>
                </a:solidFill>
              </a:rPr>
              <a:t>A bean plant</a:t>
            </a:r>
            <a:r>
              <a:rPr lang="en-US" sz="3200" dirty="0"/>
              <a:t>, exhibits sleep movements at about the same intervals even if kept in constant light or darkness. </a:t>
            </a:r>
          </a:p>
          <a:p>
            <a:r>
              <a:rPr lang="en-US" sz="3200" dirty="0"/>
              <a:t>• Circadian rhythms occur with or without external stimuli such as sunrise and sunset but controlled by internal timekeepers called biological clocks. </a:t>
            </a:r>
          </a:p>
          <a:p>
            <a:r>
              <a:rPr lang="en-US" sz="3200" b="1" u="sng" dirty="0">
                <a:solidFill>
                  <a:srgbClr val="00B050"/>
                </a:solidFill>
              </a:rPr>
              <a:t>Biological clock </a:t>
            </a:r>
            <a:r>
              <a:rPr lang="en-US" sz="3200" dirty="0"/>
              <a:t>continues to mark time in the absence of environmental cues, it requires daily signals from the environment to remain tuned to a period of exactly 24 hours.</a:t>
            </a:r>
            <a:endParaRPr lang="ar-SA" sz="3200" dirty="0"/>
          </a:p>
        </p:txBody>
      </p:sp>
    </p:spTree>
    <p:extLst>
      <p:ext uri="{BB962C8B-B14F-4D97-AF65-F5344CB8AC3E}">
        <p14:creationId xmlns:p14="http://schemas.microsoft.com/office/powerpoint/2010/main" val="37039978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8" name="صورة 7">
            <a:extLst>
              <a:ext uri="{FF2B5EF4-FFF2-40B4-BE49-F238E27FC236}">
                <a16:creationId xmlns:a16="http://schemas.microsoft.com/office/drawing/2014/main" id="{B97A8706-7B9D-02B2-5C9D-2EE606731D31}"/>
              </a:ext>
            </a:extLst>
          </p:cNvPr>
          <p:cNvPicPr>
            <a:picLocks noChangeAspect="1"/>
          </p:cNvPicPr>
          <p:nvPr/>
        </p:nvPicPr>
        <p:blipFill>
          <a:blip r:embed="rId7"/>
          <a:stretch>
            <a:fillRect/>
          </a:stretch>
        </p:blipFill>
        <p:spPr>
          <a:xfrm>
            <a:off x="2969826" y="1887420"/>
            <a:ext cx="12076509" cy="7010400"/>
          </a:xfrm>
          <a:prstGeom prst="rect">
            <a:avLst/>
          </a:prstGeom>
        </p:spPr>
      </p:pic>
      <p:pic>
        <p:nvPicPr>
          <p:cNvPr id="9" name="صورة 8">
            <a:extLst>
              <a:ext uri="{FF2B5EF4-FFF2-40B4-BE49-F238E27FC236}">
                <a16:creationId xmlns:a16="http://schemas.microsoft.com/office/drawing/2014/main" id="{27FC4C06-47E5-E1D9-104A-141D10226516}"/>
              </a:ext>
            </a:extLst>
          </p:cNvPr>
          <p:cNvPicPr>
            <a:picLocks noChangeAspect="1"/>
          </p:cNvPicPr>
          <p:nvPr/>
        </p:nvPicPr>
        <p:blipFill>
          <a:blip r:embed="rId8"/>
          <a:stretch>
            <a:fillRect/>
          </a:stretch>
        </p:blipFill>
        <p:spPr>
          <a:xfrm>
            <a:off x="2877774" y="1496895"/>
            <a:ext cx="4410635" cy="390525"/>
          </a:xfrm>
          <a:prstGeom prst="rect">
            <a:avLst/>
          </a:prstGeom>
        </p:spPr>
      </p:pic>
    </p:spTree>
    <p:extLst>
      <p:ext uri="{BB962C8B-B14F-4D97-AF65-F5344CB8AC3E}">
        <p14:creationId xmlns:p14="http://schemas.microsoft.com/office/powerpoint/2010/main" val="28501700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3CFD9D2D-6EF4-0290-C96D-700D1BB1A31E}"/>
              </a:ext>
            </a:extLst>
          </p:cNvPr>
          <p:cNvSpPr txBox="1"/>
          <p:nvPr/>
        </p:nvSpPr>
        <p:spPr>
          <a:xfrm>
            <a:off x="3106069" y="3619500"/>
            <a:ext cx="11829131" cy="2062103"/>
          </a:xfrm>
          <a:prstGeom prst="rect">
            <a:avLst/>
          </a:prstGeom>
          <a:noFill/>
        </p:spPr>
        <p:txBody>
          <a:bodyPr wrap="square">
            <a:spAutoFit/>
          </a:bodyPr>
          <a:lstStyle/>
          <a:p>
            <a:r>
              <a:rPr lang="en-US" sz="3200" dirty="0"/>
              <a:t>• Research on a variety of organisms indicates that circadian rhythms are controlled by internal timekeepers known as </a:t>
            </a:r>
            <a:r>
              <a:rPr lang="en-US" sz="3200" b="1" dirty="0"/>
              <a:t>biological clocks</a:t>
            </a:r>
            <a:r>
              <a:rPr lang="en-US" sz="3200" dirty="0"/>
              <a:t>. </a:t>
            </a:r>
          </a:p>
          <a:p>
            <a:r>
              <a:rPr lang="en-US" sz="3200" dirty="0"/>
              <a:t>• The light/dark cycle of day and night provides the cues that usually keep biological clocks precisely synchronized with the outside world.</a:t>
            </a:r>
            <a:endParaRPr lang="ar-SA" sz="3200" dirty="0"/>
          </a:p>
        </p:txBody>
      </p:sp>
    </p:spTree>
    <p:extLst>
      <p:ext uri="{BB962C8B-B14F-4D97-AF65-F5344CB8AC3E}">
        <p14:creationId xmlns:p14="http://schemas.microsoft.com/office/powerpoint/2010/main" val="2418316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ACDFCDD6-30CE-016C-6AFB-5C42556E40B5}"/>
              </a:ext>
            </a:extLst>
          </p:cNvPr>
          <p:cNvSpPr txBox="1"/>
          <p:nvPr/>
        </p:nvSpPr>
        <p:spPr>
          <a:xfrm>
            <a:off x="2973455" y="2921610"/>
            <a:ext cx="12540342" cy="4031873"/>
          </a:xfrm>
          <a:prstGeom prst="rect">
            <a:avLst/>
          </a:prstGeom>
          <a:noFill/>
        </p:spPr>
        <p:txBody>
          <a:bodyPr wrap="square">
            <a:spAutoFit/>
          </a:bodyPr>
          <a:lstStyle/>
          <a:p>
            <a:r>
              <a:rPr lang="en-US" sz="3200" dirty="0"/>
              <a:t>• Just what is a biological clock? </a:t>
            </a:r>
          </a:p>
          <a:p>
            <a:r>
              <a:rPr lang="en-US" sz="3200" dirty="0"/>
              <a:t>• In humans and other mammals, the clock is located within a cluster of nerve cells in the hypothalamus of the brain. </a:t>
            </a:r>
          </a:p>
          <a:p>
            <a:r>
              <a:rPr lang="en-US" sz="3200" dirty="0"/>
              <a:t>• But for most other organisms, including plants, we know little about where the clocks are located or what kinds of cells are involved. </a:t>
            </a:r>
          </a:p>
          <a:p>
            <a:r>
              <a:rPr lang="en-US" sz="3200" dirty="0"/>
              <a:t>• A </a:t>
            </a:r>
            <a:r>
              <a:rPr lang="en-US" sz="3200" b="1" u="sng" dirty="0">
                <a:solidFill>
                  <a:schemeClr val="accent4"/>
                </a:solidFill>
              </a:rPr>
              <a:t>leading hypothesis </a:t>
            </a:r>
            <a:r>
              <a:rPr lang="en-US" sz="3200" dirty="0"/>
              <a:t>is that biological timekeeping in plants may involve “clock genes” that synthesize a protein that regulates its own production through feedback control. </a:t>
            </a:r>
            <a:endParaRPr lang="ar-SA" sz="3200" dirty="0"/>
          </a:p>
        </p:txBody>
      </p:sp>
    </p:spTree>
    <p:extLst>
      <p:ext uri="{BB962C8B-B14F-4D97-AF65-F5344CB8AC3E}">
        <p14:creationId xmlns:p14="http://schemas.microsoft.com/office/powerpoint/2010/main" val="120573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F9648488-2660-351D-1C18-AA648E2625D4}"/>
              </a:ext>
            </a:extLst>
          </p:cNvPr>
          <p:cNvSpPr txBox="1"/>
          <p:nvPr/>
        </p:nvSpPr>
        <p:spPr>
          <a:xfrm>
            <a:off x="3581400" y="3120327"/>
            <a:ext cx="11430000" cy="3539430"/>
          </a:xfrm>
          <a:prstGeom prst="rect">
            <a:avLst/>
          </a:prstGeom>
          <a:noFill/>
        </p:spPr>
        <p:txBody>
          <a:bodyPr wrap="square">
            <a:spAutoFit/>
          </a:bodyPr>
          <a:lstStyle/>
          <a:p>
            <a:r>
              <a:rPr lang="en-US" sz="3200" dirty="0"/>
              <a:t>• After the protein accumulates to sufficient concentration , it turn off its own gene. When the concentration of the protein fall transcription restarted. The result would be cycling of the protein concentration over the a roughly 24 hour. </a:t>
            </a:r>
          </a:p>
          <a:p>
            <a:r>
              <a:rPr lang="en-US" sz="3200" dirty="0"/>
              <a:t>• Temperature has a significant effect on most metabolic process, it has little effect on biological clocks and circadian rhythms they control.</a:t>
            </a:r>
            <a:endParaRPr lang="ar-SA" sz="3200" dirty="0"/>
          </a:p>
        </p:txBody>
      </p:sp>
    </p:spTree>
    <p:extLst>
      <p:ext uri="{BB962C8B-B14F-4D97-AF65-F5344CB8AC3E}">
        <p14:creationId xmlns:p14="http://schemas.microsoft.com/office/powerpoint/2010/main" val="39460329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B0C754D5-0B53-08F4-2D6F-B0161E30DB80}"/>
              </a:ext>
            </a:extLst>
          </p:cNvPr>
          <p:cNvSpPr txBox="1"/>
          <p:nvPr/>
        </p:nvSpPr>
        <p:spPr>
          <a:xfrm>
            <a:off x="3785557" y="3009900"/>
            <a:ext cx="10716885" cy="3539430"/>
          </a:xfrm>
          <a:prstGeom prst="rect">
            <a:avLst/>
          </a:prstGeom>
          <a:noFill/>
        </p:spPr>
        <p:txBody>
          <a:bodyPr wrap="square">
            <a:spAutoFit/>
          </a:bodyPr>
          <a:lstStyle/>
          <a:p>
            <a:r>
              <a:rPr lang="en-US" sz="3200" dirty="0"/>
              <a:t>• It is essential to distinguish between the clock and the processes it controls. </a:t>
            </a:r>
          </a:p>
          <a:p>
            <a:r>
              <a:rPr lang="en-US" sz="3200" dirty="0"/>
              <a:t>• You could think of the sleep movements of leaves as the “hands” of a biological clock, but they are not the essence of the clockwork itself. </a:t>
            </a:r>
          </a:p>
          <a:p>
            <a:r>
              <a:rPr lang="en-US" sz="3200" dirty="0"/>
              <a:t>• We can interfere with an organism’s rhythmic activity, but its biological clock goes right on ticking. </a:t>
            </a:r>
            <a:endParaRPr lang="ar-SA" sz="3200" dirty="0"/>
          </a:p>
        </p:txBody>
      </p:sp>
    </p:spTree>
    <p:extLst>
      <p:ext uri="{BB962C8B-B14F-4D97-AF65-F5344CB8AC3E}">
        <p14:creationId xmlns:p14="http://schemas.microsoft.com/office/powerpoint/2010/main" val="11351726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2E88FE94-17C7-61FA-CF2F-BC182FECC551}"/>
              </a:ext>
            </a:extLst>
          </p:cNvPr>
          <p:cNvSpPr txBox="1"/>
          <p:nvPr/>
        </p:nvSpPr>
        <p:spPr>
          <a:xfrm>
            <a:off x="3202391" y="3009900"/>
            <a:ext cx="10152707" cy="3539430"/>
          </a:xfrm>
          <a:prstGeom prst="rect">
            <a:avLst/>
          </a:prstGeom>
          <a:noFill/>
        </p:spPr>
        <p:txBody>
          <a:bodyPr wrap="square">
            <a:spAutoFit/>
          </a:bodyPr>
          <a:lstStyle/>
          <a:p>
            <a:r>
              <a:rPr lang="en-US" sz="3200" dirty="0"/>
              <a:t>• Biological clocks can influence seasonal events, including </a:t>
            </a:r>
          </a:p>
          <a:p>
            <a:r>
              <a:rPr lang="en-US" sz="3200" dirty="0"/>
              <a:t>• flowering, </a:t>
            </a:r>
          </a:p>
          <a:p>
            <a:r>
              <a:rPr lang="en-US" sz="3200" dirty="0"/>
              <a:t>• seed germination, and </a:t>
            </a:r>
          </a:p>
          <a:p>
            <a:r>
              <a:rPr lang="en-US" sz="3200" dirty="0"/>
              <a:t>• the onset and ending of dormancy. </a:t>
            </a:r>
          </a:p>
          <a:p>
            <a:r>
              <a:rPr lang="en-US" sz="3200" dirty="0"/>
              <a:t>• The environmental stimulus that plants most often use to detect the time of year is called </a:t>
            </a:r>
            <a:r>
              <a:rPr lang="en-US" sz="3200" b="1" dirty="0">
                <a:solidFill>
                  <a:schemeClr val="accent4"/>
                </a:solidFill>
              </a:rPr>
              <a:t>photoperiod</a:t>
            </a:r>
            <a:r>
              <a:rPr lang="en-US" sz="3200" dirty="0"/>
              <a:t>, </a:t>
            </a:r>
          </a:p>
          <a:p>
            <a:r>
              <a:rPr lang="en-US" sz="3200" dirty="0">
                <a:solidFill>
                  <a:schemeClr val="accent6"/>
                </a:solidFill>
              </a:rPr>
              <a:t>the relative lengths of day and night</a:t>
            </a:r>
            <a:r>
              <a:rPr lang="en-US" sz="3200" dirty="0"/>
              <a:t>.</a:t>
            </a:r>
            <a:endParaRPr lang="ar-SA" sz="3200" dirty="0"/>
          </a:p>
        </p:txBody>
      </p:sp>
      <p:sp>
        <p:nvSpPr>
          <p:cNvPr id="7" name="مربع نص 6">
            <a:extLst>
              <a:ext uri="{FF2B5EF4-FFF2-40B4-BE49-F238E27FC236}">
                <a16:creationId xmlns:a16="http://schemas.microsoft.com/office/drawing/2014/main" id="{0F7E6AD5-B963-F7FC-122E-BD6AB47EE7E2}"/>
              </a:ext>
            </a:extLst>
          </p:cNvPr>
          <p:cNvSpPr txBox="1"/>
          <p:nvPr/>
        </p:nvSpPr>
        <p:spPr>
          <a:xfrm>
            <a:off x="3395992" y="1360168"/>
            <a:ext cx="9765506" cy="584775"/>
          </a:xfrm>
          <a:prstGeom prst="rect">
            <a:avLst/>
          </a:prstGeom>
          <a:noFill/>
        </p:spPr>
        <p:txBody>
          <a:bodyPr wrap="square">
            <a:spAutoFit/>
          </a:bodyPr>
          <a:lstStyle/>
          <a:p>
            <a:r>
              <a:rPr lang="en-US" sz="3200" dirty="0"/>
              <a:t>33.11 Plants mark the seasons by measuring photoperiod </a:t>
            </a:r>
            <a:endParaRPr lang="ar-SA" sz="3200" dirty="0"/>
          </a:p>
        </p:txBody>
      </p:sp>
    </p:spTree>
    <p:extLst>
      <p:ext uri="{BB962C8B-B14F-4D97-AF65-F5344CB8AC3E}">
        <p14:creationId xmlns:p14="http://schemas.microsoft.com/office/powerpoint/2010/main" val="8077625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837112"/>
            <a:ext cx="6235304" cy="509027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289695" y="-2545138"/>
            <a:ext cx="6235304" cy="50902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4185234" y="10111921"/>
            <a:ext cx="6148131" cy="159851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2045366" y="-1423435"/>
            <a:ext cx="6148131" cy="1598514"/>
          </a:xfrm>
          <a:prstGeom prst="rect">
            <a:avLst/>
          </a:prstGeom>
        </p:spPr>
      </p:pic>
      <p:pic>
        <p:nvPicPr>
          <p:cNvPr id="6" name="Picture 6"/>
          <p:cNvPicPr>
            <a:picLocks noChangeAspect="1"/>
          </p:cNvPicPr>
          <p:nvPr/>
        </p:nvPicPr>
        <p:blipFill>
          <a:blip r:embed="rId6"/>
          <a:srcRect t="16708" r="7756" b="12901"/>
          <a:stretch>
            <a:fillRect/>
          </a:stretch>
        </p:blipFill>
        <p:spPr>
          <a:xfrm>
            <a:off x="16107302" y="-42929"/>
            <a:ext cx="2105391" cy="1609814"/>
          </a:xfrm>
          <a:prstGeom prst="rect">
            <a:avLst/>
          </a:prstGeom>
        </p:spPr>
      </p:pic>
      <p:sp>
        <p:nvSpPr>
          <p:cNvPr id="8" name="مربع نص 7">
            <a:extLst>
              <a:ext uri="{FF2B5EF4-FFF2-40B4-BE49-F238E27FC236}">
                <a16:creationId xmlns:a16="http://schemas.microsoft.com/office/drawing/2014/main" id="{AFD938F5-35FE-B553-7C00-920CC6EB6C06}"/>
              </a:ext>
            </a:extLst>
          </p:cNvPr>
          <p:cNvSpPr txBox="1"/>
          <p:nvPr/>
        </p:nvSpPr>
        <p:spPr>
          <a:xfrm>
            <a:off x="2595494" y="1411143"/>
            <a:ext cx="10394156" cy="1077218"/>
          </a:xfrm>
          <a:prstGeom prst="rect">
            <a:avLst/>
          </a:prstGeom>
          <a:noFill/>
        </p:spPr>
        <p:txBody>
          <a:bodyPr wrap="square">
            <a:spAutoFit/>
          </a:bodyPr>
          <a:lstStyle/>
          <a:p>
            <a:pPr algn="ctr"/>
            <a:r>
              <a:rPr lang="en-US" sz="3200" dirty="0"/>
              <a:t>• </a:t>
            </a:r>
            <a:r>
              <a:rPr lang="en-US" sz="3200" dirty="0">
                <a:solidFill>
                  <a:schemeClr val="accent2"/>
                </a:solidFill>
              </a:rPr>
              <a:t>Plants</a:t>
            </a:r>
            <a:r>
              <a:rPr lang="en-US" sz="3200" dirty="0"/>
              <a:t> whose </a:t>
            </a:r>
            <a:r>
              <a:rPr lang="en-US" sz="3200" dirty="0">
                <a:solidFill>
                  <a:schemeClr val="accent2"/>
                </a:solidFill>
              </a:rPr>
              <a:t>flowering</a:t>
            </a:r>
            <a:r>
              <a:rPr lang="en-US" sz="3200" dirty="0"/>
              <a:t> is triggered </a:t>
            </a:r>
            <a:r>
              <a:rPr lang="en-US" sz="3200" dirty="0">
                <a:solidFill>
                  <a:schemeClr val="accent2"/>
                </a:solidFill>
              </a:rPr>
              <a:t>by photoperiod </a:t>
            </a:r>
            <a:r>
              <a:rPr lang="en-US" sz="3200" dirty="0"/>
              <a:t>fall into </a:t>
            </a:r>
            <a:r>
              <a:rPr lang="en-US" sz="3200" u="sng" dirty="0">
                <a:solidFill>
                  <a:schemeClr val="accent2"/>
                </a:solidFill>
              </a:rPr>
              <a:t>two groups</a:t>
            </a:r>
            <a:r>
              <a:rPr lang="en-US" sz="3200" dirty="0"/>
              <a:t>: </a:t>
            </a:r>
          </a:p>
        </p:txBody>
      </p:sp>
      <p:sp>
        <p:nvSpPr>
          <p:cNvPr id="7" name="مستطيل 6">
            <a:extLst>
              <a:ext uri="{FF2B5EF4-FFF2-40B4-BE49-F238E27FC236}">
                <a16:creationId xmlns:a16="http://schemas.microsoft.com/office/drawing/2014/main" id="{F81BC17F-5FDF-BDDD-5BC1-38DDBE2137B8}"/>
              </a:ext>
            </a:extLst>
          </p:cNvPr>
          <p:cNvSpPr/>
          <p:nvPr/>
        </p:nvSpPr>
        <p:spPr>
          <a:xfrm>
            <a:off x="3228416" y="3203234"/>
            <a:ext cx="2819400" cy="1560678"/>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800" b="1" dirty="0">
                <a:solidFill>
                  <a:srgbClr val="00B050"/>
                </a:solidFill>
              </a:rPr>
              <a:t>Short-day plants</a:t>
            </a:r>
            <a:endParaRPr lang="ar-SA" sz="2800" dirty="0"/>
          </a:p>
        </p:txBody>
      </p:sp>
      <p:sp>
        <p:nvSpPr>
          <p:cNvPr id="9" name="مستطيل 8">
            <a:extLst>
              <a:ext uri="{FF2B5EF4-FFF2-40B4-BE49-F238E27FC236}">
                <a16:creationId xmlns:a16="http://schemas.microsoft.com/office/drawing/2014/main" id="{C5D817C4-414A-DAB7-9AB5-354C1DB5EBE7}"/>
              </a:ext>
            </a:extLst>
          </p:cNvPr>
          <p:cNvSpPr/>
          <p:nvPr/>
        </p:nvSpPr>
        <p:spPr>
          <a:xfrm>
            <a:off x="8699082" y="3134909"/>
            <a:ext cx="2819400" cy="1560678"/>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800" dirty="0"/>
              <a:t> </a:t>
            </a:r>
            <a:r>
              <a:rPr lang="en-US" sz="2800" b="1" dirty="0">
                <a:solidFill>
                  <a:srgbClr val="00B050"/>
                </a:solidFill>
              </a:rPr>
              <a:t>Long-day plants</a:t>
            </a:r>
            <a:endParaRPr lang="ar-SA" sz="2800" dirty="0"/>
          </a:p>
        </p:txBody>
      </p:sp>
      <p:cxnSp>
        <p:nvCxnSpPr>
          <p:cNvPr id="11" name="رابط كسهم مستقيم 10">
            <a:extLst>
              <a:ext uri="{FF2B5EF4-FFF2-40B4-BE49-F238E27FC236}">
                <a16:creationId xmlns:a16="http://schemas.microsoft.com/office/drawing/2014/main" id="{B06E6A1F-29CD-D143-BDE3-28F38D99B89F}"/>
              </a:ext>
            </a:extLst>
          </p:cNvPr>
          <p:cNvCxnSpPr>
            <a:cxnSpLocks/>
            <a:stCxn id="7" idx="2"/>
          </p:cNvCxnSpPr>
          <p:nvPr/>
        </p:nvCxnSpPr>
        <p:spPr>
          <a:xfrm>
            <a:off x="4638116" y="4763912"/>
            <a:ext cx="0" cy="72576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2" name="مستطيل 11">
            <a:extLst>
              <a:ext uri="{FF2B5EF4-FFF2-40B4-BE49-F238E27FC236}">
                <a16:creationId xmlns:a16="http://schemas.microsoft.com/office/drawing/2014/main" id="{E1F00170-3EBA-B3A7-D11B-A0B63507D8B8}"/>
              </a:ext>
            </a:extLst>
          </p:cNvPr>
          <p:cNvSpPr/>
          <p:nvPr/>
        </p:nvSpPr>
        <p:spPr>
          <a:xfrm>
            <a:off x="2585900" y="5604672"/>
            <a:ext cx="4104432" cy="1560679"/>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dirty="0"/>
              <a:t>when light periods shorten. </a:t>
            </a:r>
          </a:p>
          <a:p>
            <a:pPr algn="ctr"/>
            <a:r>
              <a:rPr lang="en-US" sz="2400" dirty="0"/>
              <a:t>in the late summer, fall, or winter</a:t>
            </a:r>
            <a:endParaRPr lang="ar-SA" sz="2400" dirty="0"/>
          </a:p>
        </p:txBody>
      </p:sp>
      <p:sp>
        <p:nvSpPr>
          <p:cNvPr id="14" name="مربع نص 13">
            <a:extLst>
              <a:ext uri="{FF2B5EF4-FFF2-40B4-BE49-F238E27FC236}">
                <a16:creationId xmlns:a16="http://schemas.microsoft.com/office/drawing/2014/main" id="{C705A7EE-733D-26FD-16E3-42A6A6DAFF68}"/>
              </a:ext>
            </a:extLst>
          </p:cNvPr>
          <p:cNvSpPr txBox="1"/>
          <p:nvPr/>
        </p:nvSpPr>
        <p:spPr>
          <a:xfrm>
            <a:off x="3678225" y="4902745"/>
            <a:ext cx="1032623" cy="400110"/>
          </a:xfrm>
          <a:prstGeom prst="rect">
            <a:avLst/>
          </a:prstGeom>
          <a:noFill/>
        </p:spPr>
        <p:txBody>
          <a:bodyPr wrap="square">
            <a:spAutoFit/>
          </a:bodyPr>
          <a:lstStyle/>
          <a:p>
            <a:r>
              <a:rPr lang="en-US" sz="2000" b="1" dirty="0">
                <a:solidFill>
                  <a:schemeClr val="accent2"/>
                </a:solidFill>
              </a:rPr>
              <a:t>flower</a:t>
            </a:r>
            <a:endParaRPr lang="ar-SA" sz="2000" b="1" dirty="0">
              <a:solidFill>
                <a:schemeClr val="accent2"/>
              </a:solidFill>
            </a:endParaRPr>
          </a:p>
        </p:txBody>
      </p:sp>
      <p:sp>
        <p:nvSpPr>
          <p:cNvPr id="15" name="مستطيل 14">
            <a:extLst>
              <a:ext uri="{FF2B5EF4-FFF2-40B4-BE49-F238E27FC236}">
                <a16:creationId xmlns:a16="http://schemas.microsoft.com/office/drawing/2014/main" id="{75DC6B82-B9FF-DC8E-CF42-DEA755DD75A3}"/>
              </a:ext>
            </a:extLst>
          </p:cNvPr>
          <p:cNvSpPr/>
          <p:nvPr/>
        </p:nvSpPr>
        <p:spPr>
          <a:xfrm>
            <a:off x="2585896" y="7814073"/>
            <a:ext cx="4104436" cy="1377401"/>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dirty="0"/>
              <a:t>chrysanthemums and poinsettias</a:t>
            </a:r>
            <a:endParaRPr lang="ar-SA" sz="2400" dirty="0"/>
          </a:p>
        </p:txBody>
      </p:sp>
      <p:sp>
        <p:nvSpPr>
          <p:cNvPr id="17" name="مربع نص 16">
            <a:extLst>
              <a:ext uri="{FF2B5EF4-FFF2-40B4-BE49-F238E27FC236}">
                <a16:creationId xmlns:a16="http://schemas.microsoft.com/office/drawing/2014/main" id="{F9A71A6A-9DD1-86B5-3413-CEF61E6DF38A}"/>
              </a:ext>
            </a:extLst>
          </p:cNvPr>
          <p:cNvSpPr txBox="1"/>
          <p:nvPr/>
        </p:nvSpPr>
        <p:spPr>
          <a:xfrm>
            <a:off x="3533216" y="7316836"/>
            <a:ext cx="1503830" cy="400110"/>
          </a:xfrm>
          <a:prstGeom prst="rect">
            <a:avLst/>
          </a:prstGeom>
          <a:noFill/>
        </p:spPr>
        <p:txBody>
          <a:bodyPr wrap="square">
            <a:spAutoFit/>
          </a:bodyPr>
          <a:lstStyle/>
          <a:p>
            <a:r>
              <a:rPr lang="en-US" sz="2000" b="1" dirty="0">
                <a:solidFill>
                  <a:schemeClr val="accent2"/>
                </a:solidFill>
              </a:rPr>
              <a:t>such as </a:t>
            </a:r>
            <a:endParaRPr lang="ar-SA" sz="2000" b="1" dirty="0">
              <a:solidFill>
                <a:schemeClr val="accent2"/>
              </a:solidFill>
            </a:endParaRPr>
          </a:p>
        </p:txBody>
      </p:sp>
      <p:sp>
        <p:nvSpPr>
          <p:cNvPr id="18" name="مستطيل 17">
            <a:extLst>
              <a:ext uri="{FF2B5EF4-FFF2-40B4-BE49-F238E27FC236}">
                <a16:creationId xmlns:a16="http://schemas.microsoft.com/office/drawing/2014/main" id="{ED1B5DFB-4F0E-0DBB-012E-F766EA9A168D}"/>
              </a:ext>
            </a:extLst>
          </p:cNvPr>
          <p:cNvSpPr/>
          <p:nvPr/>
        </p:nvSpPr>
        <p:spPr>
          <a:xfrm>
            <a:off x="8257616" y="5418865"/>
            <a:ext cx="4104436" cy="1527408"/>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dirty="0"/>
              <a:t>when light periods lengthen. </a:t>
            </a:r>
          </a:p>
          <a:p>
            <a:pPr algn="ctr"/>
            <a:r>
              <a:rPr lang="en-US" sz="2400" dirty="0"/>
              <a:t>in late spring or early summer</a:t>
            </a:r>
            <a:endParaRPr lang="ar-SA" sz="2400" dirty="0"/>
          </a:p>
        </p:txBody>
      </p:sp>
      <p:sp>
        <p:nvSpPr>
          <p:cNvPr id="19" name="مستطيل 18">
            <a:extLst>
              <a:ext uri="{FF2B5EF4-FFF2-40B4-BE49-F238E27FC236}">
                <a16:creationId xmlns:a16="http://schemas.microsoft.com/office/drawing/2014/main" id="{F4BD7B0D-3AB9-B53B-3EC8-43D3103AA66D}"/>
              </a:ext>
            </a:extLst>
          </p:cNvPr>
          <p:cNvSpPr/>
          <p:nvPr/>
        </p:nvSpPr>
        <p:spPr>
          <a:xfrm>
            <a:off x="8257616" y="7737081"/>
            <a:ext cx="4104436" cy="1379642"/>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dirty="0"/>
              <a:t>spinach, lettuce, and many cereal grains</a:t>
            </a:r>
            <a:endParaRPr lang="ar-SA" sz="2400" dirty="0"/>
          </a:p>
        </p:txBody>
      </p:sp>
      <p:sp>
        <p:nvSpPr>
          <p:cNvPr id="23" name="مربع نص 22">
            <a:extLst>
              <a:ext uri="{FF2B5EF4-FFF2-40B4-BE49-F238E27FC236}">
                <a16:creationId xmlns:a16="http://schemas.microsoft.com/office/drawing/2014/main" id="{79B7B922-FBD5-87FA-E184-282F4D925D1F}"/>
              </a:ext>
            </a:extLst>
          </p:cNvPr>
          <p:cNvSpPr txBox="1"/>
          <p:nvPr/>
        </p:nvSpPr>
        <p:spPr>
          <a:xfrm>
            <a:off x="9112578" y="4861374"/>
            <a:ext cx="897638" cy="400110"/>
          </a:xfrm>
          <a:prstGeom prst="rect">
            <a:avLst/>
          </a:prstGeom>
          <a:noFill/>
        </p:spPr>
        <p:txBody>
          <a:bodyPr wrap="square">
            <a:spAutoFit/>
          </a:bodyPr>
          <a:lstStyle/>
          <a:p>
            <a:r>
              <a:rPr lang="en-US" sz="2000" b="1" dirty="0">
                <a:solidFill>
                  <a:schemeClr val="accent2"/>
                </a:solidFill>
              </a:rPr>
              <a:t>flower</a:t>
            </a:r>
            <a:endParaRPr lang="ar-SA" b="1" dirty="0">
              <a:solidFill>
                <a:schemeClr val="accent2"/>
              </a:solidFill>
            </a:endParaRPr>
          </a:p>
        </p:txBody>
      </p:sp>
      <p:cxnSp>
        <p:nvCxnSpPr>
          <p:cNvPr id="24" name="رابط كسهم مستقيم 23">
            <a:extLst>
              <a:ext uri="{FF2B5EF4-FFF2-40B4-BE49-F238E27FC236}">
                <a16:creationId xmlns:a16="http://schemas.microsoft.com/office/drawing/2014/main" id="{4D0C9888-0051-3395-9653-FAA5C677511F}"/>
              </a:ext>
            </a:extLst>
          </p:cNvPr>
          <p:cNvCxnSpPr>
            <a:cxnSpLocks/>
          </p:cNvCxnSpPr>
          <p:nvPr/>
        </p:nvCxnSpPr>
        <p:spPr>
          <a:xfrm>
            <a:off x="10010216" y="4695587"/>
            <a:ext cx="0" cy="64819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6" name="رابط كسهم مستقيم 25">
            <a:extLst>
              <a:ext uri="{FF2B5EF4-FFF2-40B4-BE49-F238E27FC236}">
                <a16:creationId xmlns:a16="http://schemas.microsoft.com/office/drawing/2014/main" id="{ACD58E90-5F87-03A4-D7E5-E9A8A1634CA1}"/>
              </a:ext>
            </a:extLst>
          </p:cNvPr>
          <p:cNvCxnSpPr>
            <a:cxnSpLocks/>
          </p:cNvCxnSpPr>
          <p:nvPr/>
        </p:nvCxnSpPr>
        <p:spPr>
          <a:xfrm>
            <a:off x="4638116" y="7163975"/>
            <a:ext cx="0" cy="5731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8" name="مربع نص 27">
            <a:extLst>
              <a:ext uri="{FF2B5EF4-FFF2-40B4-BE49-F238E27FC236}">
                <a16:creationId xmlns:a16="http://schemas.microsoft.com/office/drawing/2014/main" id="{4D920D01-75A6-3D90-6C66-6881457CA327}"/>
              </a:ext>
            </a:extLst>
          </p:cNvPr>
          <p:cNvSpPr txBox="1"/>
          <p:nvPr/>
        </p:nvSpPr>
        <p:spPr>
          <a:xfrm>
            <a:off x="9109965" y="7225075"/>
            <a:ext cx="1503830" cy="400110"/>
          </a:xfrm>
          <a:prstGeom prst="rect">
            <a:avLst/>
          </a:prstGeom>
          <a:noFill/>
        </p:spPr>
        <p:txBody>
          <a:bodyPr wrap="square">
            <a:spAutoFit/>
          </a:bodyPr>
          <a:lstStyle/>
          <a:p>
            <a:r>
              <a:rPr lang="en-US" sz="2000" b="1" dirty="0">
                <a:solidFill>
                  <a:schemeClr val="accent2"/>
                </a:solidFill>
              </a:rPr>
              <a:t>such as </a:t>
            </a:r>
            <a:endParaRPr lang="ar-SA" sz="2000" b="1" dirty="0">
              <a:solidFill>
                <a:schemeClr val="accent2"/>
              </a:solidFill>
            </a:endParaRPr>
          </a:p>
        </p:txBody>
      </p:sp>
      <p:cxnSp>
        <p:nvCxnSpPr>
          <p:cNvPr id="30" name="رابط كسهم مستقيم 29">
            <a:extLst>
              <a:ext uri="{FF2B5EF4-FFF2-40B4-BE49-F238E27FC236}">
                <a16:creationId xmlns:a16="http://schemas.microsoft.com/office/drawing/2014/main" id="{DA25252A-D026-676E-8FDA-788CF879B03B}"/>
              </a:ext>
            </a:extLst>
          </p:cNvPr>
          <p:cNvCxnSpPr>
            <a:cxnSpLocks/>
          </p:cNvCxnSpPr>
          <p:nvPr/>
        </p:nvCxnSpPr>
        <p:spPr>
          <a:xfrm>
            <a:off x="10108782" y="6910328"/>
            <a:ext cx="0" cy="62949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5" name="مستطيل 34">
            <a:extLst>
              <a:ext uri="{FF2B5EF4-FFF2-40B4-BE49-F238E27FC236}">
                <a16:creationId xmlns:a16="http://schemas.microsoft.com/office/drawing/2014/main" id="{A556D18D-FCAD-4D69-E269-5B340596FFB5}"/>
              </a:ext>
            </a:extLst>
          </p:cNvPr>
          <p:cNvSpPr/>
          <p:nvPr/>
        </p:nvSpPr>
        <p:spPr>
          <a:xfrm>
            <a:off x="13704201" y="3058473"/>
            <a:ext cx="2819400" cy="1560678"/>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800" b="1" dirty="0">
                <a:solidFill>
                  <a:srgbClr val="00B050"/>
                </a:solidFill>
              </a:rPr>
              <a:t>day-neutral</a:t>
            </a:r>
            <a:endParaRPr lang="ar-SA" sz="2800" b="1" dirty="0">
              <a:solidFill>
                <a:srgbClr val="00B050"/>
              </a:solidFill>
            </a:endParaRPr>
          </a:p>
        </p:txBody>
      </p:sp>
      <p:cxnSp>
        <p:nvCxnSpPr>
          <p:cNvPr id="37" name="رابط كسهم مستقيم 36">
            <a:extLst>
              <a:ext uri="{FF2B5EF4-FFF2-40B4-BE49-F238E27FC236}">
                <a16:creationId xmlns:a16="http://schemas.microsoft.com/office/drawing/2014/main" id="{E0075030-08CC-A7B0-624C-33262FA3A556}"/>
              </a:ext>
            </a:extLst>
          </p:cNvPr>
          <p:cNvCxnSpPr>
            <a:cxnSpLocks/>
          </p:cNvCxnSpPr>
          <p:nvPr/>
        </p:nvCxnSpPr>
        <p:spPr>
          <a:xfrm flipH="1">
            <a:off x="5950832" y="2574417"/>
            <a:ext cx="1103319" cy="56049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9" name="رابط كسهم مستقيم 38">
            <a:extLst>
              <a:ext uri="{FF2B5EF4-FFF2-40B4-BE49-F238E27FC236}">
                <a16:creationId xmlns:a16="http://schemas.microsoft.com/office/drawing/2014/main" id="{F297F63D-1AC7-B68E-BA8F-1B009C92D9C6}"/>
              </a:ext>
            </a:extLst>
          </p:cNvPr>
          <p:cNvCxnSpPr>
            <a:cxnSpLocks/>
          </p:cNvCxnSpPr>
          <p:nvPr/>
        </p:nvCxnSpPr>
        <p:spPr>
          <a:xfrm>
            <a:off x="8211008" y="2545139"/>
            <a:ext cx="1037208" cy="50661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0" name="مستطيل 39">
            <a:extLst>
              <a:ext uri="{FF2B5EF4-FFF2-40B4-BE49-F238E27FC236}">
                <a16:creationId xmlns:a16="http://schemas.microsoft.com/office/drawing/2014/main" id="{64BB41BB-46C8-5EC7-195E-CD6839AED75C}"/>
              </a:ext>
            </a:extLst>
          </p:cNvPr>
          <p:cNvSpPr/>
          <p:nvPr/>
        </p:nvSpPr>
        <p:spPr>
          <a:xfrm>
            <a:off x="13216127" y="5336018"/>
            <a:ext cx="4104436" cy="1527408"/>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dirty="0"/>
              <a:t>when they </a:t>
            </a:r>
          </a:p>
          <a:p>
            <a:pPr algn="ctr"/>
            <a:r>
              <a:rPr lang="en-US" sz="2400" dirty="0"/>
              <a:t>reach a certain stage of maturity, regardless of day length.</a:t>
            </a:r>
            <a:endParaRPr lang="ar-SA" sz="2400" dirty="0"/>
          </a:p>
        </p:txBody>
      </p:sp>
      <p:sp>
        <p:nvSpPr>
          <p:cNvPr id="41" name="مستطيل 40">
            <a:extLst>
              <a:ext uri="{FF2B5EF4-FFF2-40B4-BE49-F238E27FC236}">
                <a16:creationId xmlns:a16="http://schemas.microsoft.com/office/drawing/2014/main" id="{A36240F6-58E2-E51B-3997-A763FF4087AF}"/>
              </a:ext>
            </a:extLst>
          </p:cNvPr>
          <p:cNvSpPr/>
          <p:nvPr/>
        </p:nvSpPr>
        <p:spPr>
          <a:xfrm>
            <a:off x="13216127" y="7654234"/>
            <a:ext cx="4104436" cy="1379642"/>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dirty="0"/>
              <a:t>dandelions, </a:t>
            </a:r>
          </a:p>
          <a:p>
            <a:pPr algn="ctr"/>
            <a:r>
              <a:rPr lang="en-US" sz="2400" dirty="0"/>
              <a:t>tomatoes, and rice</a:t>
            </a:r>
            <a:endParaRPr lang="ar-SA" sz="2400" dirty="0"/>
          </a:p>
        </p:txBody>
      </p:sp>
      <p:sp>
        <p:nvSpPr>
          <p:cNvPr id="42" name="مربع نص 41">
            <a:extLst>
              <a:ext uri="{FF2B5EF4-FFF2-40B4-BE49-F238E27FC236}">
                <a16:creationId xmlns:a16="http://schemas.microsoft.com/office/drawing/2014/main" id="{57BBAE66-B362-945A-AD1A-AF77059714D9}"/>
              </a:ext>
            </a:extLst>
          </p:cNvPr>
          <p:cNvSpPr txBox="1"/>
          <p:nvPr/>
        </p:nvSpPr>
        <p:spPr>
          <a:xfrm>
            <a:off x="14071089" y="4778527"/>
            <a:ext cx="897638" cy="400110"/>
          </a:xfrm>
          <a:prstGeom prst="rect">
            <a:avLst/>
          </a:prstGeom>
          <a:noFill/>
        </p:spPr>
        <p:txBody>
          <a:bodyPr wrap="square">
            <a:spAutoFit/>
          </a:bodyPr>
          <a:lstStyle/>
          <a:p>
            <a:r>
              <a:rPr lang="en-US" sz="2000" b="1" dirty="0">
                <a:solidFill>
                  <a:schemeClr val="accent2"/>
                </a:solidFill>
              </a:rPr>
              <a:t>flower</a:t>
            </a:r>
            <a:endParaRPr lang="ar-SA" b="1" dirty="0">
              <a:solidFill>
                <a:schemeClr val="accent2"/>
              </a:solidFill>
            </a:endParaRPr>
          </a:p>
        </p:txBody>
      </p:sp>
      <p:cxnSp>
        <p:nvCxnSpPr>
          <p:cNvPr id="43" name="رابط كسهم مستقيم 42">
            <a:extLst>
              <a:ext uri="{FF2B5EF4-FFF2-40B4-BE49-F238E27FC236}">
                <a16:creationId xmlns:a16="http://schemas.microsoft.com/office/drawing/2014/main" id="{A159D584-189A-495F-7400-BF29E3F0C0E7}"/>
              </a:ext>
            </a:extLst>
          </p:cNvPr>
          <p:cNvCxnSpPr>
            <a:cxnSpLocks/>
          </p:cNvCxnSpPr>
          <p:nvPr/>
        </p:nvCxnSpPr>
        <p:spPr>
          <a:xfrm>
            <a:off x="14968727" y="4612740"/>
            <a:ext cx="0" cy="64819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4" name="مربع نص 43">
            <a:extLst>
              <a:ext uri="{FF2B5EF4-FFF2-40B4-BE49-F238E27FC236}">
                <a16:creationId xmlns:a16="http://schemas.microsoft.com/office/drawing/2014/main" id="{DF642AEA-92EA-8E1D-07BB-7B5FF99946E6}"/>
              </a:ext>
            </a:extLst>
          </p:cNvPr>
          <p:cNvSpPr txBox="1"/>
          <p:nvPr/>
        </p:nvSpPr>
        <p:spPr>
          <a:xfrm>
            <a:off x="14068476" y="7142228"/>
            <a:ext cx="1503830" cy="400110"/>
          </a:xfrm>
          <a:prstGeom prst="rect">
            <a:avLst/>
          </a:prstGeom>
          <a:noFill/>
        </p:spPr>
        <p:txBody>
          <a:bodyPr wrap="square">
            <a:spAutoFit/>
          </a:bodyPr>
          <a:lstStyle/>
          <a:p>
            <a:r>
              <a:rPr lang="en-US" sz="2000" b="1" dirty="0">
                <a:solidFill>
                  <a:schemeClr val="accent2"/>
                </a:solidFill>
              </a:rPr>
              <a:t>such as </a:t>
            </a:r>
            <a:endParaRPr lang="ar-SA" sz="2000" b="1" dirty="0">
              <a:solidFill>
                <a:schemeClr val="accent2"/>
              </a:solidFill>
            </a:endParaRPr>
          </a:p>
        </p:txBody>
      </p:sp>
      <p:cxnSp>
        <p:nvCxnSpPr>
          <p:cNvPr id="45" name="رابط كسهم مستقيم 44">
            <a:extLst>
              <a:ext uri="{FF2B5EF4-FFF2-40B4-BE49-F238E27FC236}">
                <a16:creationId xmlns:a16="http://schemas.microsoft.com/office/drawing/2014/main" id="{7F6B64F1-3715-FFA4-FCD5-20D6842320C6}"/>
              </a:ext>
            </a:extLst>
          </p:cNvPr>
          <p:cNvCxnSpPr>
            <a:cxnSpLocks/>
          </p:cNvCxnSpPr>
          <p:nvPr/>
        </p:nvCxnSpPr>
        <p:spPr>
          <a:xfrm>
            <a:off x="15067293" y="6827481"/>
            <a:ext cx="0" cy="62949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114227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643773" y="-2640773"/>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1950116" y="-1518685"/>
            <a:ext cx="6148131" cy="1598514"/>
          </a:xfrm>
          <a:prstGeom prst="rect">
            <a:avLst/>
          </a:prstGeom>
        </p:spPr>
      </p:pic>
      <p:pic>
        <p:nvPicPr>
          <p:cNvPr id="4" name="Picture 4"/>
          <p:cNvPicPr>
            <a:picLocks noChangeAspect="1"/>
          </p:cNvPicPr>
          <p:nvPr/>
        </p:nvPicPr>
        <p:blipFill>
          <a:blip r:embed="rId6"/>
          <a:srcRect t="16708" r="7756" b="12901"/>
          <a:stretch>
            <a:fillRect/>
          </a:stretch>
        </p:blipFill>
        <p:spPr>
          <a:xfrm>
            <a:off x="16182609" y="0"/>
            <a:ext cx="2105391" cy="1609814"/>
          </a:xfrm>
          <a:prstGeom prst="rect">
            <a:avLst/>
          </a:prstGeom>
        </p:spPr>
      </p:pic>
      <p:sp>
        <p:nvSpPr>
          <p:cNvPr id="6" name="مربع نص 5">
            <a:extLst>
              <a:ext uri="{FF2B5EF4-FFF2-40B4-BE49-F238E27FC236}">
                <a16:creationId xmlns:a16="http://schemas.microsoft.com/office/drawing/2014/main" id="{4B496F73-88D9-6134-187B-AA9C37BE0CE6}"/>
              </a:ext>
            </a:extLst>
          </p:cNvPr>
          <p:cNvSpPr txBox="1"/>
          <p:nvPr/>
        </p:nvSpPr>
        <p:spPr>
          <a:xfrm>
            <a:off x="3886200" y="2635121"/>
            <a:ext cx="9965530" cy="6001643"/>
          </a:xfrm>
          <a:prstGeom prst="rect">
            <a:avLst/>
          </a:prstGeom>
          <a:noFill/>
        </p:spPr>
        <p:txBody>
          <a:bodyPr wrap="square">
            <a:spAutoFit/>
          </a:bodyPr>
          <a:lstStyle/>
          <a:p>
            <a:r>
              <a:rPr lang="en-US" sz="3200" dirty="0"/>
              <a:t>• In the 1940s, researchers discovered that flowering and other responses to </a:t>
            </a:r>
            <a:r>
              <a:rPr lang="en-US" sz="3200" dirty="0">
                <a:solidFill>
                  <a:srgbClr val="7030A0"/>
                </a:solidFill>
              </a:rPr>
              <a:t>photoperiod are actually controlled by the length of continuous darkness, not the length of continuous daylight</a:t>
            </a:r>
            <a:r>
              <a:rPr lang="en-US" sz="3200" dirty="0"/>
              <a:t>. That is, </a:t>
            </a:r>
          </a:p>
          <a:p>
            <a:r>
              <a:rPr lang="en-US" sz="3200" dirty="0"/>
              <a:t>• “short-day” plants will flower only if it stays </a:t>
            </a:r>
            <a:r>
              <a:rPr lang="en-US" sz="3200" u="sng" dirty="0"/>
              <a:t>dark long enough</a:t>
            </a:r>
            <a:r>
              <a:rPr lang="en-US" sz="3200" dirty="0"/>
              <a:t>, and </a:t>
            </a:r>
          </a:p>
          <a:p>
            <a:r>
              <a:rPr lang="en-US" sz="3200" dirty="0"/>
              <a:t>• “long-day” plants will flower only if the </a:t>
            </a:r>
            <a:r>
              <a:rPr lang="en-US" sz="3200" u="sng" dirty="0"/>
              <a:t>dark period is short enough. </a:t>
            </a:r>
          </a:p>
          <a:p>
            <a:r>
              <a:rPr lang="en-US" sz="3200" dirty="0"/>
              <a:t>Therefore, it would seem more appropriate to call the two types “</a:t>
            </a:r>
            <a:r>
              <a:rPr lang="en-US" sz="3200" u="sng" dirty="0"/>
              <a:t>long-night</a:t>
            </a:r>
            <a:r>
              <a:rPr lang="en-US" sz="3200" dirty="0"/>
              <a:t>” plants and “</a:t>
            </a:r>
            <a:r>
              <a:rPr lang="en-US" sz="3200" u="sng" dirty="0"/>
              <a:t>short-night</a:t>
            </a:r>
            <a:r>
              <a:rPr lang="en-US" sz="3200" dirty="0"/>
              <a:t>” plants. </a:t>
            </a:r>
          </a:p>
          <a:p>
            <a:r>
              <a:rPr lang="en-US" sz="3200" dirty="0"/>
              <a:t>• However, the day-length terms are embedded firmly in the literature of plant biology and so will be used here.</a:t>
            </a:r>
            <a:endParaRPr lang="ar-SA" sz="3200" dirty="0"/>
          </a:p>
        </p:txBody>
      </p:sp>
    </p:spTree>
    <p:extLst>
      <p:ext uri="{BB962C8B-B14F-4D97-AF65-F5344CB8AC3E}">
        <p14:creationId xmlns:p14="http://schemas.microsoft.com/office/powerpoint/2010/main" val="2921292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4021661" y="6040962"/>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799267" y="6335698"/>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A0517A34-B1AC-030E-2386-77DE19872A3A}"/>
              </a:ext>
            </a:extLst>
          </p:cNvPr>
          <p:cNvSpPr txBox="1"/>
          <p:nvPr/>
        </p:nvSpPr>
        <p:spPr>
          <a:xfrm>
            <a:off x="555756" y="3401156"/>
            <a:ext cx="7654922" cy="2554545"/>
          </a:xfrm>
          <a:prstGeom prst="rect">
            <a:avLst/>
          </a:prstGeom>
          <a:noFill/>
        </p:spPr>
        <p:txBody>
          <a:bodyPr wrap="square">
            <a:spAutoFit/>
          </a:bodyPr>
          <a:lstStyle/>
          <a:p>
            <a:r>
              <a:rPr lang="en-US" sz="3200" dirty="0"/>
              <a:t>• Figure 33.11 </a:t>
            </a:r>
          </a:p>
          <a:p>
            <a:r>
              <a:rPr lang="en-US" sz="3200" dirty="0"/>
              <a:t>• illustrates the evidence for the night-length effect and shows the difference between the flowering response of a short-day plant and a long-day plant. </a:t>
            </a:r>
            <a:endParaRPr lang="ar-SA" sz="3200" dirty="0"/>
          </a:p>
        </p:txBody>
      </p:sp>
      <p:pic>
        <p:nvPicPr>
          <p:cNvPr id="9" name="صورة 8">
            <a:extLst>
              <a:ext uri="{FF2B5EF4-FFF2-40B4-BE49-F238E27FC236}">
                <a16:creationId xmlns:a16="http://schemas.microsoft.com/office/drawing/2014/main" id="{17E69C73-8A75-2BDD-2618-29E00640EBC8}"/>
              </a:ext>
            </a:extLst>
          </p:cNvPr>
          <p:cNvPicPr>
            <a:picLocks noChangeAspect="1"/>
          </p:cNvPicPr>
          <p:nvPr/>
        </p:nvPicPr>
        <p:blipFill rotWithShape="1">
          <a:blip r:embed="rId7"/>
          <a:srcRect l="4095"/>
          <a:stretch/>
        </p:blipFill>
        <p:spPr>
          <a:xfrm>
            <a:off x="8229600" y="1365224"/>
            <a:ext cx="9222014" cy="8427971"/>
          </a:xfrm>
          <a:prstGeom prst="rect">
            <a:avLst/>
          </a:prstGeom>
        </p:spPr>
      </p:pic>
      <p:pic>
        <p:nvPicPr>
          <p:cNvPr id="11" name="صورة 10">
            <a:extLst>
              <a:ext uri="{FF2B5EF4-FFF2-40B4-BE49-F238E27FC236}">
                <a16:creationId xmlns:a16="http://schemas.microsoft.com/office/drawing/2014/main" id="{8C3FEA62-9505-30CB-E4DB-BA8D8A0440BA}"/>
              </a:ext>
            </a:extLst>
          </p:cNvPr>
          <p:cNvPicPr>
            <a:picLocks noChangeAspect="1"/>
          </p:cNvPicPr>
          <p:nvPr/>
        </p:nvPicPr>
        <p:blipFill>
          <a:blip r:embed="rId8"/>
          <a:stretch>
            <a:fillRect/>
          </a:stretch>
        </p:blipFill>
        <p:spPr>
          <a:xfrm>
            <a:off x="8210678" y="293224"/>
            <a:ext cx="6186993" cy="642962"/>
          </a:xfrm>
          <a:prstGeom prst="rect">
            <a:avLst/>
          </a:prstGeom>
        </p:spPr>
      </p:pic>
    </p:spTree>
    <p:extLst>
      <p:ext uri="{BB962C8B-B14F-4D97-AF65-F5344CB8AC3E}">
        <p14:creationId xmlns:p14="http://schemas.microsoft.com/office/powerpoint/2010/main" val="17883037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8" name="مربع نص 7">
            <a:extLst>
              <a:ext uri="{FF2B5EF4-FFF2-40B4-BE49-F238E27FC236}">
                <a16:creationId xmlns:a16="http://schemas.microsoft.com/office/drawing/2014/main" id="{AD273D2A-0375-00B2-3BF7-98801439041E}"/>
              </a:ext>
            </a:extLst>
          </p:cNvPr>
          <p:cNvSpPr txBox="1"/>
          <p:nvPr/>
        </p:nvSpPr>
        <p:spPr>
          <a:xfrm>
            <a:off x="1552144" y="1538486"/>
            <a:ext cx="12540342" cy="4524315"/>
          </a:xfrm>
          <a:prstGeom prst="rect">
            <a:avLst/>
          </a:prstGeom>
          <a:noFill/>
        </p:spPr>
        <p:txBody>
          <a:bodyPr wrap="square">
            <a:spAutoFit/>
          </a:bodyPr>
          <a:lstStyle/>
          <a:p>
            <a:r>
              <a:rPr lang="en-US" sz="3200" dirty="0"/>
              <a:t>• Florists apply this information about short-day plants to bring us flowers out of season. </a:t>
            </a:r>
          </a:p>
          <a:p>
            <a:r>
              <a:rPr lang="en-US" sz="3200" dirty="0"/>
              <a:t>• Every species of plant has a critical night length, but how that critical night length affects flowering varies with the type of plant. </a:t>
            </a:r>
          </a:p>
          <a:p>
            <a:r>
              <a:rPr lang="en-US" sz="3200" b="1" dirty="0">
                <a:solidFill>
                  <a:srgbClr val="7030A0"/>
                </a:solidFill>
              </a:rPr>
              <a:t>• In short-day plants</a:t>
            </a:r>
            <a:r>
              <a:rPr lang="en-US" sz="3200" dirty="0"/>
              <a:t>, the critical night length is the </a:t>
            </a:r>
            <a:r>
              <a:rPr lang="en-US" sz="3200" u="sng" dirty="0"/>
              <a:t>minimum</a:t>
            </a:r>
            <a:r>
              <a:rPr lang="en-US" sz="3200" dirty="0"/>
              <a:t> number of hours of darkness required for flowering; less darkness prevents flowering. • </a:t>
            </a:r>
            <a:r>
              <a:rPr lang="en-US" sz="3200" b="1" dirty="0">
                <a:solidFill>
                  <a:srgbClr val="7030A0"/>
                </a:solidFill>
              </a:rPr>
              <a:t>In long-day plants</a:t>
            </a:r>
            <a:r>
              <a:rPr lang="en-US" sz="3200" dirty="0"/>
              <a:t>, this critical night length is the </a:t>
            </a:r>
            <a:r>
              <a:rPr lang="en-US" sz="3200" u="sng" dirty="0"/>
              <a:t>maximum</a:t>
            </a:r>
            <a:r>
              <a:rPr lang="en-US" sz="3200" dirty="0"/>
              <a:t> number of hours of darkness required for flowering; less darkness promotes flowering.</a:t>
            </a:r>
            <a:endParaRPr lang="ar-SA" sz="3200" dirty="0"/>
          </a:p>
        </p:txBody>
      </p:sp>
      <p:pic>
        <p:nvPicPr>
          <p:cNvPr id="10" name="صورة 9">
            <a:extLst>
              <a:ext uri="{FF2B5EF4-FFF2-40B4-BE49-F238E27FC236}">
                <a16:creationId xmlns:a16="http://schemas.microsoft.com/office/drawing/2014/main" id="{57594F2F-F18F-DA5C-BC71-B505112A2F25}"/>
              </a:ext>
            </a:extLst>
          </p:cNvPr>
          <p:cNvPicPr>
            <a:picLocks noChangeAspect="1"/>
          </p:cNvPicPr>
          <p:nvPr/>
        </p:nvPicPr>
        <p:blipFill rotWithShape="1">
          <a:blip r:embed="rId7"/>
          <a:srcRect l="4095"/>
          <a:stretch/>
        </p:blipFill>
        <p:spPr>
          <a:xfrm>
            <a:off x="12449923" y="5143500"/>
            <a:ext cx="5376928" cy="4913959"/>
          </a:xfrm>
          <a:prstGeom prst="rect">
            <a:avLst/>
          </a:prstGeom>
        </p:spPr>
      </p:pic>
    </p:spTree>
    <p:extLst>
      <p:ext uri="{BB962C8B-B14F-4D97-AF65-F5344CB8AC3E}">
        <p14:creationId xmlns:p14="http://schemas.microsoft.com/office/powerpoint/2010/main" val="40276095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9" name="صورة 8">
            <a:extLst>
              <a:ext uri="{FF2B5EF4-FFF2-40B4-BE49-F238E27FC236}">
                <a16:creationId xmlns:a16="http://schemas.microsoft.com/office/drawing/2014/main" id="{4651CD71-9966-0B73-93A5-B0277692C7CA}"/>
              </a:ext>
            </a:extLst>
          </p:cNvPr>
          <p:cNvPicPr>
            <a:picLocks noChangeAspect="1"/>
          </p:cNvPicPr>
          <p:nvPr/>
        </p:nvPicPr>
        <p:blipFill>
          <a:blip r:embed="rId7"/>
          <a:stretch>
            <a:fillRect/>
          </a:stretch>
        </p:blipFill>
        <p:spPr>
          <a:xfrm>
            <a:off x="3242240" y="2769393"/>
            <a:ext cx="10861015" cy="4748213"/>
          </a:xfrm>
          <a:prstGeom prst="rect">
            <a:avLst/>
          </a:prstGeom>
        </p:spPr>
      </p:pic>
    </p:spTree>
    <p:extLst>
      <p:ext uri="{BB962C8B-B14F-4D97-AF65-F5344CB8AC3E}">
        <p14:creationId xmlns:p14="http://schemas.microsoft.com/office/powerpoint/2010/main" val="3199898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flipH="1">
            <a:off x="-1018189" y="-933172"/>
            <a:ext cx="4408980" cy="359933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00908" flipH="1">
            <a:off x="-2650389" y="1906729"/>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16206605" y="61586"/>
            <a:ext cx="2105391" cy="1609814"/>
          </a:xfrm>
          <a:prstGeom prst="rect">
            <a:avLst/>
          </a:prstGeom>
        </p:spPr>
      </p:pic>
      <p:sp>
        <p:nvSpPr>
          <p:cNvPr id="6" name="مربع نص 5">
            <a:extLst>
              <a:ext uri="{FF2B5EF4-FFF2-40B4-BE49-F238E27FC236}">
                <a16:creationId xmlns:a16="http://schemas.microsoft.com/office/drawing/2014/main" id="{9DC850E4-241D-4AB9-4FF3-20F58D742E9C}"/>
              </a:ext>
            </a:extLst>
          </p:cNvPr>
          <p:cNvSpPr txBox="1"/>
          <p:nvPr/>
        </p:nvSpPr>
        <p:spPr>
          <a:xfrm>
            <a:off x="3390791" y="3418788"/>
            <a:ext cx="9665494" cy="4524315"/>
          </a:xfrm>
          <a:prstGeom prst="rect">
            <a:avLst/>
          </a:prstGeom>
          <a:noFill/>
        </p:spPr>
        <p:txBody>
          <a:bodyPr wrap="square">
            <a:spAutoFit/>
          </a:bodyPr>
          <a:lstStyle/>
          <a:p>
            <a:r>
              <a:rPr lang="en-US" sz="3200" dirty="0"/>
              <a:t>• </a:t>
            </a:r>
            <a:r>
              <a:rPr lang="en-US" sz="3200" b="1" dirty="0">
                <a:solidFill>
                  <a:srgbClr val="7030A0"/>
                </a:solidFill>
              </a:rPr>
              <a:t>Phytochromes </a:t>
            </a:r>
          </a:p>
          <a:p>
            <a:r>
              <a:rPr lang="en-US" sz="3200" dirty="0"/>
              <a:t>• are proteins with a light-absorbing component and </a:t>
            </a:r>
          </a:p>
          <a:p>
            <a:r>
              <a:rPr lang="en-US" sz="3200" dirty="0"/>
              <a:t>• may help plants set their biological clock and monitor photoperiod. </a:t>
            </a:r>
          </a:p>
          <a:p>
            <a:r>
              <a:rPr lang="en-US" sz="3200" dirty="0"/>
              <a:t>• Phytochromes were discovered during studies on how different wavelengths of light affect seed germination. </a:t>
            </a:r>
          </a:p>
          <a:p>
            <a:r>
              <a:rPr lang="en-US" sz="3200" dirty="0"/>
              <a:t>• Red light with wavelength of 660nm was found to be most effective at increasing germination. Light in far-red range 730 nm inhibited germination.</a:t>
            </a:r>
            <a:endParaRPr lang="ar-SA" sz="3200" dirty="0"/>
          </a:p>
        </p:txBody>
      </p:sp>
      <p:sp>
        <p:nvSpPr>
          <p:cNvPr id="8" name="مربع نص 7">
            <a:extLst>
              <a:ext uri="{FF2B5EF4-FFF2-40B4-BE49-F238E27FC236}">
                <a16:creationId xmlns:a16="http://schemas.microsoft.com/office/drawing/2014/main" id="{A66DA5B6-FDEE-A831-1065-A744C94A18B2}"/>
              </a:ext>
            </a:extLst>
          </p:cNvPr>
          <p:cNvSpPr txBox="1"/>
          <p:nvPr/>
        </p:nvSpPr>
        <p:spPr>
          <a:xfrm>
            <a:off x="2921685" y="1409700"/>
            <a:ext cx="10134600" cy="1077218"/>
          </a:xfrm>
          <a:prstGeom prst="rect">
            <a:avLst/>
          </a:prstGeom>
          <a:noFill/>
        </p:spPr>
        <p:txBody>
          <a:bodyPr wrap="square">
            <a:spAutoFit/>
          </a:bodyPr>
          <a:lstStyle/>
          <a:p>
            <a:r>
              <a:rPr lang="en-US" sz="3200" dirty="0"/>
              <a:t>33.12 Phytochromes are light detectors that may help set the biological clock </a:t>
            </a:r>
          </a:p>
        </p:txBody>
      </p:sp>
      <p:sp>
        <p:nvSpPr>
          <p:cNvPr id="7" name="مربع نص 6">
            <a:extLst>
              <a:ext uri="{FF2B5EF4-FFF2-40B4-BE49-F238E27FC236}">
                <a16:creationId xmlns:a16="http://schemas.microsoft.com/office/drawing/2014/main" id="{D352BA0C-8B30-DCCB-371E-55F3C8DE2738}"/>
              </a:ext>
            </a:extLst>
          </p:cNvPr>
          <p:cNvSpPr txBox="1"/>
          <p:nvPr/>
        </p:nvSpPr>
        <p:spPr>
          <a:xfrm>
            <a:off x="3409841" y="2902649"/>
            <a:ext cx="9665494" cy="584775"/>
          </a:xfrm>
          <a:prstGeom prst="rect">
            <a:avLst/>
          </a:prstGeom>
          <a:noFill/>
        </p:spPr>
        <p:txBody>
          <a:bodyPr wrap="square">
            <a:spAutoFit/>
          </a:bodyPr>
          <a:lstStyle/>
          <a:p>
            <a:r>
              <a:rPr lang="en-US" sz="3200" b="1" dirty="0"/>
              <a:t>How does a plant measure photoperiod? </a:t>
            </a:r>
          </a:p>
        </p:txBody>
      </p:sp>
    </p:spTree>
    <p:extLst>
      <p:ext uri="{BB962C8B-B14F-4D97-AF65-F5344CB8AC3E}">
        <p14:creationId xmlns:p14="http://schemas.microsoft.com/office/powerpoint/2010/main" val="18284653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6" name="مربع نص 5">
            <a:extLst>
              <a:ext uri="{FF2B5EF4-FFF2-40B4-BE49-F238E27FC236}">
                <a16:creationId xmlns:a16="http://schemas.microsoft.com/office/drawing/2014/main" id="{881B5477-B259-2C4C-4555-6ACDBB17FC53}"/>
              </a:ext>
            </a:extLst>
          </p:cNvPr>
          <p:cNvSpPr txBox="1"/>
          <p:nvPr/>
        </p:nvSpPr>
        <p:spPr>
          <a:xfrm>
            <a:off x="3962400" y="2476500"/>
            <a:ext cx="9765506" cy="5016758"/>
          </a:xfrm>
          <a:prstGeom prst="rect">
            <a:avLst/>
          </a:prstGeom>
          <a:noFill/>
        </p:spPr>
        <p:txBody>
          <a:bodyPr wrap="square">
            <a:spAutoFit/>
          </a:bodyPr>
          <a:lstStyle/>
          <a:p>
            <a:r>
              <a:rPr lang="en-US" sz="3200" dirty="0"/>
              <a:t>• Phytochromes detect light in the red and far-red wavelengths and change back and forth between two forms that differ slightly in structure. </a:t>
            </a:r>
          </a:p>
          <a:p>
            <a:r>
              <a:rPr lang="en-US" sz="3200" dirty="0"/>
              <a:t>• One form of phytochrome absorbs red light (</a:t>
            </a:r>
            <a:r>
              <a:rPr lang="en-US" sz="3200" dirty="0" err="1"/>
              <a:t>Pr</a:t>
            </a:r>
            <a:r>
              <a:rPr lang="en-US" sz="3200" dirty="0"/>
              <a:t> ). </a:t>
            </a:r>
          </a:p>
          <a:p>
            <a:r>
              <a:rPr lang="en-US" sz="3200" dirty="0"/>
              <a:t>• One form detects far-red light (</a:t>
            </a:r>
            <a:r>
              <a:rPr lang="en-US" sz="3200" dirty="0" err="1"/>
              <a:t>Pfr</a:t>
            </a:r>
            <a:r>
              <a:rPr lang="en-US" sz="3200" dirty="0"/>
              <a:t>). </a:t>
            </a:r>
          </a:p>
          <a:p>
            <a:r>
              <a:rPr lang="en-US" sz="3200" dirty="0"/>
              <a:t>• When </a:t>
            </a:r>
            <a:r>
              <a:rPr lang="en-US" sz="3200" dirty="0" err="1"/>
              <a:t>Pr</a:t>
            </a:r>
            <a:r>
              <a:rPr lang="en-US" sz="3200" dirty="0"/>
              <a:t> absorbs red light, it is converted into </a:t>
            </a:r>
            <a:r>
              <a:rPr lang="en-US" sz="3200" dirty="0" err="1"/>
              <a:t>Pfr</a:t>
            </a:r>
            <a:r>
              <a:rPr lang="en-US" sz="3200" dirty="0"/>
              <a:t>. </a:t>
            </a:r>
          </a:p>
          <a:p>
            <a:r>
              <a:rPr lang="en-US" sz="3200" dirty="0"/>
              <a:t>• When </a:t>
            </a:r>
            <a:r>
              <a:rPr lang="en-US" sz="3200" dirty="0" err="1"/>
              <a:t>Pfr</a:t>
            </a:r>
            <a:r>
              <a:rPr lang="en-US" sz="3200" dirty="0"/>
              <a:t> absorbs far-red light, it is converted into </a:t>
            </a:r>
            <a:r>
              <a:rPr lang="en-US" sz="3200" dirty="0" err="1"/>
              <a:t>Pr</a:t>
            </a:r>
            <a:r>
              <a:rPr lang="en-US" sz="3200" dirty="0"/>
              <a:t> . </a:t>
            </a:r>
          </a:p>
          <a:p>
            <a:r>
              <a:rPr lang="en-US" sz="3200" dirty="0"/>
              <a:t>• Interactions between phytochrome and the biological clock enable plants to measure the passage of night and day.</a:t>
            </a:r>
            <a:endParaRPr lang="ar-SA" sz="3200" dirty="0"/>
          </a:p>
        </p:txBody>
      </p:sp>
    </p:spTree>
    <p:extLst>
      <p:ext uri="{BB962C8B-B14F-4D97-AF65-F5344CB8AC3E}">
        <p14:creationId xmlns:p14="http://schemas.microsoft.com/office/powerpoint/2010/main" val="22503345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3260156" y="7741862"/>
            <a:ext cx="6235304" cy="50902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95484" flipH="1">
            <a:off x="13011894" y="8643738"/>
            <a:ext cx="7358179" cy="1913126"/>
          </a:xfrm>
          <a:prstGeom prst="rect">
            <a:avLst/>
          </a:prstGeom>
        </p:spPr>
      </p:pic>
      <p:pic>
        <p:nvPicPr>
          <p:cNvPr id="4" name="Picture 4"/>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7" name="مربع نص 6">
            <a:extLst>
              <a:ext uri="{FF2B5EF4-FFF2-40B4-BE49-F238E27FC236}">
                <a16:creationId xmlns:a16="http://schemas.microsoft.com/office/drawing/2014/main" id="{AD2CCCB7-EDF7-E57F-4534-98D991B3D876}"/>
              </a:ext>
            </a:extLst>
          </p:cNvPr>
          <p:cNvSpPr txBox="1"/>
          <p:nvPr/>
        </p:nvSpPr>
        <p:spPr>
          <a:xfrm>
            <a:off x="3470837" y="1764274"/>
            <a:ext cx="9765506" cy="3046988"/>
          </a:xfrm>
          <a:prstGeom prst="rect">
            <a:avLst/>
          </a:prstGeom>
          <a:noFill/>
        </p:spPr>
        <p:txBody>
          <a:bodyPr wrap="square">
            <a:spAutoFit/>
          </a:bodyPr>
          <a:lstStyle/>
          <a:p>
            <a:r>
              <a:rPr lang="en-US" sz="3200" dirty="0"/>
              <a:t>• </a:t>
            </a:r>
            <a:r>
              <a:rPr lang="en-US" sz="3200" dirty="0" err="1"/>
              <a:t>Pr</a:t>
            </a:r>
            <a:r>
              <a:rPr lang="en-US" sz="3200" dirty="0"/>
              <a:t> is naturally produced during dark hours, while </a:t>
            </a:r>
            <a:r>
              <a:rPr lang="en-US" sz="3200" dirty="0" err="1"/>
              <a:t>Pfr</a:t>
            </a:r>
            <a:r>
              <a:rPr lang="en-US" sz="3200" dirty="0"/>
              <a:t> is broken down. </a:t>
            </a:r>
          </a:p>
          <a:p>
            <a:r>
              <a:rPr lang="en-US" sz="3200" dirty="0"/>
              <a:t>• The relative amounts of </a:t>
            </a:r>
            <a:r>
              <a:rPr lang="en-US" sz="3200" dirty="0" err="1"/>
              <a:t>Pr</a:t>
            </a:r>
            <a:r>
              <a:rPr lang="en-US" sz="3200" dirty="0"/>
              <a:t> and </a:t>
            </a:r>
            <a:r>
              <a:rPr lang="en-US" sz="3200" dirty="0" err="1"/>
              <a:t>Pfr</a:t>
            </a:r>
            <a:r>
              <a:rPr lang="en-US" sz="3200" dirty="0"/>
              <a:t> present in a plant change as day length changes. </a:t>
            </a:r>
          </a:p>
          <a:p>
            <a:r>
              <a:rPr lang="en-US" sz="3200" dirty="0"/>
              <a:t>• The consequences of this phytochrome switch are shown in Figure 33.12B. </a:t>
            </a:r>
            <a:endParaRPr lang="ar-SA" sz="3200" dirty="0"/>
          </a:p>
        </p:txBody>
      </p:sp>
      <p:pic>
        <p:nvPicPr>
          <p:cNvPr id="6" name="صورة 5">
            <a:extLst>
              <a:ext uri="{FF2B5EF4-FFF2-40B4-BE49-F238E27FC236}">
                <a16:creationId xmlns:a16="http://schemas.microsoft.com/office/drawing/2014/main" id="{4561BDC3-521F-151D-3470-E1651C27958F}"/>
              </a:ext>
            </a:extLst>
          </p:cNvPr>
          <p:cNvPicPr>
            <a:picLocks noChangeAspect="1"/>
          </p:cNvPicPr>
          <p:nvPr/>
        </p:nvPicPr>
        <p:blipFill rotWithShape="1">
          <a:blip r:embed="rId7"/>
          <a:srcRect l="1192" t="3462" b="4683"/>
          <a:stretch/>
        </p:blipFill>
        <p:spPr>
          <a:xfrm>
            <a:off x="7924800" y="4480254"/>
            <a:ext cx="8108258" cy="5006646"/>
          </a:xfrm>
          <a:prstGeom prst="rect">
            <a:avLst/>
          </a:prstGeom>
        </p:spPr>
      </p:pic>
      <p:pic>
        <p:nvPicPr>
          <p:cNvPr id="9" name="صورة 8">
            <a:extLst>
              <a:ext uri="{FF2B5EF4-FFF2-40B4-BE49-F238E27FC236}">
                <a16:creationId xmlns:a16="http://schemas.microsoft.com/office/drawing/2014/main" id="{FA75FA0E-AF47-D3A5-605F-3CF9A8D5A61C}"/>
              </a:ext>
            </a:extLst>
          </p:cNvPr>
          <p:cNvPicPr>
            <a:picLocks noChangeAspect="1"/>
          </p:cNvPicPr>
          <p:nvPr/>
        </p:nvPicPr>
        <p:blipFill>
          <a:blip r:embed="rId8"/>
          <a:stretch>
            <a:fillRect/>
          </a:stretch>
        </p:blipFill>
        <p:spPr>
          <a:xfrm>
            <a:off x="8897582" y="9239847"/>
            <a:ext cx="6053138" cy="720908"/>
          </a:xfrm>
          <a:prstGeom prst="rect">
            <a:avLst/>
          </a:prstGeom>
        </p:spPr>
      </p:pic>
    </p:spTree>
    <p:extLst>
      <p:ext uri="{BB962C8B-B14F-4D97-AF65-F5344CB8AC3E}">
        <p14:creationId xmlns:p14="http://schemas.microsoft.com/office/powerpoint/2010/main" val="25416304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pic>
        <p:nvPicPr>
          <p:cNvPr id="8" name="صورة 7">
            <a:extLst>
              <a:ext uri="{FF2B5EF4-FFF2-40B4-BE49-F238E27FC236}">
                <a16:creationId xmlns:a16="http://schemas.microsoft.com/office/drawing/2014/main" id="{7070E328-E19A-9CEC-38E5-72498581A335}"/>
              </a:ext>
            </a:extLst>
          </p:cNvPr>
          <p:cNvPicPr>
            <a:picLocks noChangeAspect="1"/>
          </p:cNvPicPr>
          <p:nvPr/>
        </p:nvPicPr>
        <p:blipFill>
          <a:blip r:embed="rId7"/>
          <a:stretch>
            <a:fillRect/>
          </a:stretch>
        </p:blipFill>
        <p:spPr>
          <a:xfrm>
            <a:off x="4267200" y="1076684"/>
            <a:ext cx="8684458" cy="7732265"/>
          </a:xfrm>
          <a:prstGeom prst="rect">
            <a:avLst/>
          </a:prstGeom>
        </p:spPr>
      </p:pic>
      <p:pic>
        <p:nvPicPr>
          <p:cNvPr id="10" name="صورة 9">
            <a:extLst>
              <a:ext uri="{FF2B5EF4-FFF2-40B4-BE49-F238E27FC236}">
                <a16:creationId xmlns:a16="http://schemas.microsoft.com/office/drawing/2014/main" id="{66D2318E-FEE4-D59E-594B-958A8DE42797}"/>
              </a:ext>
            </a:extLst>
          </p:cNvPr>
          <p:cNvPicPr>
            <a:picLocks noChangeAspect="1"/>
          </p:cNvPicPr>
          <p:nvPr/>
        </p:nvPicPr>
        <p:blipFill>
          <a:blip r:embed="rId8"/>
          <a:stretch>
            <a:fillRect/>
          </a:stretch>
        </p:blipFill>
        <p:spPr>
          <a:xfrm>
            <a:off x="6274974" y="8749846"/>
            <a:ext cx="6328242" cy="466725"/>
          </a:xfrm>
          <a:prstGeom prst="rect">
            <a:avLst/>
          </a:prstGeom>
        </p:spPr>
      </p:pic>
    </p:spTree>
    <p:extLst>
      <p:ext uri="{BB962C8B-B14F-4D97-AF65-F5344CB8AC3E}">
        <p14:creationId xmlns:p14="http://schemas.microsoft.com/office/powerpoint/2010/main" val="38757945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108438"/>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11" name="مربع نص 10">
            <a:extLst>
              <a:ext uri="{FF2B5EF4-FFF2-40B4-BE49-F238E27FC236}">
                <a16:creationId xmlns:a16="http://schemas.microsoft.com/office/drawing/2014/main" id="{80A767AB-8912-38D5-BA70-1C3BB757BDDE}"/>
              </a:ext>
            </a:extLst>
          </p:cNvPr>
          <p:cNvSpPr txBox="1"/>
          <p:nvPr/>
        </p:nvSpPr>
        <p:spPr>
          <a:xfrm>
            <a:off x="2816477" y="3009900"/>
            <a:ext cx="12540342" cy="4031873"/>
          </a:xfrm>
          <a:prstGeom prst="rect">
            <a:avLst/>
          </a:prstGeom>
          <a:noFill/>
        </p:spPr>
        <p:txBody>
          <a:bodyPr wrap="square">
            <a:spAutoFit/>
          </a:bodyPr>
          <a:lstStyle/>
          <a:p>
            <a:r>
              <a:rPr lang="en-US" sz="3200" dirty="0"/>
              <a:t>You should now be able to</a:t>
            </a:r>
          </a:p>
          <a:p>
            <a:endParaRPr lang="en-US" sz="3200" dirty="0"/>
          </a:p>
          <a:p>
            <a:pPr marL="514350" indent="-514350">
              <a:buAutoNum type="arabicPeriod"/>
            </a:pPr>
            <a:r>
              <a:rPr lang="en-US" sz="3200" dirty="0"/>
              <a:t>Describe the experiments and conclusions of the phototropism research performed by the </a:t>
            </a:r>
            <a:r>
              <a:rPr lang="en-US" sz="3200" dirty="0" err="1"/>
              <a:t>Darwins</a:t>
            </a:r>
            <a:r>
              <a:rPr lang="en-US" sz="3200" dirty="0"/>
              <a:t>, Boysen-Jensen, and Went. </a:t>
            </a:r>
          </a:p>
          <a:p>
            <a:r>
              <a:rPr lang="en-US" sz="3200" dirty="0"/>
              <a:t>2. Describe the functions of the five major types of plant hormones. </a:t>
            </a:r>
          </a:p>
          <a:p>
            <a:r>
              <a:rPr lang="en-US" sz="3200" dirty="0"/>
              <a:t>3. Describe the uses of plant hormones in modern agriculture and the ethical issues associated with their use. </a:t>
            </a:r>
          </a:p>
          <a:p>
            <a:r>
              <a:rPr lang="en-US" sz="3200" dirty="0"/>
              <a:t>4. Define phototropism, gravitropism, and thigmotropism.</a:t>
            </a:r>
            <a:endParaRPr lang="ar-SA" sz="3200" dirty="0"/>
          </a:p>
        </p:txBody>
      </p:sp>
    </p:spTree>
    <p:extLst>
      <p:ext uri="{BB962C8B-B14F-4D97-AF65-F5344CB8AC3E}">
        <p14:creationId xmlns:p14="http://schemas.microsoft.com/office/powerpoint/2010/main" val="27483273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14354624" y="-921565"/>
            <a:ext cx="8536036" cy="696851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778055" flipH="1">
            <a:off x="13580211" y="6219141"/>
            <a:ext cx="7358179" cy="1913126"/>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a:off x="-3642316" y="5094493"/>
            <a:ext cx="7284632" cy="59469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H="1">
            <a:off x="-3133440" y="4622647"/>
            <a:ext cx="7358179" cy="1913126"/>
          </a:xfrm>
          <a:prstGeom prst="rect">
            <a:avLst/>
          </a:prstGeom>
        </p:spPr>
      </p:pic>
      <p:pic>
        <p:nvPicPr>
          <p:cNvPr id="6" name="Picture 6"/>
          <p:cNvPicPr>
            <a:picLocks noChangeAspect="1"/>
          </p:cNvPicPr>
          <p:nvPr/>
        </p:nvPicPr>
        <p:blipFill>
          <a:blip r:embed="rId6"/>
          <a:srcRect t="16708" r="7756" b="12901"/>
          <a:stretch>
            <a:fillRect/>
          </a:stretch>
        </p:blipFill>
        <p:spPr>
          <a:xfrm>
            <a:off x="-23995" y="0"/>
            <a:ext cx="2105391" cy="1609814"/>
          </a:xfrm>
          <a:prstGeom prst="rect">
            <a:avLst/>
          </a:prstGeom>
        </p:spPr>
      </p:pic>
      <p:sp>
        <p:nvSpPr>
          <p:cNvPr id="11" name="مربع نص 10">
            <a:extLst>
              <a:ext uri="{FF2B5EF4-FFF2-40B4-BE49-F238E27FC236}">
                <a16:creationId xmlns:a16="http://schemas.microsoft.com/office/drawing/2014/main" id="{80A767AB-8912-38D5-BA70-1C3BB757BDDE}"/>
              </a:ext>
            </a:extLst>
          </p:cNvPr>
          <p:cNvSpPr txBox="1"/>
          <p:nvPr/>
        </p:nvSpPr>
        <p:spPr>
          <a:xfrm>
            <a:off x="2785750" y="3162300"/>
            <a:ext cx="12540342" cy="3539430"/>
          </a:xfrm>
          <a:prstGeom prst="rect">
            <a:avLst/>
          </a:prstGeom>
          <a:noFill/>
        </p:spPr>
        <p:txBody>
          <a:bodyPr wrap="square">
            <a:spAutoFit/>
          </a:bodyPr>
          <a:lstStyle/>
          <a:p>
            <a:r>
              <a:rPr lang="en-US" sz="3200" dirty="0"/>
              <a:t>You should now be able to</a:t>
            </a:r>
          </a:p>
          <a:p>
            <a:r>
              <a:rPr lang="en-US" sz="3200" dirty="0"/>
              <a:t> </a:t>
            </a:r>
          </a:p>
          <a:p>
            <a:r>
              <a:rPr lang="en-US" sz="3200" dirty="0"/>
              <a:t>5. Explain how biological clocks work and how they influence the lives of plants. </a:t>
            </a:r>
          </a:p>
          <a:p>
            <a:r>
              <a:rPr lang="en-US" sz="3200" dirty="0"/>
              <a:t>6. Distinguish between short-day plants and </a:t>
            </a:r>
            <a:r>
              <a:rPr lang="en-US" sz="3200" dirty="0" err="1"/>
              <a:t>longday</a:t>
            </a:r>
            <a:r>
              <a:rPr lang="en-US" sz="3200" dirty="0"/>
              <a:t> plants. </a:t>
            </a:r>
          </a:p>
          <a:p>
            <a:r>
              <a:rPr lang="en-US" sz="3200" dirty="0"/>
              <a:t>7. Describe the roles of phytochromes in plants. </a:t>
            </a:r>
          </a:p>
          <a:p>
            <a:r>
              <a:rPr lang="en-US" sz="3200" dirty="0"/>
              <a:t>8. Explain how plants defend themselves against herbivores</a:t>
            </a:r>
            <a:r>
              <a:rPr lang="en-US" dirty="0"/>
              <a:t>.</a:t>
            </a:r>
            <a:endParaRPr lang="ar-SA" dirty="0"/>
          </a:p>
        </p:txBody>
      </p:sp>
    </p:spTree>
    <p:extLst>
      <p:ext uri="{BB962C8B-B14F-4D97-AF65-F5344CB8AC3E}">
        <p14:creationId xmlns:p14="http://schemas.microsoft.com/office/powerpoint/2010/main" val="4096867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مخصص 1">
      <a:majorFont>
        <a:latin typeface="Calisto MT"/>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7325</TotalTime>
  <Words>3806</Words>
  <Application>Microsoft Office PowerPoint</Application>
  <PresentationFormat>مخصص</PresentationFormat>
  <Paragraphs>268</Paragraphs>
  <Slides>75</Slides>
  <Notes>1</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75</vt:i4>
      </vt:variant>
    </vt:vector>
  </HeadingPairs>
  <TitlesOfParts>
    <vt:vector size="79" baseType="lpstr">
      <vt:lpstr>Calisto MT</vt:lpstr>
      <vt:lpstr>Arial</vt:lpstr>
      <vt:lpstr>Calibri</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hali ma</dc:creator>
  <cp:lastModifiedBy>hali ma</cp:lastModifiedBy>
  <cp:revision>61</cp:revision>
  <dcterms:created xsi:type="dcterms:W3CDTF">2006-08-16T00:00:00Z</dcterms:created>
  <dcterms:modified xsi:type="dcterms:W3CDTF">2022-11-07T22:07:44Z</dcterms:modified>
  <dc:identifier>DAFJMBiO2Gc</dc:identifier>
</cp:coreProperties>
</file>